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38"/>
  </p:notesMasterIdLst>
  <p:sldIdLst>
    <p:sldId id="256" r:id="rId2"/>
    <p:sldId id="299" r:id="rId3"/>
    <p:sldId id="335" r:id="rId4"/>
    <p:sldId id="337" r:id="rId5"/>
    <p:sldId id="336" r:id="rId6"/>
    <p:sldId id="338" r:id="rId7"/>
    <p:sldId id="339" r:id="rId8"/>
    <p:sldId id="300" r:id="rId9"/>
    <p:sldId id="301" r:id="rId10"/>
    <p:sldId id="302" r:id="rId11"/>
    <p:sldId id="333" r:id="rId12"/>
    <p:sldId id="360" r:id="rId13"/>
    <p:sldId id="361" r:id="rId14"/>
    <p:sldId id="362" r:id="rId15"/>
    <p:sldId id="276" r:id="rId16"/>
    <p:sldId id="334" r:id="rId17"/>
    <p:sldId id="332" r:id="rId18"/>
    <p:sldId id="340" r:id="rId19"/>
    <p:sldId id="341" r:id="rId20"/>
    <p:sldId id="342" r:id="rId21"/>
    <p:sldId id="343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54" r:id="rId33"/>
    <p:sldId id="355" r:id="rId34"/>
    <p:sldId id="356" r:id="rId35"/>
    <p:sldId id="357" r:id="rId36"/>
    <p:sldId id="358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B2024DF-C5A2-7946-9553-E51875E4E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59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BED7294E-C94F-D84C-B65A-5E2EFA934F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694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BC9DE-4651-4E47-B8FF-13EFDEDBF4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745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E7729-4118-DC4B-A671-6E8D12AB1EF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8200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B64F5-DCCD-4942-BA06-43B4C1097DB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736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20C87-DB10-5F43-9AF8-61636D2BAD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055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90CDA-C3F9-AD42-92CE-0C08CC61609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117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00188-9CB3-3B4C-8DC2-1C3C6B339C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33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4CCD0-241E-9745-9ACC-6FBCAF12887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356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F4772-248D-444C-9B59-ACECD3C8BC5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012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5DB2-8023-E24A-B76C-46F235680F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050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768F2-3D29-4B44-8FAC-6E4EFE91F4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316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0E67F-1DDD-2E4C-9649-1484636532F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15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F2E60366-206B-D645-AB0D-C497982931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Exekutívno-legislatívne vzťahy</a:t>
            </a:r>
            <a:endParaRPr lang="en-US" dirty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486916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Komparatistika 2018/2019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</a:t>
            </a:r>
            <a:r>
              <a:rPr lang="sk-SK" sz="2400" dirty="0" err="1">
                <a:cs typeface="+mn-cs"/>
              </a:rPr>
              <a:t>Rybář</a:t>
            </a:r>
            <a:r>
              <a:rPr lang="sk-SK" sz="2400" dirty="0">
                <a:cs typeface="+mn-cs"/>
              </a:rPr>
              <a:t>, PhD.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Priama</a:t>
            </a:r>
            <a:r>
              <a:rPr lang="en-US" dirty="0"/>
              <a:t> </a:t>
            </a:r>
            <a:r>
              <a:rPr lang="en-US" dirty="0" err="1"/>
              <a:t>voľba</a:t>
            </a:r>
            <a:r>
              <a:rPr lang="en-US" dirty="0"/>
              <a:t> </a:t>
            </a:r>
            <a:r>
              <a:rPr lang="en-US" dirty="0" err="1"/>
              <a:t>premiéra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zvolený premiér nominoval </a:t>
            </a:r>
            <a:r>
              <a:rPr lang="cs-CZ" dirty="0" err="1"/>
              <a:t>členov</a:t>
            </a:r>
            <a:r>
              <a:rPr lang="cs-CZ" dirty="0"/>
              <a:t> </a:t>
            </a:r>
            <a:r>
              <a:rPr lang="cs-CZ" dirty="0" err="1"/>
              <a:t>svojej</a:t>
            </a:r>
            <a:r>
              <a:rPr lang="cs-CZ" dirty="0"/>
              <a:t> vlády, ale vláda </a:t>
            </a:r>
            <a:r>
              <a:rPr lang="cs-CZ" dirty="0" err="1"/>
              <a:t>potrebovala</a:t>
            </a:r>
            <a:r>
              <a:rPr lang="cs-CZ" dirty="0"/>
              <a:t> </a:t>
            </a:r>
            <a:r>
              <a:rPr lang="cs-CZ" dirty="0" err="1"/>
              <a:t>schválenie</a:t>
            </a:r>
            <a:r>
              <a:rPr lang="cs-CZ" dirty="0"/>
              <a:t>/</a:t>
            </a:r>
            <a:r>
              <a:rPr lang="cs-CZ" dirty="0" err="1"/>
              <a:t>dôveru</a:t>
            </a:r>
            <a:r>
              <a:rPr lang="cs-CZ" dirty="0"/>
              <a:t> parlamentu</a:t>
            </a:r>
          </a:p>
          <a:p>
            <a:r>
              <a:rPr lang="cs-CZ" dirty="0"/>
              <a:t>premiér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zodpovedal</a:t>
            </a:r>
            <a:r>
              <a:rPr lang="cs-CZ" dirty="0"/>
              <a:t> parlamentu, v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vyslovenia</a:t>
            </a:r>
            <a:r>
              <a:rPr lang="cs-CZ" dirty="0"/>
              <a:t> </a:t>
            </a:r>
            <a:r>
              <a:rPr lang="cs-CZ" dirty="0" err="1"/>
              <a:t>nedôvery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rozpúšťal</a:t>
            </a:r>
            <a:r>
              <a:rPr lang="cs-CZ" dirty="0"/>
              <a:t> aj parlament a </a:t>
            </a:r>
            <a:r>
              <a:rPr lang="cs-CZ" dirty="0" err="1"/>
              <a:t>boli</a:t>
            </a:r>
            <a:r>
              <a:rPr lang="cs-CZ" dirty="0"/>
              <a:t> </a:t>
            </a:r>
            <a:r>
              <a:rPr lang="cs-CZ" dirty="0" err="1"/>
              <a:t>predčasné</a:t>
            </a:r>
            <a:r>
              <a:rPr lang="cs-CZ" dirty="0"/>
              <a:t> </a:t>
            </a:r>
            <a:r>
              <a:rPr lang="cs-CZ" dirty="0" err="1"/>
              <a:t>voľby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76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Minimalistická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inštitucionálna</a:t>
            </a:r>
            <a:r>
              <a:rPr lang="en-US" dirty="0"/>
              <a:t> </a:t>
            </a:r>
            <a:r>
              <a:rPr lang="en-US" dirty="0" err="1"/>
              <a:t>definícia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dirty="0" err="1"/>
              <a:t>prez</a:t>
            </a:r>
            <a:r>
              <a:rPr lang="en-US" dirty="0"/>
              <a:t>: </a:t>
            </a:r>
            <a:r>
              <a:rPr lang="en-US" dirty="0" err="1"/>
              <a:t>oddelená</a:t>
            </a:r>
            <a:r>
              <a:rPr lang="en-US" dirty="0"/>
              <a:t> </a:t>
            </a:r>
            <a:r>
              <a:rPr lang="en-US" dirty="0" err="1"/>
              <a:t>voľba</a:t>
            </a:r>
            <a:r>
              <a:rPr lang="en-US" dirty="0"/>
              <a:t> </a:t>
            </a:r>
            <a:r>
              <a:rPr lang="en-US" dirty="0" err="1"/>
              <a:t>šéfa</a:t>
            </a:r>
            <a:r>
              <a:rPr lang="en-US" dirty="0"/>
              <a:t> </a:t>
            </a:r>
            <a:r>
              <a:rPr lang="en-US" dirty="0" err="1"/>
              <a:t>exekutívy</a:t>
            </a:r>
            <a:r>
              <a:rPr lang="en-US" dirty="0"/>
              <a:t> a </a:t>
            </a:r>
            <a:r>
              <a:rPr lang="en-US" dirty="0" err="1"/>
              <a:t>parlamentu</a:t>
            </a:r>
            <a:r>
              <a:rPr lang="en-US" dirty="0"/>
              <a:t>, </a:t>
            </a:r>
            <a:r>
              <a:rPr lang="en-US" dirty="0" err="1"/>
              <a:t>systém</a:t>
            </a:r>
            <a:r>
              <a:rPr lang="en-US" dirty="0"/>
              <a:t> </a:t>
            </a:r>
            <a:r>
              <a:rPr lang="en-US" dirty="0" err="1"/>
              <a:t>vzájomnej</a:t>
            </a:r>
            <a:r>
              <a:rPr lang="en-US" dirty="0"/>
              <a:t> </a:t>
            </a:r>
            <a:r>
              <a:rPr lang="en-US" dirty="0" err="1"/>
              <a:t>nezávislosti</a:t>
            </a:r>
            <a:endParaRPr lang="en-US" dirty="0"/>
          </a:p>
          <a:p>
            <a:r>
              <a:rPr lang="en-US" dirty="0" err="1"/>
              <a:t>parl</a:t>
            </a:r>
            <a:r>
              <a:rPr lang="en-US" dirty="0"/>
              <a:t>: </a:t>
            </a:r>
            <a:r>
              <a:rPr lang="en-US" dirty="0" err="1"/>
              <a:t>prepojená</a:t>
            </a:r>
            <a:r>
              <a:rPr lang="en-US" dirty="0"/>
              <a:t> </a:t>
            </a:r>
            <a:r>
              <a:rPr lang="en-US" dirty="0" err="1"/>
              <a:t>voľba</a:t>
            </a:r>
            <a:r>
              <a:rPr lang="en-US" dirty="0"/>
              <a:t> </a:t>
            </a:r>
            <a:r>
              <a:rPr lang="en-US" dirty="0" err="1"/>
              <a:t>exekutívy</a:t>
            </a:r>
            <a:r>
              <a:rPr lang="en-US" dirty="0"/>
              <a:t> a </a:t>
            </a:r>
            <a:r>
              <a:rPr lang="en-US" dirty="0" err="1"/>
              <a:t>parlamentu</a:t>
            </a:r>
            <a:r>
              <a:rPr lang="en-US" dirty="0"/>
              <a:t>, </a:t>
            </a:r>
            <a:r>
              <a:rPr lang="en-US" dirty="0" err="1"/>
              <a:t>systém</a:t>
            </a:r>
            <a:r>
              <a:rPr lang="en-US" dirty="0"/>
              <a:t> </a:t>
            </a:r>
            <a:r>
              <a:rPr lang="en-US" dirty="0" err="1"/>
              <a:t>vzájomnej</a:t>
            </a:r>
            <a:r>
              <a:rPr lang="en-US" dirty="0"/>
              <a:t> </a:t>
            </a:r>
            <a:r>
              <a:rPr lang="en-US" dirty="0" err="1"/>
              <a:t>závislosti</a:t>
            </a:r>
            <a:endParaRPr lang="en-US" dirty="0"/>
          </a:p>
          <a:p>
            <a:r>
              <a:rPr lang="en-US" dirty="0" err="1"/>
              <a:t>semiprez</a:t>
            </a:r>
            <a:r>
              <a:rPr lang="en-US" dirty="0"/>
              <a:t>: </a:t>
            </a:r>
            <a:r>
              <a:rPr lang="en-US" dirty="0" err="1"/>
              <a:t>priamo</a:t>
            </a:r>
            <a:r>
              <a:rPr lang="en-US" dirty="0"/>
              <a:t> </a:t>
            </a:r>
            <a:r>
              <a:rPr lang="en-US" dirty="0" err="1"/>
              <a:t>volený</a:t>
            </a:r>
            <a:r>
              <a:rPr lang="en-US" dirty="0"/>
              <a:t> </a:t>
            </a:r>
            <a:r>
              <a:rPr lang="en-US" dirty="0" err="1"/>
              <a:t>prezident</a:t>
            </a:r>
            <a:r>
              <a:rPr lang="en-US" dirty="0"/>
              <a:t> a </a:t>
            </a:r>
            <a:r>
              <a:rPr lang="en-US" dirty="0" err="1"/>
              <a:t>samostatná</a:t>
            </a:r>
            <a:r>
              <a:rPr lang="en-US" dirty="0"/>
              <a:t> </a:t>
            </a:r>
            <a:r>
              <a:rPr lang="en-US" dirty="0" err="1"/>
              <a:t>voľba</a:t>
            </a:r>
            <a:r>
              <a:rPr lang="en-US" dirty="0"/>
              <a:t> </a:t>
            </a:r>
            <a:r>
              <a:rPr lang="en-US" dirty="0" err="1"/>
              <a:t>parlamentu</a:t>
            </a:r>
            <a:r>
              <a:rPr lang="en-US" dirty="0"/>
              <a:t> a od </a:t>
            </a:r>
            <a:r>
              <a:rPr lang="en-US" dirty="0" err="1"/>
              <a:t>neho</a:t>
            </a:r>
            <a:r>
              <a:rPr lang="en-US" dirty="0"/>
              <a:t> </a:t>
            </a:r>
            <a:r>
              <a:rPr lang="en-US" dirty="0" err="1"/>
              <a:t>odvodenej</a:t>
            </a:r>
            <a:r>
              <a:rPr lang="en-US" dirty="0"/>
              <a:t> </a:t>
            </a:r>
            <a:r>
              <a:rPr lang="en-US" dirty="0" err="1"/>
              <a:t>exekutívy</a:t>
            </a:r>
            <a:endParaRPr lang="en-US" dirty="0"/>
          </a:p>
          <a:p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typy</a:t>
            </a:r>
            <a:r>
              <a:rPr lang="en-US" dirty="0"/>
              <a:t> </a:t>
            </a:r>
            <a:r>
              <a:rPr lang="en-US" dirty="0" err="1"/>
              <a:t>nefungujú</a:t>
            </a:r>
            <a:r>
              <a:rPr lang="en-US" dirty="0"/>
              <a:t> </a:t>
            </a:r>
            <a:r>
              <a:rPr lang="en-US" dirty="0" err="1"/>
              <a:t>rovnako</a:t>
            </a:r>
            <a:r>
              <a:rPr lang="en-US" dirty="0"/>
              <a:t>, </a:t>
            </a:r>
            <a:r>
              <a:rPr lang="en-US" dirty="0" err="1"/>
              <a:t>pretože</a:t>
            </a:r>
            <a:r>
              <a:rPr lang="en-US" dirty="0"/>
              <a:t> </a:t>
            </a:r>
            <a:r>
              <a:rPr lang="en-US" dirty="0" err="1"/>
              <a:t>rolu</a:t>
            </a:r>
            <a:r>
              <a:rPr lang="en-US" dirty="0"/>
              <a:t> </a:t>
            </a:r>
            <a:r>
              <a:rPr lang="en-US" dirty="0" err="1"/>
              <a:t>hrá</a:t>
            </a:r>
            <a:r>
              <a:rPr lang="en-US" dirty="0"/>
              <a:t> </a:t>
            </a:r>
            <a:r>
              <a:rPr lang="en-US" dirty="0" err="1"/>
              <a:t>celý</a:t>
            </a:r>
            <a:r>
              <a:rPr lang="en-US" dirty="0"/>
              <a:t> rad </a:t>
            </a:r>
            <a:r>
              <a:rPr lang="en-US" dirty="0" err="1"/>
              <a:t>ďalších</a:t>
            </a:r>
            <a:r>
              <a:rPr lang="en-US" dirty="0"/>
              <a:t> </a:t>
            </a:r>
            <a:r>
              <a:rPr lang="en-US" dirty="0" err="1"/>
              <a:t>faktorov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72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Rôznorodosť</a:t>
            </a:r>
            <a:r>
              <a:rPr lang="en-US" dirty="0"/>
              <a:t> </a:t>
            </a:r>
            <a:r>
              <a:rPr lang="en-US" dirty="0" err="1"/>
              <a:t>fungovania</a:t>
            </a:r>
            <a:r>
              <a:rPr lang="en-US" dirty="0"/>
              <a:t> </a:t>
            </a:r>
            <a:r>
              <a:rPr lang="en-US" dirty="0" err="1"/>
              <a:t>parlamentarizmov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závisí</a:t>
            </a:r>
            <a:r>
              <a:rPr lang="en-US" dirty="0"/>
              <a:t> od </a:t>
            </a:r>
            <a:r>
              <a:rPr lang="en-US" dirty="0" err="1"/>
              <a:t>miery</a:t>
            </a:r>
            <a:r>
              <a:rPr lang="en-US" dirty="0"/>
              <a:t> “</a:t>
            </a:r>
            <a:r>
              <a:rPr lang="en-US" dirty="0" err="1"/>
              <a:t>racionalizácie</a:t>
            </a:r>
            <a:r>
              <a:rPr lang="en-US" dirty="0"/>
              <a:t>” </a:t>
            </a:r>
            <a:r>
              <a:rPr lang="en-US" dirty="0" err="1"/>
              <a:t>parlamentu</a:t>
            </a:r>
            <a:r>
              <a:rPr lang="en-US" dirty="0"/>
              <a:t>:</a:t>
            </a:r>
          </a:p>
          <a:p>
            <a:pPr>
              <a:defRPr/>
            </a:pPr>
            <a:r>
              <a:rPr lang="sk-SK" dirty="0"/>
              <a:t>Ťažká </a:t>
            </a:r>
            <a:r>
              <a:rPr lang="en-US" dirty="0" err="1"/>
              <a:t>odvolateľnosť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parlamentom</a:t>
            </a:r>
            <a:endParaRPr lang="en-US" dirty="0"/>
          </a:p>
          <a:p>
            <a:pPr>
              <a:defRPr/>
            </a:pPr>
            <a:r>
              <a:rPr lang="en-US" dirty="0" err="1"/>
              <a:t>Vláda</a:t>
            </a:r>
            <a:r>
              <a:rPr lang="en-US" dirty="0"/>
              <a:t> </a:t>
            </a:r>
            <a:r>
              <a:rPr lang="en-US" dirty="0" err="1"/>
              <a:t>kontroluje</a:t>
            </a:r>
            <a:r>
              <a:rPr lang="en-US" dirty="0"/>
              <a:t> </a:t>
            </a:r>
            <a:r>
              <a:rPr lang="en-US" dirty="0" err="1"/>
              <a:t>parlamentnú</a:t>
            </a:r>
            <a:r>
              <a:rPr lang="en-US" dirty="0"/>
              <a:t> </a:t>
            </a:r>
            <a:r>
              <a:rPr lang="en-US" dirty="0" err="1"/>
              <a:t>agendu</a:t>
            </a:r>
            <a:r>
              <a:rPr lang="en-US" dirty="0"/>
              <a:t> (</a:t>
            </a:r>
            <a:r>
              <a:rPr lang="en-US" dirty="0" err="1"/>
              <a:t>témy</a:t>
            </a:r>
            <a:r>
              <a:rPr lang="en-US" dirty="0"/>
              <a:t> a </a:t>
            </a:r>
            <a:r>
              <a:rPr lang="en-US" dirty="0" err="1"/>
              <a:t>poradie</a:t>
            </a:r>
            <a:r>
              <a:rPr lang="en-US" dirty="0"/>
              <a:t> </a:t>
            </a:r>
            <a:r>
              <a:rPr lang="en-US" dirty="0" err="1"/>
              <a:t>rokovania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err="1"/>
              <a:t>Obmedzenie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predkladať</a:t>
            </a:r>
            <a:r>
              <a:rPr lang="en-US" dirty="0"/>
              <a:t> a </a:t>
            </a:r>
            <a:r>
              <a:rPr lang="en-US" dirty="0" err="1"/>
              <a:t>presadiť</a:t>
            </a:r>
            <a:r>
              <a:rPr lang="en-US" dirty="0"/>
              <a:t> </a:t>
            </a:r>
            <a:r>
              <a:rPr lang="en-US" dirty="0" err="1"/>
              <a:t>poslanecké</a:t>
            </a:r>
            <a:r>
              <a:rPr lang="en-US" dirty="0"/>
              <a:t> </a:t>
            </a:r>
            <a:r>
              <a:rPr lang="en-US" dirty="0" err="1"/>
              <a:t>návrhy</a:t>
            </a:r>
            <a:r>
              <a:rPr lang="en-US" dirty="0"/>
              <a:t> </a:t>
            </a:r>
            <a:r>
              <a:rPr lang="en-US" dirty="0" err="1"/>
              <a:t>zákonov</a:t>
            </a:r>
            <a:endParaRPr lang="en-US" dirty="0"/>
          </a:p>
          <a:p>
            <a:pPr>
              <a:defRPr/>
            </a:pPr>
            <a:r>
              <a:rPr lang="en-US" dirty="0" err="1"/>
              <a:t>kľúčová</a:t>
            </a:r>
            <a:r>
              <a:rPr lang="en-US" dirty="0"/>
              <a:t> je </a:t>
            </a:r>
            <a:r>
              <a:rPr lang="en-US" dirty="0" err="1"/>
              <a:t>rola</a:t>
            </a:r>
            <a:r>
              <a:rPr lang="en-US" dirty="0"/>
              <a:t> </a:t>
            </a:r>
            <a:r>
              <a:rPr lang="en-US" dirty="0" err="1"/>
              <a:t>disciplinovaných</a:t>
            </a:r>
            <a:r>
              <a:rPr lang="en-US" dirty="0"/>
              <a:t> </a:t>
            </a:r>
            <a:r>
              <a:rPr lang="en-US" dirty="0" err="1"/>
              <a:t>strán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92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Rôznorodosť</a:t>
            </a:r>
            <a:r>
              <a:rPr lang="en-US" dirty="0"/>
              <a:t> </a:t>
            </a:r>
            <a:r>
              <a:rPr lang="en-US" dirty="0" err="1"/>
              <a:t>fungovania</a:t>
            </a:r>
            <a:r>
              <a:rPr lang="en-US" dirty="0"/>
              <a:t> </a:t>
            </a:r>
            <a:r>
              <a:rPr lang="en-US" dirty="0" err="1"/>
              <a:t>prezidencializmov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en-US" dirty="0" err="1"/>
              <a:t>kontrastný</a:t>
            </a:r>
            <a:r>
              <a:rPr lang="en-US" dirty="0"/>
              <a:t> </a:t>
            </a:r>
            <a:r>
              <a:rPr lang="en-US" dirty="0" err="1"/>
              <a:t>prípad</a:t>
            </a:r>
            <a:r>
              <a:rPr lang="en-US" dirty="0"/>
              <a:t> </a:t>
            </a:r>
            <a:r>
              <a:rPr lang="en-US" dirty="0" err="1"/>
              <a:t>preziencializmu</a:t>
            </a:r>
            <a:r>
              <a:rPr lang="en-US" dirty="0"/>
              <a:t> v USA a </a:t>
            </a:r>
            <a:r>
              <a:rPr lang="en-US" dirty="0" err="1"/>
              <a:t>mnohých</a:t>
            </a:r>
            <a:r>
              <a:rPr lang="en-US" dirty="0"/>
              <a:t> </a:t>
            </a:r>
            <a:r>
              <a:rPr lang="en-US" dirty="0" err="1"/>
              <a:t>latinskoamerických</a:t>
            </a:r>
            <a:r>
              <a:rPr lang="en-US" dirty="0"/>
              <a:t> </a:t>
            </a:r>
            <a:r>
              <a:rPr lang="en-US" dirty="0" err="1"/>
              <a:t>krajinách</a:t>
            </a:r>
            <a:endParaRPr lang="en-US" dirty="0"/>
          </a:p>
          <a:p>
            <a:r>
              <a:rPr lang="en-US" dirty="0" err="1"/>
              <a:t>dvojstranícky</a:t>
            </a:r>
            <a:r>
              <a:rPr lang="en-US" dirty="0"/>
              <a:t> versus </a:t>
            </a:r>
            <a:r>
              <a:rPr lang="en-US" dirty="0" err="1"/>
              <a:t>multistranícky</a:t>
            </a:r>
            <a:r>
              <a:rPr lang="en-US" dirty="0"/>
              <a:t> </a:t>
            </a:r>
            <a:r>
              <a:rPr lang="en-US" dirty="0" err="1"/>
              <a:t>formát</a:t>
            </a:r>
            <a:endParaRPr lang="en-US" dirty="0"/>
          </a:p>
          <a:p>
            <a:r>
              <a:rPr lang="en-US" dirty="0" err="1"/>
              <a:t>významné</a:t>
            </a:r>
            <a:r>
              <a:rPr lang="en-US" dirty="0"/>
              <a:t> </a:t>
            </a:r>
            <a:r>
              <a:rPr lang="en-US" dirty="0" err="1"/>
              <a:t>ústavné</a:t>
            </a:r>
            <a:r>
              <a:rPr lang="en-US" dirty="0"/>
              <a:t> </a:t>
            </a:r>
            <a:r>
              <a:rPr lang="en-US" dirty="0" err="1"/>
              <a:t>právomoci</a:t>
            </a:r>
            <a:r>
              <a:rPr lang="en-US" dirty="0"/>
              <a:t> </a:t>
            </a:r>
            <a:r>
              <a:rPr lang="en-US" dirty="0" err="1"/>
              <a:t>prezidenta</a:t>
            </a:r>
            <a:r>
              <a:rPr lang="en-US" dirty="0"/>
              <a:t> </a:t>
            </a:r>
            <a:r>
              <a:rPr lang="en-US" dirty="0" err="1"/>
              <a:t>zaručujúce</a:t>
            </a:r>
            <a:r>
              <a:rPr lang="en-US" dirty="0"/>
              <a:t> </a:t>
            </a:r>
            <a:r>
              <a:rPr lang="en-US" dirty="0" err="1"/>
              <a:t>politickú</a:t>
            </a:r>
            <a:r>
              <a:rPr lang="en-US" dirty="0"/>
              <a:t> </a:t>
            </a:r>
            <a:r>
              <a:rPr lang="en-US" dirty="0" err="1"/>
              <a:t>autoritu</a:t>
            </a:r>
            <a:endParaRPr lang="en-US" dirty="0"/>
          </a:p>
          <a:p>
            <a:r>
              <a:rPr lang="en-US" dirty="0" err="1"/>
              <a:t>miera</a:t>
            </a:r>
            <a:r>
              <a:rPr lang="en-US" dirty="0"/>
              <a:t> </a:t>
            </a:r>
            <a:r>
              <a:rPr lang="en-US" dirty="0" err="1"/>
              <a:t>horizontálnej</a:t>
            </a:r>
            <a:r>
              <a:rPr lang="en-US" dirty="0"/>
              <a:t> </a:t>
            </a:r>
            <a:r>
              <a:rPr lang="en-US" dirty="0" err="1"/>
              <a:t>zúčtovateľnosti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22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Rôznorodosť</a:t>
            </a:r>
            <a:r>
              <a:rPr lang="en-US" dirty="0"/>
              <a:t> </a:t>
            </a:r>
            <a:r>
              <a:rPr lang="en-US" dirty="0" err="1"/>
              <a:t>fungovania</a:t>
            </a:r>
            <a:r>
              <a:rPr lang="en-US" dirty="0"/>
              <a:t> </a:t>
            </a:r>
            <a:r>
              <a:rPr lang="en-US" dirty="0" err="1"/>
              <a:t>semiprezidencializmov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 dirty="0" err="1"/>
              <a:t>Shugart</a:t>
            </a:r>
            <a:r>
              <a:rPr lang="en-US" dirty="0"/>
              <a:t> a Carey (1992), </a:t>
            </a:r>
            <a:r>
              <a:rPr lang="en-US" dirty="0" err="1"/>
              <a:t>Elgie</a:t>
            </a:r>
            <a:r>
              <a:rPr lang="en-US" dirty="0"/>
              <a:t> a </a:t>
            </a:r>
            <a:r>
              <a:rPr lang="en-US" dirty="0" err="1"/>
              <a:t>ďalší</a:t>
            </a:r>
            <a:r>
              <a:rPr lang="en-US" dirty="0"/>
              <a:t>:</a:t>
            </a:r>
          </a:p>
          <a:p>
            <a:r>
              <a:rPr lang="en-US" b="1" dirty="0" err="1"/>
              <a:t>Premiérsko-prezidentský</a:t>
            </a:r>
            <a:r>
              <a:rPr lang="en-US" b="1" dirty="0"/>
              <a:t> vs. </a:t>
            </a:r>
            <a:r>
              <a:rPr lang="en-US" b="1" dirty="0" err="1"/>
              <a:t>prezidentsko-parlamentný</a:t>
            </a:r>
            <a:r>
              <a:rPr lang="en-US" b="1" dirty="0"/>
              <a:t> </a:t>
            </a:r>
            <a:r>
              <a:rPr lang="en-US" b="1" dirty="0" err="1"/>
              <a:t>typ</a:t>
            </a:r>
            <a:endParaRPr lang="en-US" b="1" dirty="0"/>
          </a:p>
          <a:p>
            <a:pPr eaLnBrk="1" hangingPunct="1">
              <a:defRPr/>
            </a:pPr>
            <a:r>
              <a:rPr lang="en-US" b="1" dirty="0" err="1"/>
              <a:t>Prezidentsko-parlamentné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Chorvátsko</a:t>
            </a:r>
            <a:r>
              <a:rPr lang="en-US" dirty="0"/>
              <a:t> 1992-2000, </a:t>
            </a:r>
            <a:r>
              <a:rPr lang="en-US" dirty="0" err="1"/>
              <a:t>Rusko</a:t>
            </a:r>
            <a:r>
              <a:rPr lang="en-US" dirty="0"/>
              <a:t> 1991- </a:t>
            </a:r>
            <a:r>
              <a:rPr lang="en-US" b="1" dirty="0" err="1"/>
              <a:t>menej</a:t>
            </a:r>
            <a:r>
              <a:rPr lang="en-US" b="1" dirty="0"/>
              <a:t> </a:t>
            </a:r>
            <a:r>
              <a:rPr lang="en-US" b="1" dirty="0" err="1"/>
              <a:t>demokratické</a:t>
            </a:r>
            <a:r>
              <a:rPr lang="en-US" b="1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premiérsko-prezidentské</a:t>
            </a:r>
            <a:r>
              <a:rPr lang="en-US" dirty="0"/>
              <a:t> 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Litva</a:t>
            </a:r>
            <a:r>
              <a:rPr lang="en-US" dirty="0"/>
              <a:t>, </a:t>
            </a:r>
            <a:r>
              <a:rPr lang="en-US" dirty="0" err="1"/>
              <a:t>Rumunsko</a:t>
            </a:r>
            <a:r>
              <a:rPr lang="en-US" dirty="0"/>
              <a:t>)</a:t>
            </a:r>
          </a:p>
          <a:p>
            <a:pPr eaLnBrk="1" hangingPunct="1">
              <a:defRPr/>
            </a:pPr>
            <a:r>
              <a:rPr lang="en-US" dirty="0" err="1"/>
              <a:t>Kľúčom</a:t>
            </a:r>
            <a:r>
              <a:rPr lang="en-US" dirty="0"/>
              <a:t> je </a:t>
            </a:r>
            <a:r>
              <a:rPr lang="en-US" dirty="0" err="1"/>
              <a:t>závislá</a:t>
            </a:r>
            <a:r>
              <a:rPr lang="en-US" dirty="0"/>
              <a:t> a </a:t>
            </a:r>
            <a:r>
              <a:rPr lang="en-US" dirty="0" err="1"/>
              <a:t>neistá</a:t>
            </a:r>
            <a:r>
              <a:rPr lang="en-US" dirty="0"/>
              <a:t> </a:t>
            </a:r>
            <a:r>
              <a:rPr lang="en-US" dirty="0" err="1"/>
              <a:t>pozícia</a:t>
            </a:r>
            <a:r>
              <a:rPr lang="en-US" dirty="0"/>
              <a:t> </a:t>
            </a:r>
            <a:r>
              <a:rPr lang="en-US" dirty="0" err="1"/>
              <a:t>vládneho</a:t>
            </a:r>
            <a:r>
              <a:rPr lang="en-US" dirty="0"/>
              <a:t> </a:t>
            </a:r>
            <a:r>
              <a:rPr lang="en-US" dirty="0" err="1"/>
              <a:t>kabinetu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prezidentom</a:t>
            </a:r>
            <a:r>
              <a:rPr lang="en-US" dirty="0"/>
              <a:t> a </a:t>
            </a:r>
            <a:r>
              <a:rPr lang="en-US" dirty="0" err="1"/>
              <a:t>parlamentom</a:t>
            </a:r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68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j-cs"/>
              </a:rPr>
              <a:t>Prezidentské režimy a demokracia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defRPr/>
            </a:pPr>
            <a:r>
              <a:rPr lang="sk-SK" sz="2700" dirty="0">
                <a:cs typeface="+mn-cs"/>
              </a:rPr>
              <a:t>Nevhodnosť prezidentských režimov (Linz, </a:t>
            </a:r>
            <a:r>
              <a:rPr lang="sk-SK" sz="2700" dirty="0" err="1">
                <a:cs typeface="+mn-cs"/>
              </a:rPr>
              <a:t>Stepan</a:t>
            </a:r>
            <a:r>
              <a:rPr lang="sk-SK" sz="2700" dirty="0">
                <a:cs typeface="+mn-cs"/>
              </a:rPr>
              <a:t>, </a:t>
            </a:r>
            <a:r>
              <a:rPr lang="sk-SK" sz="2700" dirty="0" err="1">
                <a:cs typeface="+mn-cs"/>
              </a:rPr>
              <a:t>Mainwaring</a:t>
            </a:r>
            <a:r>
              <a:rPr lang="sk-SK" sz="2700" dirty="0">
                <a:cs typeface="+mn-cs"/>
              </a:rPr>
              <a:t>) pre nové demokracie:</a:t>
            </a:r>
          </a:p>
          <a:p>
            <a:pPr eaLnBrk="1" hangingPunct="1">
              <a:defRPr/>
            </a:pPr>
            <a:r>
              <a:rPr lang="sk-SK" sz="2700" dirty="0">
                <a:cs typeface="+mn-cs"/>
              </a:rPr>
              <a:t>1. podporujú „</a:t>
            </a:r>
            <a:r>
              <a:rPr lang="sk-SK" sz="2700" dirty="0" err="1">
                <a:cs typeface="+mn-cs"/>
              </a:rPr>
              <a:t>zero-sum</a:t>
            </a:r>
            <a:r>
              <a:rPr lang="sk-SK" sz="2700" dirty="0">
                <a:cs typeface="+mn-cs"/>
              </a:rPr>
              <a:t> </a:t>
            </a:r>
            <a:r>
              <a:rPr lang="sk-SK" sz="2700" dirty="0" err="1">
                <a:cs typeface="+mn-cs"/>
              </a:rPr>
              <a:t>politics</a:t>
            </a:r>
            <a:r>
              <a:rPr lang="sk-SK" sz="2700" dirty="0">
                <a:cs typeface="+mn-cs"/>
              </a:rPr>
              <a:t>“ a vylučujú menšiny</a:t>
            </a:r>
          </a:p>
          <a:p>
            <a:pPr eaLnBrk="1" hangingPunct="1">
              <a:defRPr/>
            </a:pPr>
            <a:r>
              <a:rPr lang="sk-SK" sz="2700" dirty="0">
                <a:cs typeface="+mn-cs"/>
              </a:rPr>
              <a:t>2. vedú k politickej polarizácii a patovým situáciám</a:t>
            </a:r>
          </a:p>
          <a:p>
            <a:pPr eaLnBrk="1" hangingPunct="1">
              <a:defRPr/>
            </a:pPr>
            <a:r>
              <a:rPr lang="sk-SK" sz="2700" dirty="0">
                <a:cs typeface="+mn-cs"/>
              </a:rPr>
              <a:t>Podnecujú </a:t>
            </a:r>
            <a:r>
              <a:rPr lang="sk-SK" sz="2700" dirty="0" err="1">
                <a:cs typeface="+mn-cs"/>
              </a:rPr>
              <a:t>personalizmus</a:t>
            </a:r>
            <a:r>
              <a:rPr lang="sk-SK" sz="2700" dirty="0">
                <a:cs typeface="+mn-cs"/>
              </a:rPr>
              <a:t> a demagogické sklony jednotlivcov</a:t>
            </a:r>
          </a:p>
          <a:p>
            <a:pPr eaLnBrk="1" hangingPunct="1">
              <a:defRPr/>
            </a:pPr>
            <a:r>
              <a:rPr lang="sk-SK" sz="2700" dirty="0">
                <a:cs typeface="+mn-cs"/>
              </a:rPr>
              <a:t>Koncentrácia moci = pokušenie ignorovať obmedzenia právomocí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Empirické</a:t>
            </a:r>
            <a:r>
              <a:rPr lang="en-US" dirty="0"/>
              <a:t> </a:t>
            </a:r>
            <a:r>
              <a:rPr lang="en-US" dirty="0" err="1"/>
              <a:t>testovanie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sz="2700" dirty="0" err="1"/>
              <a:t>Kapstein</a:t>
            </a:r>
            <a:r>
              <a:rPr lang="en-US" sz="2700" dirty="0"/>
              <a:t> a Converse 123 </a:t>
            </a:r>
            <a:r>
              <a:rPr lang="en-US" sz="2700" dirty="0" err="1"/>
              <a:t>prípadov</a:t>
            </a:r>
            <a:r>
              <a:rPr lang="en-US" sz="2700" dirty="0"/>
              <a:t> </a:t>
            </a:r>
            <a:r>
              <a:rPr lang="en-US" sz="2700" dirty="0" err="1"/>
              <a:t>demokratizácie</a:t>
            </a:r>
            <a:r>
              <a:rPr lang="en-US" sz="2700" dirty="0"/>
              <a:t> v </a:t>
            </a:r>
            <a:r>
              <a:rPr lang="en-US" sz="2700" dirty="0" err="1"/>
              <a:t>rokoch</a:t>
            </a:r>
            <a:r>
              <a:rPr lang="en-US" sz="2700" dirty="0"/>
              <a:t> 1960-2004: </a:t>
            </a:r>
            <a:r>
              <a:rPr lang="en-US" sz="2700" dirty="0" err="1"/>
              <a:t>parlamentarizmus</a:t>
            </a:r>
            <a:r>
              <a:rPr lang="en-US" sz="2700" dirty="0"/>
              <a:t> je </a:t>
            </a:r>
            <a:r>
              <a:rPr lang="en-US" sz="2700" dirty="0" err="1"/>
              <a:t>nebezpečnejší</a:t>
            </a:r>
            <a:endParaRPr lang="en-US" sz="2700" dirty="0"/>
          </a:p>
          <a:p>
            <a:r>
              <a:rPr lang="en-US" sz="2700" dirty="0"/>
              <a:t>Maeda 135 </a:t>
            </a:r>
            <a:r>
              <a:rPr lang="en-US" sz="2700" dirty="0" err="1"/>
              <a:t>demokracií</a:t>
            </a:r>
            <a:r>
              <a:rPr lang="en-US" sz="2700" dirty="0"/>
              <a:t> v </a:t>
            </a:r>
            <a:r>
              <a:rPr lang="en-US" sz="2700" dirty="0" err="1"/>
              <a:t>rokoch</a:t>
            </a:r>
            <a:r>
              <a:rPr lang="en-US" sz="2700" dirty="0"/>
              <a:t> 1800-2004: </a:t>
            </a:r>
            <a:r>
              <a:rPr lang="en-US" sz="2700" dirty="0" err="1"/>
              <a:t>prezidencializmus</a:t>
            </a:r>
            <a:r>
              <a:rPr lang="en-US" sz="2700" dirty="0"/>
              <a:t> je </a:t>
            </a:r>
            <a:r>
              <a:rPr lang="en-US" sz="2700" dirty="0" err="1"/>
              <a:t>nebezpečnejší</a:t>
            </a:r>
            <a:endParaRPr lang="en-US" sz="2700" dirty="0"/>
          </a:p>
          <a:p>
            <a:r>
              <a:rPr lang="en-US" sz="2700" dirty="0"/>
              <a:t>Sing 85 </a:t>
            </a:r>
            <a:r>
              <a:rPr lang="en-US" sz="2700" dirty="0" err="1"/>
              <a:t>krajín</a:t>
            </a:r>
            <a:r>
              <a:rPr lang="en-US" sz="2700" dirty="0"/>
              <a:t> (1946-2002): </a:t>
            </a:r>
            <a:r>
              <a:rPr lang="en-US" sz="2700" dirty="0" err="1"/>
              <a:t>žiadny</a:t>
            </a:r>
            <a:r>
              <a:rPr lang="en-US" sz="2700" dirty="0"/>
              <a:t> </a:t>
            </a:r>
            <a:r>
              <a:rPr lang="en-US" sz="2700" dirty="0" err="1"/>
              <a:t>vplyv</a:t>
            </a:r>
            <a:r>
              <a:rPr lang="en-US" sz="2700" dirty="0"/>
              <a:t> </a:t>
            </a:r>
            <a:r>
              <a:rPr lang="en-US" sz="2700" dirty="0" err="1"/>
              <a:t>prez</a:t>
            </a:r>
            <a:r>
              <a:rPr lang="en-US" sz="2700" dirty="0"/>
              <a:t> </a:t>
            </a:r>
            <a:r>
              <a:rPr lang="en-US" sz="2700" dirty="0" err="1"/>
              <a:t>alebo</a:t>
            </a:r>
            <a:r>
              <a:rPr lang="en-US" sz="2700" dirty="0"/>
              <a:t> </a:t>
            </a:r>
            <a:r>
              <a:rPr lang="en-US" sz="2700" dirty="0" err="1"/>
              <a:t>parlam</a:t>
            </a:r>
            <a:r>
              <a:rPr lang="en-US" sz="2700" dirty="0"/>
              <a:t>. </a:t>
            </a:r>
            <a:r>
              <a:rPr lang="en-US" sz="2700" dirty="0" err="1"/>
              <a:t>na</a:t>
            </a:r>
            <a:r>
              <a:rPr lang="en-US" sz="2700" dirty="0"/>
              <a:t> </a:t>
            </a:r>
            <a:r>
              <a:rPr lang="en-US" sz="2700" dirty="0" err="1"/>
              <a:t>prežitie</a:t>
            </a:r>
            <a:r>
              <a:rPr lang="en-US" sz="2700" dirty="0"/>
              <a:t> </a:t>
            </a:r>
            <a:r>
              <a:rPr lang="en-US" sz="2700" dirty="0" err="1"/>
              <a:t>demokracie</a:t>
            </a:r>
            <a:endParaRPr lang="en-US" sz="2700" dirty="0"/>
          </a:p>
          <a:p>
            <a:r>
              <a:rPr lang="en-US" sz="2700" dirty="0" err="1"/>
              <a:t>dnes</a:t>
            </a:r>
            <a:r>
              <a:rPr lang="en-US" sz="2700" dirty="0"/>
              <a:t> </a:t>
            </a:r>
            <a:r>
              <a:rPr lang="en-US" sz="2700" dirty="0" err="1"/>
              <a:t>konsenzus</a:t>
            </a:r>
            <a:r>
              <a:rPr lang="en-US" sz="2700" dirty="0"/>
              <a:t>: </a:t>
            </a:r>
            <a:r>
              <a:rPr lang="en-US" sz="2700" dirty="0" err="1"/>
              <a:t>prežitie</a:t>
            </a:r>
            <a:r>
              <a:rPr lang="en-US" sz="2700" dirty="0"/>
              <a:t> </a:t>
            </a:r>
            <a:r>
              <a:rPr lang="en-US" sz="2700" dirty="0" err="1"/>
              <a:t>demokracie</a:t>
            </a:r>
            <a:r>
              <a:rPr lang="en-US" sz="2700" dirty="0"/>
              <a:t> </a:t>
            </a:r>
            <a:r>
              <a:rPr lang="en-US" sz="2700" dirty="0" err="1"/>
              <a:t>závisí</a:t>
            </a:r>
            <a:r>
              <a:rPr lang="en-US" sz="2700" dirty="0"/>
              <a:t> </a:t>
            </a:r>
            <a:r>
              <a:rPr lang="en-US" sz="2700" dirty="0" err="1"/>
              <a:t>aj</a:t>
            </a:r>
            <a:r>
              <a:rPr lang="en-US" sz="2700" dirty="0"/>
              <a:t> od </a:t>
            </a:r>
            <a:r>
              <a:rPr lang="en-US" sz="2700" dirty="0" err="1"/>
              <a:t>iných</a:t>
            </a:r>
            <a:r>
              <a:rPr lang="en-US" sz="2700" dirty="0"/>
              <a:t> </a:t>
            </a:r>
            <a:r>
              <a:rPr lang="en-US" sz="2700" dirty="0" err="1"/>
              <a:t>faktorov</a:t>
            </a:r>
            <a:r>
              <a:rPr lang="en-US" sz="2700" dirty="0"/>
              <a:t> </a:t>
            </a:r>
            <a:r>
              <a:rPr lang="en-US" sz="2700" dirty="0" err="1"/>
              <a:t>než</a:t>
            </a:r>
            <a:r>
              <a:rPr lang="en-US" sz="2700" dirty="0"/>
              <a:t> </a:t>
            </a:r>
            <a:r>
              <a:rPr lang="en-US" sz="2700" dirty="0" err="1"/>
              <a:t>len</a:t>
            </a:r>
            <a:r>
              <a:rPr lang="en-US" sz="2700" dirty="0"/>
              <a:t> </a:t>
            </a:r>
            <a:r>
              <a:rPr lang="en-US" sz="2700" dirty="0" err="1"/>
              <a:t>ústavného</a:t>
            </a:r>
            <a:r>
              <a:rPr lang="en-US" sz="2700" dirty="0"/>
              <a:t> </a:t>
            </a:r>
            <a:r>
              <a:rPr lang="en-US" sz="2700" dirty="0" err="1"/>
              <a:t>rozdelenia</a:t>
            </a:r>
            <a:r>
              <a:rPr lang="en-US" sz="2700" dirty="0"/>
              <a:t> </a:t>
            </a:r>
            <a:r>
              <a:rPr lang="en-US" sz="2700" dirty="0" err="1"/>
              <a:t>moci</a:t>
            </a:r>
            <a:endParaRPr lang="en-US" sz="2700" dirty="0"/>
          </a:p>
          <a:p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175311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Empirické</a:t>
            </a:r>
            <a:r>
              <a:rPr lang="en-US" dirty="0"/>
              <a:t> </a:t>
            </a:r>
            <a:r>
              <a:rPr lang="en-US" dirty="0" err="1"/>
              <a:t>testovanie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en-US" dirty="0" err="1"/>
              <a:t>Cheibub</a:t>
            </a:r>
            <a:r>
              <a:rPr lang="en-US" dirty="0"/>
              <a:t> a </a:t>
            </a:r>
            <a:r>
              <a:rPr lang="en-US" dirty="0" err="1"/>
              <a:t>Limongi</a:t>
            </a:r>
            <a:r>
              <a:rPr lang="en-US" dirty="0"/>
              <a:t> (2002):</a:t>
            </a:r>
          </a:p>
          <a:p>
            <a:r>
              <a:rPr lang="en-US" dirty="0" err="1"/>
              <a:t>rozdiely</a:t>
            </a:r>
            <a:r>
              <a:rPr lang="en-US" dirty="0"/>
              <a:t> v </a:t>
            </a:r>
            <a:r>
              <a:rPr lang="en-US" dirty="0" err="1"/>
              <a:t>prežívaní</a:t>
            </a:r>
            <a:r>
              <a:rPr lang="en-US" dirty="0"/>
              <a:t> </a:t>
            </a:r>
            <a:r>
              <a:rPr lang="en-US" dirty="0" err="1"/>
              <a:t>prezidentských</a:t>
            </a:r>
            <a:r>
              <a:rPr lang="en-US" dirty="0"/>
              <a:t> a </a:t>
            </a:r>
            <a:r>
              <a:rPr lang="en-US" dirty="0" err="1"/>
              <a:t>parlamentných</a:t>
            </a:r>
            <a:r>
              <a:rPr lang="en-US" dirty="0"/>
              <a:t> </a:t>
            </a:r>
            <a:r>
              <a:rPr lang="en-US" dirty="0" err="1"/>
              <a:t>systémov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odvodiť</a:t>
            </a:r>
            <a:r>
              <a:rPr lang="en-US" dirty="0"/>
              <a:t> od </a:t>
            </a:r>
            <a:r>
              <a:rPr lang="en-US" dirty="0" err="1"/>
              <a:t>spôsobu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konštituovania</a:t>
            </a:r>
            <a:endParaRPr lang="en-US" dirty="0"/>
          </a:p>
          <a:p>
            <a:r>
              <a:rPr lang="en-US" dirty="0"/>
              <a:t>“pat”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taký</a:t>
            </a:r>
            <a:r>
              <a:rPr lang="en-US" dirty="0"/>
              <a:t> </a:t>
            </a:r>
            <a:r>
              <a:rPr lang="en-US" dirty="0" err="1"/>
              <a:t>častý</a:t>
            </a:r>
            <a:r>
              <a:rPr lang="en-US" dirty="0"/>
              <a:t> v </a:t>
            </a:r>
            <a:r>
              <a:rPr lang="en-US" dirty="0" err="1"/>
              <a:t>prezidentských</a:t>
            </a:r>
            <a:r>
              <a:rPr lang="en-US" dirty="0"/>
              <a:t> </a:t>
            </a:r>
            <a:r>
              <a:rPr lang="en-US" dirty="0" err="1"/>
              <a:t>systémoch</a:t>
            </a:r>
            <a:r>
              <a:rPr lang="en-US" dirty="0"/>
              <a:t>,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v </a:t>
            </a:r>
            <a:r>
              <a:rPr lang="en-US" dirty="0" err="1"/>
              <a:t>parlamentarizme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koaličné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existujú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v </a:t>
            </a:r>
            <a:r>
              <a:rPr lang="en-US" dirty="0" err="1"/>
              <a:t>prezidencializme</a:t>
            </a:r>
            <a:endParaRPr lang="en-US" dirty="0"/>
          </a:p>
          <a:p>
            <a:r>
              <a:rPr lang="en-US" dirty="0" err="1"/>
              <a:t>výskyt</a:t>
            </a:r>
            <a:r>
              <a:rPr lang="en-US" dirty="0"/>
              <a:t> “</a:t>
            </a:r>
            <a:r>
              <a:rPr lang="en-US" dirty="0" err="1"/>
              <a:t>patu</a:t>
            </a:r>
            <a:r>
              <a:rPr lang="en-US" dirty="0"/>
              <a:t>” </a:t>
            </a:r>
            <a:r>
              <a:rPr lang="en-US" dirty="0" err="1"/>
              <a:t>zrejme</a:t>
            </a:r>
            <a:r>
              <a:rPr lang="en-US" dirty="0"/>
              <a:t> </a:t>
            </a:r>
            <a:r>
              <a:rPr lang="en-US" dirty="0" err="1"/>
              <a:t>súvisí</a:t>
            </a:r>
            <a:r>
              <a:rPr lang="en-US" dirty="0"/>
              <a:t> s </a:t>
            </a:r>
            <a:r>
              <a:rPr lang="en-US" dirty="0" err="1"/>
              <a:t>vysokou</a:t>
            </a:r>
            <a:r>
              <a:rPr lang="en-US" dirty="0"/>
              <a:t> </a:t>
            </a:r>
            <a:r>
              <a:rPr lang="en-US" dirty="0" err="1"/>
              <a:t>decentralizáciou</a:t>
            </a:r>
            <a:r>
              <a:rPr lang="en-US" dirty="0"/>
              <a:t> </a:t>
            </a:r>
            <a:r>
              <a:rPr lang="en-US" dirty="0" err="1"/>
              <a:t>rozhodovania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44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Empirické</a:t>
            </a:r>
            <a:r>
              <a:rPr lang="en-US" dirty="0"/>
              <a:t> </a:t>
            </a:r>
            <a:r>
              <a:rPr lang="en-US" dirty="0" err="1"/>
              <a:t>testovanie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cs-CZ" dirty="0" err="1"/>
              <a:t>kľúčom</a:t>
            </a:r>
            <a:r>
              <a:rPr lang="cs-CZ" dirty="0"/>
              <a:t> k </a:t>
            </a:r>
            <a:r>
              <a:rPr lang="cs-CZ" dirty="0" err="1"/>
              <a:t>efektívnemu</a:t>
            </a:r>
            <a:r>
              <a:rPr lang="cs-CZ" dirty="0"/>
              <a:t> </a:t>
            </a:r>
            <a:r>
              <a:rPr lang="cs-CZ" dirty="0" err="1"/>
              <a:t>vládnutiu</a:t>
            </a:r>
            <a:r>
              <a:rPr lang="cs-CZ" dirty="0"/>
              <a:t> je </a:t>
            </a:r>
            <a:r>
              <a:rPr lang="cs-CZ" dirty="0" err="1"/>
              <a:t>centralizácia</a:t>
            </a:r>
            <a:r>
              <a:rPr lang="cs-CZ" dirty="0"/>
              <a:t> </a:t>
            </a:r>
            <a:r>
              <a:rPr lang="cs-CZ" dirty="0" err="1"/>
              <a:t>rozhodovacieho</a:t>
            </a:r>
            <a:r>
              <a:rPr lang="cs-CZ" dirty="0"/>
              <a:t> procesu a </a:t>
            </a:r>
            <a:r>
              <a:rPr lang="cs-CZ" dirty="0" err="1"/>
              <a:t>monopolizácia</a:t>
            </a:r>
            <a:r>
              <a:rPr lang="cs-CZ" dirty="0"/>
              <a:t> </a:t>
            </a:r>
            <a:r>
              <a:rPr lang="cs-CZ" dirty="0" err="1"/>
              <a:t>legislatívnej</a:t>
            </a:r>
            <a:r>
              <a:rPr lang="cs-CZ" dirty="0"/>
              <a:t> agendy, </a:t>
            </a:r>
            <a:r>
              <a:rPr lang="cs-CZ" dirty="0" err="1"/>
              <a:t>inak</a:t>
            </a:r>
            <a:r>
              <a:rPr lang="cs-CZ" dirty="0"/>
              <a:t> hrozí </a:t>
            </a:r>
            <a:r>
              <a:rPr lang="cs-CZ" dirty="0" err="1"/>
              <a:t>nedostatok</a:t>
            </a:r>
            <a:r>
              <a:rPr lang="cs-CZ" dirty="0"/>
              <a:t> </a:t>
            </a:r>
            <a:r>
              <a:rPr lang="cs-CZ" dirty="0" err="1"/>
              <a:t>koordinácie</a:t>
            </a:r>
            <a:r>
              <a:rPr lang="cs-CZ" dirty="0"/>
              <a:t> a „pat“</a:t>
            </a:r>
            <a:endParaRPr lang="en-US" dirty="0"/>
          </a:p>
          <a:p>
            <a:r>
              <a:rPr lang="cs-CZ" dirty="0"/>
              <a:t>centralizované </a:t>
            </a:r>
            <a:r>
              <a:rPr lang="cs-CZ" dirty="0" err="1"/>
              <a:t>rozhodovanie</a:t>
            </a:r>
            <a:r>
              <a:rPr lang="cs-CZ" dirty="0"/>
              <a:t> </a:t>
            </a:r>
            <a:r>
              <a:rPr lang="cs-CZ" dirty="0" err="1"/>
              <a:t>častejšie</a:t>
            </a:r>
            <a:r>
              <a:rPr lang="cs-CZ" dirty="0"/>
              <a:t> v parlamentarizme, ale </a:t>
            </a:r>
            <a:r>
              <a:rPr lang="cs-CZ" dirty="0" err="1"/>
              <a:t>nie</a:t>
            </a:r>
            <a:r>
              <a:rPr lang="cs-CZ" dirty="0"/>
              <a:t> vždy (v minulosti </a:t>
            </a:r>
            <a:r>
              <a:rPr lang="cs-CZ" dirty="0" err="1"/>
              <a:t>Francúzsko</a:t>
            </a:r>
            <a:r>
              <a:rPr lang="cs-CZ" dirty="0"/>
              <a:t> a </a:t>
            </a:r>
            <a:r>
              <a:rPr lang="cs-CZ" dirty="0" err="1"/>
              <a:t>Taliansko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neefektívne</a:t>
            </a:r>
            <a:r>
              <a:rPr lang="cs-CZ" dirty="0"/>
              <a:t> parlamentarizmy a naopak </a:t>
            </a:r>
            <a:r>
              <a:rPr lang="cs-CZ" dirty="0" err="1"/>
              <a:t>Brazília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príklad</a:t>
            </a:r>
            <a:r>
              <a:rPr lang="cs-CZ" dirty="0"/>
              <a:t> na </a:t>
            </a:r>
            <a:r>
              <a:rPr lang="cs-CZ" dirty="0" err="1"/>
              <a:t>efektívny</a:t>
            </a:r>
            <a:r>
              <a:rPr lang="cs-CZ" dirty="0"/>
              <a:t> </a:t>
            </a:r>
            <a:r>
              <a:rPr lang="cs-CZ" dirty="0" err="1"/>
              <a:t>prezidencializmus</a:t>
            </a:r>
            <a:r>
              <a:rPr lang="cs-CZ" dirty="0"/>
              <a:t>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0965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parlamentarizmu</a:t>
            </a:r>
            <a:r>
              <a:rPr lang="en-US" dirty="0"/>
              <a:t> a </a:t>
            </a:r>
            <a:r>
              <a:rPr lang="en-US" dirty="0" err="1"/>
              <a:t>prezidencializmu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r>
              <a:rPr lang="cs-CZ" dirty="0" err="1"/>
              <a:t>ústavné</a:t>
            </a:r>
            <a:r>
              <a:rPr lang="cs-CZ" dirty="0"/>
              <a:t> </a:t>
            </a:r>
            <a:r>
              <a:rPr lang="cs-CZ" dirty="0" err="1"/>
              <a:t>rozdelenie</a:t>
            </a:r>
            <a:r>
              <a:rPr lang="cs-CZ" dirty="0"/>
              <a:t> mocí </a:t>
            </a:r>
            <a:r>
              <a:rPr lang="cs-CZ" dirty="0" err="1"/>
              <a:t>jasne</a:t>
            </a:r>
            <a:r>
              <a:rPr lang="cs-CZ" dirty="0"/>
              <a:t> odlišuje prezidentské a </a:t>
            </a:r>
            <a:r>
              <a:rPr lang="cs-CZ" dirty="0" err="1"/>
              <a:t>parlamentné</a:t>
            </a:r>
            <a:r>
              <a:rPr lang="cs-CZ" dirty="0"/>
              <a:t> </a:t>
            </a:r>
            <a:r>
              <a:rPr lang="cs-CZ" dirty="0" err="1"/>
              <a:t>fory</a:t>
            </a:r>
            <a:r>
              <a:rPr lang="cs-CZ" dirty="0"/>
              <a:t> vlády, ale</a:t>
            </a:r>
          </a:p>
          <a:p>
            <a:r>
              <a:rPr lang="cs-CZ" dirty="0"/>
              <a:t>1.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tieto</a:t>
            </a:r>
            <a:r>
              <a:rPr lang="cs-CZ" dirty="0"/>
              <a:t> </a:t>
            </a:r>
            <a:r>
              <a:rPr lang="cs-CZ" dirty="0" err="1"/>
              <a:t>rozdiely</a:t>
            </a:r>
            <a:r>
              <a:rPr lang="cs-CZ" dirty="0"/>
              <a:t> </a:t>
            </a:r>
            <a:r>
              <a:rPr lang="cs-CZ" dirty="0" err="1"/>
              <a:t>ovplyvňujú</a:t>
            </a:r>
            <a:r>
              <a:rPr lang="cs-CZ" dirty="0"/>
              <a:t> proces </a:t>
            </a:r>
            <a:r>
              <a:rPr lang="cs-CZ" dirty="0" err="1"/>
              <a:t>fungovania</a:t>
            </a:r>
            <a:r>
              <a:rPr lang="cs-CZ" dirty="0"/>
              <a:t> vlády? </a:t>
            </a:r>
          </a:p>
          <a:p>
            <a:r>
              <a:rPr lang="cs-CZ" dirty="0"/>
              <a:t>2. Je pravda, že parlamentarizmus vždy produkuje </a:t>
            </a:r>
            <a:r>
              <a:rPr lang="cs-CZ" dirty="0" err="1"/>
              <a:t>väčšinové</a:t>
            </a:r>
            <a:r>
              <a:rPr lang="cs-CZ" dirty="0"/>
              <a:t> vlády? </a:t>
            </a:r>
          </a:p>
          <a:p>
            <a:r>
              <a:rPr lang="cs-CZ" dirty="0"/>
              <a:t>3. </a:t>
            </a:r>
            <a:r>
              <a:rPr lang="cs-CZ" dirty="0" err="1"/>
              <a:t>Ako</a:t>
            </a:r>
            <a:r>
              <a:rPr lang="cs-CZ" dirty="0"/>
              <a:t> často vládnu prezidenti s </a:t>
            </a:r>
            <a:r>
              <a:rPr lang="cs-CZ" dirty="0" err="1"/>
              <a:t>väčšinovou</a:t>
            </a:r>
            <a:r>
              <a:rPr lang="cs-CZ" dirty="0"/>
              <a:t> podporou </a:t>
            </a:r>
            <a:r>
              <a:rPr lang="cs-CZ" dirty="0" err="1"/>
              <a:t>parlamentov</a:t>
            </a:r>
            <a:r>
              <a:rPr lang="cs-CZ" dirty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2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Normatívne</a:t>
            </a:r>
            <a:r>
              <a:rPr lang="en-US" dirty="0"/>
              <a:t> </a:t>
            </a:r>
            <a:r>
              <a:rPr lang="en-US" dirty="0" err="1"/>
              <a:t>základy</a:t>
            </a:r>
            <a:r>
              <a:rPr lang="en-US" dirty="0"/>
              <a:t> </a:t>
            </a:r>
            <a:r>
              <a:rPr lang="en-US" dirty="0" err="1"/>
              <a:t>dem.</a:t>
            </a:r>
            <a:r>
              <a:rPr lang="en-US" dirty="0"/>
              <a:t> </a:t>
            </a:r>
            <a:r>
              <a:rPr lang="en-US" dirty="0" err="1"/>
              <a:t>vlády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dirty="0" err="1"/>
              <a:t>normatívne</a:t>
            </a:r>
            <a:r>
              <a:rPr lang="cs-CZ" dirty="0"/>
              <a:t> základy </a:t>
            </a:r>
            <a:r>
              <a:rPr lang="cs-CZ" dirty="0" err="1"/>
              <a:t>demokratickej</a:t>
            </a:r>
            <a:r>
              <a:rPr lang="cs-CZ" dirty="0"/>
              <a:t> vlády </a:t>
            </a:r>
            <a:r>
              <a:rPr lang="cs-CZ" dirty="0" err="1"/>
              <a:t>stoja</a:t>
            </a:r>
            <a:r>
              <a:rPr lang="cs-CZ" dirty="0"/>
              <a:t> na </a:t>
            </a:r>
            <a:r>
              <a:rPr lang="cs-CZ" dirty="0" err="1"/>
              <a:t>dvoch</a:t>
            </a:r>
            <a:r>
              <a:rPr lang="cs-CZ" dirty="0"/>
              <a:t> základných </a:t>
            </a:r>
            <a:r>
              <a:rPr lang="cs-CZ" dirty="0" err="1"/>
              <a:t>predpokladoch</a:t>
            </a:r>
            <a:r>
              <a:rPr lang="cs-CZ" dirty="0"/>
              <a:t>:</a:t>
            </a:r>
          </a:p>
          <a:p>
            <a:r>
              <a:rPr lang="cs-CZ" dirty="0"/>
              <a:t>1. </a:t>
            </a:r>
            <a:r>
              <a:rPr lang="cs-CZ" dirty="0" err="1"/>
              <a:t>vládnutie</a:t>
            </a:r>
            <a:r>
              <a:rPr lang="cs-CZ" dirty="0"/>
              <a:t> musí byť </a:t>
            </a:r>
            <a:r>
              <a:rPr lang="cs-CZ" dirty="0" err="1"/>
              <a:t>prepojená</a:t>
            </a:r>
            <a:r>
              <a:rPr lang="cs-CZ" dirty="0"/>
              <a:t> s </a:t>
            </a:r>
            <a:r>
              <a:rPr lang="cs-CZ" dirty="0" err="1"/>
              <a:t>voľbami</a:t>
            </a:r>
            <a:r>
              <a:rPr lang="cs-CZ" dirty="0"/>
              <a:t> a</a:t>
            </a:r>
          </a:p>
          <a:p>
            <a:r>
              <a:rPr lang="cs-CZ" dirty="0"/>
              <a:t>2. musí </a:t>
            </a:r>
            <a:r>
              <a:rPr lang="cs-CZ" dirty="0" err="1"/>
              <a:t>prebiehať</a:t>
            </a:r>
            <a:r>
              <a:rPr lang="cs-CZ" dirty="0"/>
              <a:t> v rámci </a:t>
            </a:r>
            <a:r>
              <a:rPr lang="cs-CZ" dirty="0" err="1"/>
              <a:t>ústavných</a:t>
            </a:r>
            <a:r>
              <a:rPr lang="cs-CZ" dirty="0"/>
              <a:t> </a:t>
            </a:r>
            <a:r>
              <a:rPr lang="cs-CZ" dirty="0" err="1"/>
              <a:t>obmedzení</a:t>
            </a:r>
            <a:endParaRPr lang="cs-CZ" dirty="0"/>
          </a:p>
          <a:p>
            <a:r>
              <a:rPr lang="cs-CZ" dirty="0" err="1"/>
              <a:t>organizácia</a:t>
            </a:r>
            <a:r>
              <a:rPr lang="cs-CZ" dirty="0"/>
              <a:t> </a:t>
            </a:r>
            <a:r>
              <a:rPr lang="cs-CZ" dirty="0" err="1"/>
              <a:t>vládnutia</a:t>
            </a:r>
            <a:r>
              <a:rPr lang="cs-CZ" dirty="0"/>
              <a:t> </a:t>
            </a:r>
            <a:r>
              <a:rPr lang="cs-CZ" dirty="0" err="1"/>
              <a:t>môže</a:t>
            </a:r>
            <a:r>
              <a:rPr lang="cs-CZ" dirty="0"/>
              <a:t> mať </a:t>
            </a:r>
            <a:r>
              <a:rPr lang="cs-CZ" dirty="0" err="1"/>
              <a:t>viacero</a:t>
            </a:r>
            <a:r>
              <a:rPr lang="cs-CZ" dirty="0"/>
              <a:t> </a:t>
            </a:r>
            <a:r>
              <a:rPr lang="cs-CZ" dirty="0" err="1"/>
              <a:t>podôb</a:t>
            </a:r>
            <a:r>
              <a:rPr lang="cs-CZ" dirty="0"/>
              <a:t>, z </a:t>
            </a:r>
            <a:r>
              <a:rPr lang="cs-CZ" dirty="0" err="1"/>
              <a:t>ktorých</a:t>
            </a:r>
            <a:r>
              <a:rPr lang="cs-CZ" dirty="0"/>
              <a:t> </a:t>
            </a:r>
            <a:r>
              <a:rPr lang="cs-CZ" dirty="0" err="1"/>
              <a:t>najbežnejšie</a:t>
            </a:r>
            <a:r>
              <a:rPr lang="cs-CZ" dirty="0"/>
              <a:t> sú parlamentarizmus, </a:t>
            </a:r>
            <a:r>
              <a:rPr lang="cs-CZ" dirty="0" err="1"/>
              <a:t>prezidencializmus</a:t>
            </a:r>
            <a:r>
              <a:rPr lang="cs-CZ" dirty="0"/>
              <a:t> a </a:t>
            </a:r>
            <a:r>
              <a:rPr lang="cs-CZ" dirty="0" err="1"/>
              <a:t>semiprezidencializmus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12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parlamentarizmu</a:t>
            </a:r>
            <a:r>
              <a:rPr lang="en-US" dirty="0"/>
              <a:t> a </a:t>
            </a:r>
            <a:r>
              <a:rPr lang="en-US" dirty="0" err="1"/>
              <a:t>prezidencializmu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prezidencializme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 sú záruky, že prezident bude mať podporu </a:t>
            </a:r>
            <a:r>
              <a:rPr lang="cs-CZ" dirty="0" err="1"/>
              <a:t>väčšiny</a:t>
            </a:r>
            <a:r>
              <a:rPr lang="cs-CZ" dirty="0"/>
              <a:t> parlamentu</a:t>
            </a:r>
            <a:endParaRPr lang="en-US" dirty="0"/>
          </a:p>
          <a:p>
            <a:r>
              <a:rPr lang="cs-CZ" dirty="0"/>
              <a:t>parlamentarizmus je systém, v </a:t>
            </a:r>
            <a:r>
              <a:rPr lang="cs-CZ" dirty="0" err="1"/>
              <a:t>ktorom</a:t>
            </a:r>
            <a:r>
              <a:rPr lang="cs-CZ" dirty="0"/>
              <a:t> je vznik a </a:t>
            </a:r>
            <a:r>
              <a:rPr lang="cs-CZ" dirty="0" err="1"/>
              <a:t>pretrvanie</a:t>
            </a:r>
            <a:r>
              <a:rPr lang="cs-CZ" dirty="0"/>
              <a:t> vlády </a:t>
            </a:r>
            <a:r>
              <a:rPr lang="cs-CZ" dirty="0" err="1"/>
              <a:t>podmienený</a:t>
            </a:r>
            <a:r>
              <a:rPr lang="cs-CZ" dirty="0"/>
              <a:t> </a:t>
            </a:r>
            <a:r>
              <a:rPr lang="cs-CZ" dirty="0" err="1"/>
              <a:t>súhlasom</a:t>
            </a:r>
            <a:r>
              <a:rPr lang="cs-CZ" dirty="0"/>
              <a:t> parlamentu</a:t>
            </a:r>
          </a:p>
          <a:p>
            <a:r>
              <a:rPr lang="cs-CZ" dirty="0" err="1"/>
              <a:t>ako</a:t>
            </a:r>
            <a:r>
              <a:rPr lang="cs-CZ" dirty="0"/>
              <a:t> ale dokumentuje Strom (1990), menšinové vlády sú v </a:t>
            </a:r>
            <a:r>
              <a:rPr lang="cs-CZ" dirty="0" err="1"/>
              <a:t>parl</a:t>
            </a:r>
            <a:r>
              <a:rPr lang="cs-CZ" dirty="0"/>
              <a:t>. </a:t>
            </a:r>
            <a:r>
              <a:rPr lang="cs-CZ" dirty="0" err="1"/>
              <a:t>systémoch</a:t>
            </a:r>
            <a:r>
              <a:rPr lang="cs-CZ" dirty="0"/>
              <a:t> </a:t>
            </a:r>
            <a:r>
              <a:rPr lang="cs-CZ" dirty="0" err="1"/>
              <a:t>bežné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69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Menšinové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v </a:t>
            </a:r>
            <a:r>
              <a:rPr lang="en-US" dirty="0" err="1"/>
              <a:t>parlamentných</a:t>
            </a:r>
            <a:r>
              <a:rPr lang="en-US" dirty="0"/>
              <a:t> </a:t>
            </a:r>
            <a:r>
              <a:rPr lang="en-US" dirty="0" err="1"/>
              <a:t>systémoch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parlamentné</a:t>
            </a:r>
            <a:r>
              <a:rPr lang="cs-CZ" dirty="0"/>
              <a:t> strany </a:t>
            </a:r>
            <a:r>
              <a:rPr lang="cs-CZ" dirty="0" err="1"/>
              <a:t>niekedy</a:t>
            </a:r>
            <a:r>
              <a:rPr lang="cs-CZ" dirty="0"/>
              <a:t> </a:t>
            </a:r>
            <a:r>
              <a:rPr lang="cs-CZ" dirty="0" err="1"/>
              <a:t>nevstupujú</a:t>
            </a:r>
            <a:r>
              <a:rPr lang="cs-CZ" dirty="0"/>
              <a:t> do vlády, ale </a:t>
            </a:r>
            <a:r>
              <a:rPr lang="cs-CZ" dirty="0" err="1"/>
              <a:t>tolerujú</a:t>
            </a:r>
            <a:r>
              <a:rPr lang="cs-CZ" dirty="0"/>
              <a:t> </a:t>
            </a:r>
            <a:r>
              <a:rPr lang="cs-CZ" dirty="0" err="1"/>
              <a:t>menšinovú</a:t>
            </a:r>
            <a:r>
              <a:rPr lang="cs-CZ" dirty="0"/>
              <a:t> vládu</a:t>
            </a:r>
          </a:p>
          <a:p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tolerancia</a:t>
            </a:r>
            <a:r>
              <a:rPr lang="cs-CZ" dirty="0"/>
              <a:t> je </a:t>
            </a:r>
            <a:r>
              <a:rPr lang="cs-CZ" dirty="0" err="1"/>
              <a:t>zvyčajne</a:t>
            </a:r>
            <a:r>
              <a:rPr lang="cs-CZ" dirty="0"/>
              <a:t> </a:t>
            </a:r>
            <a:r>
              <a:rPr lang="cs-CZ" dirty="0" err="1"/>
              <a:t>výsledkom</a:t>
            </a:r>
            <a:r>
              <a:rPr lang="cs-CZ" dirty="0"/>
              <a:t> </a:t>
            </a:r>
            <a:r>
              <a:rPr lang="cs-CZ" dirty="0" err="1"/>
              <a:t>racionálnej</a:t>
            </a:r>
            <a:r>
              <a:rPr lang="cs-CZ" dirty="0"/>
              <a:t> </a:t>
            </a:r>
            <a:r>
              <a:rPr lang="cs-CZ" dirty="0" err="1"/>
              <a:t>kalkulácie</a:t>
            </a:r>
            <a:r>
              <a:rPr lang="cs-CZ" dirty="0"/>
              <a:t>, </a:t>
            </a:r>
            <a:r>
              <a:rPr lang="cs-CZ" dirty="0" err="1"/>
              <a:t>ktorá</a:t>
            </a:r>
            <a:r>
              <a:rPr lang="cs-CZ" dirty="0"/>
              <a:t> </a:t>
            </a:r>
            <a:r>
              <a:rPr lang="cs-CZ" dirty="0" err="1"/>
              <a:t>berie</a:t>
            </a:r>
            <a:r>
              <a:rPr lang="cs-CZ" dirty="0"/>
              <a:t> do úvahy:</a:t>
            </a:r>
          </a:p>
          <a:p>
            <a:r>
              <a:rPr lang="cs-CZ" dirty="0"/>
              <a:t>1. </a:t>
            </a:r>
            <a:r>
              <a:rPr lang="cs-CZ" dirty="0" err="1"/>
              <a:t>mieru</a:t>
            </a:r>
            <a:r>
              <a:rPr lang="cs-CZ" dirty="0"/>
              <a:t> vplyvu </a:t>
            </a:r>
            <a:r>
              <a:rPr lang="cs-CZ" dirty="0" err="1"/>
              <a:t>takejto</a:t>
            </a:r>
            <a:r>
              <a:rPr lang="cs-CZ" dirty="0"/>
              <a:t> strany na vládne </a:t>
            </a:r>
            <a:r>
              <a:rPr lang="cs-CZ" dirty="0" err="1"/>
              <a:t>rozhodnutia</a:t>
            </a:r>
            <a:r>
              <a:rPr lang="cs-CZ" dirty="0"/>
              <a:t> a </a:t>
            </a:r>
          </a:p>
          <a:p>
            <a:r>
              <a:rPr lang="cs-CZ" dirty="0"/>
              <a:t>2. </a:t>
            </a:r>
            <a:r>
              <a:rPr lang="cs-CZ" dirty="0" err="1"/>
              <a:t>očakávané</a:t>
            </a:r>
            <a:r>
              <a:rPr lang="cs-CZ" dirty="0"/>
              <a:t> zisky v </a:t>
            </a:r>
            <a:r>
              <a:rPr lang="cs-CZ" dirty="0" err="1"/>
              <a:t>budúcich</a:t>
            </a:r>
            <a:r>
              <a:rPr lang="cs-CZ" dirty="0"/>
              <a:t> </a:t>
            </a:r>
            <a:r>
              <a:rPr lang="cs-CZ" dirty="0" err="1"/>
              <a:t>voľbách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779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Menšinové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v </a:t>
            </a:r>
            <a:r>
              <a:rPr lang="en-US" dirty="0" err="1"/>
              <a:t>parlamentných</a:t>
            </a:r>
            <a:r>
              <a:rPr lang="en-US" dirty="0"/>
              <a:t> </a:t>
            </a:r>
            <a:r>
              <a:rPr lang="en-US" dirty="0" err="1"/>
              <a:t>systémoch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menšinové vlády často </a:t>
            </a:r>
            <a:r>
              <a:rPr lang="cs-CZ" dirty="0" err="1"/>
              <a:t>fungujú</a:t>
            </a:r>
            <a:r>
              <a:rPr lang="cs-CZ" dirty="0"/>
              <a:t> </a:t>
            </a:r>
            <a:r>
              <a:rPr lang="cs-CZ" dirty="0" err="1"/>
              <a:t>lepšie</a:t>
            </a:r>
            <a:r>
              <a:rPr lang="cs-CZ" dirty="0"/>
              <a:t> než </a:t>
            </a:r>
            <a:r>
              <a:rPr lang="cs-CZ" dirty="0" err="1"/>
              <a:t>koaličné</a:t>
            </a:r>
            <a:r>
              <a:rPr lang="cs-CZ" dirty="0"/>
              <a:t> </a:t>
            </a:r>
            <a:r>
              <a:rPr lang="cs-CZ" dirty="0" err="1"/>
              <a:t>väčšinové</a:t>
            </a:r>
            <a:r>
              <a:rPr lang="cs-CZ" dirty="0"/>
              <a:t> vlády</a:t>
            </a:r>
          </a:p>
          <a:p>
            <a:r>
              <a:rPr lang="cs-CZ" dirty="0" err="1"/>
              <a:t>najvyššie</a:t>
            </a:r>
            <a:r>
              <a:rPr lang="cs-CZ" dirty="0"/>
              <a:t> </a:t>
            </a:r>
            <a:r>
              <a:rPr lang="cs-CZ" dirty="0" err="1"/>
              <a:t>percento</a:t>
            </a:r>
            <a:r>
              <a:rPr lang="cs-CZ" dirty="0"/>
              <a:t> </a:t>
            </a:r>
            <a:r>
              <a:rPr lang="cs-CZ" dirty="0" err="1"/>
              <a:t>legislatívneho</a:t>
            </a:r>
            <a:r>
              <a:rPr lang="cs-CZ" dirty="0"/>
              <a:t> </a:t>
            </a:r>
            <a:r>
              <a:rPr lang="cs-CZ" dirty="0" err="1"/>
              <a:t>úspechu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jednofarebné</a:t>
            </a:r>
            <a:r>
              <a:rPr lang="cs-CZ" dirty="0"/>
              <a:t> </a:t>
            </a:r>
            <a:r>
              <a:rPr lang="cs-CZ" dirty="0" err="1"/>
              <a:t>väčšinové</a:t>
            </a:r>
            <a:r>
              <a:rPr lang="cs-CZ" dirty="0"/>
              <a:t> vlády a </a:t>
            </a:r>
            <a:r>
              <a:rPr lang="cs-CZ" dirty="0" err="1"/>
              <a:t>hneď</a:t>
            </a:r>
            <a:r>
              <a:rPr lang="cs-CZ" dirty="0"/>
              <a:t> po nich </a:t>
            </a:r>
            <a:r>
              <a:rPr lang="cs-CZ" dirty="0" err="1"/>
              <a:t>nasledujú</a:t>
            </a:r>
            <a:r>
              <a:rPr lang="cs-CZ" dirty="0"/>
              <a:t> menšinové vlády (</a:t>
            </a:r>
            <a:r>
              <a:rPr lang="cs-CZ" dirty="0" err="1"/>
              <a:t>jednofarebné</a:t>
            </a:r>
            <a:r>
              <a:rPr lang="cs-CZ" dirty="0"/>
              <a:t> aj </a:t>
            </a:r>
            <a:r>
              <a:rPr lang="cs-CZ" dirty="0" err="1"/>
              <a:t>koaličné</a:t>
            </a:r>
            <a:r>
              <a:rPr lang="cs-CZ" dirty="0"/>
              <a:t>), </a:t>
            </a:r>
            <a:r>
              <a:rPr lang="cs-CZ" dirty="0" err="1"/>
              <a:t>ktoré</a:t>
            </a:r>
            <a:r>
              <a:rPr lang="cs-CZ" dirty="0"/>
              <a:t> sú </a:t>
            </a:r>
            <a:r>
              <a:rPr lang="cs-CZ" dirty="0" err="1"/>
              <a:t>obe</a:t>
            </a:r>
            <a:r>
              <a:rPr lang="cs-CZ" dirty="0"/>
              <a:t> </a:t>
            </a:r>
            <a:r>
              <a:rPr lang="cs-CZ" dirty="0" err="1"/>
              <a:t>úspešnejšie</a:t>
            </a:r>
            <a:r>
              <a:rPr lang="cs-CZ" dirty="0"/>
              <a:t> než </a:t>
            </a:r>
            <a:r>
              <a:rPr lang="cs-CZ" dirty="0" err="1"/>
              <a:t>väčšinové</a:t>
            </a:r>
            <a:r>
              <a:rPr lang="cs-CZ" dirty="0"/>
              <a:t> </a:t>
            </a:r>
            <a:r>
              <a:rPr lang="cs-CZ" dirty="0" err="1"/>
              <a:t>koaličné</a:t>
            </a:r>
            <a:r>
              <a:rPr lang="cs-CZ" dirty="0"/>
              <a:t> vlády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61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Menšinové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v </a:t>
            </a:r>
            <a:r>
              <a:rPr lang="en-US" dirty="0" err="1"/>
              <a:t>parlamentných</a:t>
            </a:r>
            <a:r>
              <a:rPr lang="en-US" dirty="0"/>
              <a:t> </a:t>
            </a:r>
            <a:r>
              <a:rPr lang="en-US" dirty="0" err="1"/>
              <a:t>systémoch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strany,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vstupujú</a:t>
            </a:r>
            <a:r>
              <a:rPr lang="cs-CZ" dirty="0"/>
              <a:t> do </a:t>
            </a:r>
            <a:r>
              <a:rPr lang="cs-CZ" dirty="0" err="1"/>
              <a:t>volieb</a:t>
            </a:r>
            <a:r>
              <a:rPr lang="cs-CZ" dirty="0"/>
              <a:t> z </a:t>
            </a:r>
            <a:r>
              <a:rPr lang="cs-CZ" dirty="0" err="1"/>
              <a:t>pozície</a:t>
            </a:r>
            <a:r>
              <a:rPr lang="cs-CZ" dirty="0"/>
              <a:t> </a:t>
            </a:r>
            <a:r>
              <a:rPr lang="cs-CZ" dirty="0" err="1"/>
              <a:t>vládnej</a:t>
            </a:r>
            <a:r>
              <a:rPr lang="cs-CZ" dirty="0"/>
              <a:t> strany v menšinových </a:t>
            </a:r>
            <a:r>
              <a:rPr lang="cs-CZ" dirty="0" err="1"/>
              <a:t>vládach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lepšie</a:t>
            </a:r>
            <a:r>
              <a:rPr lang="cs-CZ" dirty="0"/>
              <a:t> výsledky než vládne strany v </a:t>
            </a:r>
            <a:r>
              <a:rPr lang="cs-CZ" dirty="0" err="1"/>
              <a:t>iných</a:t>
            </a:r>
            <a:r>
              <a:rPr lang="cs-CZ" dirty="0"/>
              <a:t> </a:t>
            </a:r>
            <a:r>
              <a:rPr lang="cs-CZ" dirty="0" err="1"/>
              <a:t>typoch</a:t>
            </a:r>
            <a:r>
              <a:rPr lang="cs-CZ" dirty="0"/>
              <a:t> </a:t>
            </a:r>
            <a:r>
              <a:rPr lang="cs-CZ" dirty="0" err="1"/>
              <a:t>parlamentných</a:t>
            </a:r>
            <a:r>
              <a:rPr lang="cs-CZ" dirty="0"/>
              <a:t> vlád</a:t>
            </a:r>
            <a:endParaRPr lang="en-US" dirty="0"/>
          </a:p>
          <a:p>
            <a:r>
              <a:rPr lang="cs-CZ" dirty="0" err="1"/>
              <a:t>fiskálne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 sú menšinové vlády ne/</a:t>
            </a:r>
            <a:r>
              <a:rPr lang="cs-CZ" dirty="0" err="1"/>
              <a:t>zodpovednejšie</a:t>
            </a:r>
            <a:r>
              <a:rPr lang="cs-CZ" dirty="0"/>
              <a:t> než </a:t>
            </a:r>
            <a:r>
              <a:rPr lang="cs-CZ" dirty="0" err="1"/>
              <a:t>iné</a:t>
            </a:r>
            <a:r>
              <a:rPr lang="cs-CZ" dirty="0"/>
              <a:t> typy </a:t>
            </a:r>
            <a:r>
              <a:rPr lang="cs-CZ" dirty="0" err="1"/>
              <a:t>parlamentných</a:t>
            </a:r>
            <a:r>
              <a:rPr lang="cs-CZ" dirty="0"/>
              <a:t> vlád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75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Menšinové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v </a:t>
            </a:r>
            <a:r>
              <a:rPr lang="en-US" dirty="0" err="1"/>
              <a:t>parlamentných</a:t>
            </a:r>
            <a:r>
              <a:rPr lang="en-US" dirty="0"/>
              <a:t> </a:t>
            </a:r>
            <a:r>
              <a:rPr lang="en-US" dirty="0" err="1"/>
              <a:t>systémoch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situácie</a:t>
            </a:r>
            <a:r>
              <a:rPr lang="cs-CZ" dirty="0"/>
              <a:t>, v </a:t>
            </a:r>
            <a:r>
              <a:rPr lang="cs-CZ" dirty="0" err="1"/>
              <a:t>ktorých</a:t>
            </a:r>
            <a:r>
              <a:rPr lang="cs-CZ" dirty="0"/>
              <a:t> prezidentova strana nekontroluje </a:t>
            </a:r>
            <a:r>
              <a:rPr lang="cs-CZ" dirty="0" err="1"/>
              <a:t>väčšinu</a:t>
            </a:r>
            <a:r>
              <a:rPr lang="cs-CZ" dirty="0"/>
              <a:t> </a:t>
            </a:r>
            <a:r>
              <a:rPr lang="cs-CZ" dirty="0" err="1"/>
              <a:t>kresiel</a:t>
            </a:r>
            <a:r>
              <a:rPr lang="cs-CZ" dirty="0"/>
              <a:t> v </a:t>
            </a:r>
            <a:r>
              <a:rPr lang="cs-CZ" dirty="0" err="1"/>
              <a:t>legislatíve</a:t>
            </a:r>
            <a:endParaRPr lang="en-US" dirty="0"/>
          </a:p>
          <a:p>
            <a:r>
              <a:rPr lang="cs-CZ" dirty="0"/>
              <a:t>v </a:t>
            </a:r>
            <a:r>
              <a:rPr lang="cs-CZ" dirty="0" err="1"/>
              <a:t>takom</a:t>
            </a:r>
            <a:r>
              <a:rPr lang="cs-CZ" dirty="0"/>
              <a:t> </a:t>
            </a:r>
            <a:r>
              <a:rPr lang="cs-CZ" dirty="0" err="1"/>
              <a:t>prípade</a:t>
            </a:r>
            <a:r>
              <a:rPr lang="cs-CZ" dirty="0"/>
              <a:t> buď </a:t>
            </a:r>
            <a:r>
              <a:rPr lang="cs-CZ" dirty="0" err="1"/>
              <a:t>žiadna</a:t>
            </a:r>
            <a:r>
              <a:rPr lang="cs-CZ" dirty="0"/>
              <a:t> strana (ani prezidentova) nekontroluje </a:t>
            </a:r>
            <a:r>
              <a:rPr lang="cs-CZ" dirty="0" err="1"/>
              <a:t>väčšinu</a:t>
            </a:r>
            <a:r>
              <a:rPr lang="cs-CZ" dirty="0"/>
              <a:t> (časté v </a:t>
            </a:r>
            <a:r>
              <a:rPr lang="cs-CZ" dirty="0" err="1"/>
              <a:t>Latinskej</a:t>
            </a:r>
            <a:r>
              <a:rPr lang="cs-CZ" dirty="0"/>
              <a:t> </a:t>
            </a:r>
            <a:r>
              <a:rPr lang="cs-CZ" dirty="0" err="1"/>
              <a:t>Amerike</a:t>
            </a:r>
            <a:r>
              <a:rPr lang="cs-CZ" dirty="0"/>
              <a:t>), </a:t>
            </a:r>
          </a:p>
          <a:p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iná</a:t>
            </a:r>
            <a:r>
              <a:rPr lang="cs-CZ" dirty="0"/>
              <a:t> než prezidentova strana disponuje </a:t>
            </a:r>
            <a:r>
              <a:rPr lang="cs-CZ" dirty="0" err="1"/>
              <a:t>parlamentnou</a:t>
            </a:r>
            <a:r>
              <a:rPr lang="cs-CZ" dirty="0"/>
              <a:t> </a:t>
            </a:r>
            <a:r>
              <a:rPr lang="cs-CZ" dirty="0" err="1"/>
              <a:t>väčšinou</a:t>
            </a:r>
            <a:r>
              <a:rPr lang="cs-CZ" dirty="0"/>
              <a:t> (</a:t>
            </a:r>
            <a:r>
              <a:rPr lang="cs-CZ" dirty="0" err="1"/>
              <a:t>divided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v USA)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17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Vlády</a:t>
            </a:r>
            <a:r>
              <a:rPr lang="en-US" dirty="0"/>
              <a:t> v </a:t>
            </a:r>
            <a:r>
              <a:rPr lang="en-US" dirty="0" err="1"/>
              <a:t>demokraciách</a:t>
            </a:r>
            <a:r>
              <a:rPr lang="en-US" dirty="0"/>
              <a:t> 1975-2012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68960"/>
            <a:ext cx="8228802" cy="2169498"/>
          </a:xfrm>
        </p:spPr>
      </p:pic>
    </p:spTree>
    <p:extLst>
      <p:ext uri="{BB962C8B-B14F-4D97-AF65-F5344CB8AC3E}">
        <p14:creationId xmlns:p14="http://schemas.microsoft.com/office/powerpoint/2010/main" val="377173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Legislatívna</a:t>
            </a:r>
            <a:r>
              <a:rPr lang="en-US" dirty="0"/>
              <a:t> </a:t>
            </a:r>
            <a:r>
              <a:rPr lang="en-US" dirty="0" err="1"/>
              <a:t>úspešnosť</a:t>
            </a:r>
            <a:r>
              <a:rPr lang="en-US" dirty="0"/>
              <a:t> </a:t>
            </a:r>
            <a:r>
              <a:rPr lang="en-US" dirty="0" err="1"/>
              <a:t>vlád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vyššia</a:t>
            </a:r>
            <a:r>
              <a:rPr lang="cs-CZ" dirty="0"/>
              <a:t> </a:t>
            </a:r>
            <a:r>
              <a:rPr lang="cs-CZ" dirty="0" err="1"/>
              <a:t>úspešnosť</a:t>
            </a:r>
            <a:r>
              <a:rPr lang="cs-CZ" dirty="0"/>
              <a:t> v </a:t>
            </a:r>
            <a:r>
              <a:rPr lang="cs-CZ" dirty="0" err="1"/>
              <a:t>parlamentných</a:t>
            </a:r>
            <a:r>
              <a:rPr lang="cs-CZ" dirty="0"/>
              <a:t> než prezidentských </a:t>
            </a:r>
            <a:r>
              <a:rPr lang="cs-CZ" dirty="0" err="1"/>
              <a:t>systémoch</a:t>
            </a:r>
            <a:endParaRPr lang="en-US" dirty="0"/>
          </a:p>
          <a:p>
            <a:r>
              <a:rPr lang="cs-CZ" dirty="0" err="1"/>
              <a:t>zaujímavý</a:t>
            </a:r>
            <a:r>
              <a:rPr lang="cs-CZ" dirty="0"/>
              <a:t> je aj </a:t>
            </a:r>
            <a:r>
              <a:rPr lang="cs-CZ" dirty="0" err="1"/>
              <a:t>pohľadna</a:t>
            </a:r>
            <a:r>
              <a:rPr lang="cs-CZ" dirty="0"/>
              <a:t> </a:t>
            </a:r>
            <a:r>
              <a:rPr lang="cs-CZ" dirty="0" err="1"/>
              <a:t>legislatívnu</a:t>
            </a:r>
            <a:r>
              <a:rPr lang="cs-CZ" dirty="0"/>
              <a:t> </a:t>
            </a:r>
            <a:r>
              <a:rPr lang="cs-CZ" dirty="0" err="1"/>
              <a:t>úspešnosť</a:t>
            </a:r>
            <a:r>
              <a:rPr lang="cs-CZ" dirty="0"/>
              <a:t> </a:t>
            </a:r>
            <a:r>
              <a:rPr lang="cs-CZ" dirty="0" err="1"/>
              <a:t>vzhľadom</a:t>
            </a:r>
            <a:r>
              <a:rPr lang="cs-CZ" dirty="0"/>
              <a:t> na </a:t>
            </a:r>
            <a:r>
              <a:rPr lang="cs-CZ" dirty="0" err="1"/>
              <a:t>stranícke</a:t>
            </a:r>
            <a:r>
              <a:rPr lang="cs-CZ" dirty="0"/>
              <a:t> </a:t>
            </a:r>
            <a:r>
              <a:rPr lang="cs-CZ" dirty="0" err="1"/>
              <a:t>rozdelenie</a:t>
            </a:r>
            <a:r>
              <a:rPr lang="cs-CZ" dirty="0"/>
              <a:t> parlamentu (a bez </a:t>
            </a:r>
            <a:r>
              <a:rPr lang="cs-CZ" dirty="0" err="1"/>
              <a:t>ohľadu</a:t>
            </a:r>
            <a:r>
              <a:rPr lang="cs-CZ" dirty="0"/>
              <a:t> na systém vlády):</a:t>
            </a:r>
          </a:p>
          <a:p>
            <a:r>
              <a:rPr lang="cs-CZ" dirty="0"/>
              <a:t>78,5% </a:t>
            </a:r>
            <a:r>
              <a:rPr lang="cs-CZ" dirty="0" err="1"/>
              <a:t>úspešnosť</a:t>
            </a:r>
            <a:r>
              <a:rPr lang="cs-CZ" dirty="0"/>
              <a:t> </a:t>
            </a:r>
            <a:r>
              <a:rPr lang="cs-CZ" dirty="0" err="1"/>
              <a:t>väčšinových</a:t>
            </a:r>
            <a:r>
              <a:rPr lang="cs-CZ" dirty="0"/>
              <a:t> vlád </a:t>
            </a:r>
          </a:p>
          <a:p>
            <a:r>
              <a:rPr lang="cs-CZ" dirty="0"/>
              <a:t>72,7% </a:t>
            </a:r>
            <a:r>
              <a:rPr lang="cs-CZ" dirty="0" err="1"/>
              <a:t>úspešnosť</a:t>
            </a:r>
            <a:r>
              <a:rPr lang="cs-CZ" dirty="0"/>
              <a:t> menšinových vlád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367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Legislatívna</a:t>
            </a:r>
            <a:r>
              <a:rPr lang="en-US" dirty="0"/>
              <a:t> </a:t>
            </a:r>
            <a:r>
              <a:rPr lang="en-US" dirty="0" err="1"/>
              <a:t>úspešnosť</a:t>
            </a:r>
            <a:r>
              <a:rPr lang="en-US" dirty="0"/>
              <a:t> </a:t>
            </a:r>
            <a:r>
              <a:rPr lang="en-US" dirty="0" err="1"/>
              <a:t>vlád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parlamentarizme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väčšinové</a:t>
            </a:r>
            <a:r>
              <a:rPr lang="cs-CZ" dirty="0"/>
              <a:t> aj menšinové vlády zhruba </a:t>
            </a:r>
            <a:r>
              <a:rPr lang="cs-CZ" dirty="0" err="1"/>
              <a:t>rovnakú</a:t>
            </a:r>
            <a:r>
              <a:rPr lang="cs-CZ" dirty="0"/>
              <a:t> </a:t>
            </a:r>
            <a:r>
              <a:rPr lang="cs-CZ" dirty="0" err="1"/>
              <a:t>legislatívnu</a:t>
            </a:r>
            <a:r>
              <a:rPr lang="cs-CZ" dirty="0"/>
              <a:t> </a:t>
            </a:r>
            <a:r>
              <a:rPr lang="cs-CZ" dirty="0" err="1"/>
              <a:t>úspešnosť</a:t>
            </a:r>
            <a:r>
              <a:rPr lang="cs-CZ" dirty="0"/>
              <a:t> okolo 83%, </a:t>
            </a:r>
          </a:p>
          <a:p>
            <a:r>
              <a:rPr lang="cs-CZ" dirty="0" err="1"/>
              <a:t>zatiaľ</a:t>
            </a:r>
            <a:r>
              <a:rPr lang="cs-CZ" dirty="0"/>
              <a:t> </a:t>
            </a:r>
            <a:r>
              <a:rPr lang="cs-CZ" dirty="0" err="1"/>
              <a:t>čo</a:t>
            </a:r>
            <a:r>
              <a:rPr lang="cs-CZ" dirty="0"/>
              <a:t> prezidenti </a:t>
            </a:r>
            <a:r>
              <a:rPr lang="cs-CZ" dirty="0" err="1"/>
              <a:t>vládnuci</a:t>
            </a:r>
            <a:r>
              <a:rPr lang="cs-CZ" dirty="0"/>
              <a:t> </a:t>
            </a:r>
            <a:r>
              <a:rPr lang="cs-CZ" dirty="0" err="1"/>
              <a:t>väčšinovo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úspech</a:t>
            </a:r>
            <a:r>
              <a:rPr lang="cs-CZ" dirty="0"/>
              <a:t> v 67,5% </a:t>
            </a:r>
          </a:p>
          <a:p>
            <a:r>
              <a:rPr lang="cs-CZ" dirty="0"/>
              <a:t>a prezidenti </a:t>
            </a:r>
            <a:r>
              <a:rPr lang="cs-CZ" dirty="0" err="1"/>
              <a:t>vládnuci</a:t>
            </a:r>
            <a:r>
              <a:rPr lang="cs-CZ" dirty="0"/>
              <a:t> </a:t>
            </a:r>
            <a:r>
              <a:rPr lang="cs-CZ" dirty="0" err="1"/>
              <a:t>menšinovo</a:t>
            </a:r>
            <a:r>
              <a:rPr lang="cs-CZ" dirty="0"/>
              <a:t> 62,2%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6778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Legislatívna</a:t>
            </a:r>
            <a:r>
              <a:rPr lang="en-US" dirty="0"/>
              <a:t> </a:t>
            </a:r>
            <a:r>
              <a:rPr lang="en-US" dirty="0" err="1"/>
              <a:t>úspešnosť</a:t>
            </a:r>
            <a:r>
              <a:rPr lang="en-US" dirty="0"/>
              <a:t> </a:t>
            </a:r>
            <a:r>
              <a:rPr lang="en-US" dirty="0" err="1"/>
              <a:t>vlád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62200"/>
            <a:ext cx="8496943" cy="4163144"/>
          </a:xfrm>
        </p:spPr>
      </p:pic>
    </p:spTree>
    <p:extLst>
      <p:ext uri="{BB962C8B-B14F-4D97-AF65-F5344CB8AC3E}">
        <p14:creationId xmlns:p14="http://schemas.microsoft.com/office/powerpoint/2010/main" val="984003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Prezidenti</a:t>
            </a:r>
            <a:r>
              <a:rPr lang="en-US" dirty="0"/>
              <a:t> a </a:t>
            </a:r>
            <a:r>
              <a:rPr lang="en-US" dirty="0" err="1"/>
              <a:t>multipartizmus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Latinskej</a:t>
            </a:r>
            <a:r>
              <a:rPr lang="cs-CZ" dirty="0"/>
              <a:t> </a:t>
            </a:r>
            <a:r>
              <a:rPr lang="cs-CZ" dirty="0" err="1"/>
              <a:t>Amerike</a:t>
            </a:r>
            <a:r>
              <a:rPr lang="cs-CZ" dirty="0"/>
              <a:t> 1979 - 2006 len dva </a:t>
            </a:r>
            <a:r>
              <a:rPr lang="cs-CZ" dirty="0" err="1"/>
              <a:t>prezidencializmy</a:t>
            </a:r>
            <a:r>
              <a:rPr lang="cs-CZ" dirty="0"/>
              <a:t> so </a:t>
            </a:r>
            <a:r>
              <a:rPr lang="cs-CZ" dirty="0" err="1"/>
              <a:t>systémom</a:t>
            </a:r>
            <a:r>
              <a:rPr lang="cs-CZ" dirty="0"/>
              <a:t> </a:t>
            </a:r>
            <a:r>
              <a:rPr lang="cs-CZ" dirty="0" err="1"/>
              <a:t>dvoch</a:t>
            </a:r>
            <a:r>
              <a:rPr lang="cs-CZ" dirty="0"/>
              <a:t> </a:t>
            </a:r>
            <a:r>
              <a:rPr lang="cs-CZ" dirty="0" err="1"/>
              <a:t>strán</a:t>
            </a:r>
            <a:r>
              <a:rPr lang="cs-CZ" dirty="0"/>
              <a:t> - Mexiko a Kostarika, </a:t>
            </a:r>
            <a:r>
              <a:rPr lang="cs-CZ" dirty="0" err="1"/>
              <a:t>ostatné</a:t>
            </a:r>
            <a:r>
              <a:rPr lang="cs-CZ" dirty="0"/>
              <a:t> multipartizmy</a:t>
            </a:r>
          </a:p>
          <a:p>
            <a:r>
              <a:rPr lang="cs-CZ" dirty="0" err="1"/>
              <a:t>koalície</a:t>
            </a:r>
            <a:r>
              <a:rPr lang="cs-CZ" dirty="0"/>
              <a:t> nutné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fungovanie</a:t>
            </a:r>
            <a:r>
              <a:rPr lang="cs-CZ" dirty="0"/>
              <a:t> systému</a:t>
            </a:r>
          </a:p>
          <a:p>
            <a:r>
              <a:rPr lang="cs-CZ" dirty="0" err="1"/>
              <a:t>koalície</a:t>
            </a:r>
            <a:r>
              <a:rPr lang="cs-CZ" dirty="0"/>
              <a:t> v </a:t>
            </a:r>
            <a:r>
              <a:rPr lang="cs-CZ" dirty="0" err="1"/>
              <a:t>prezidencializme</a:t>
            </a:r>
            <a:r>
              <a:rPr lang="cs-CZ" dirty="0"/>
              <a:t> sú odlišné od parlamentarizmu: prezident je tu de facto </a:t>
            </a:r>
            <a:r>
              <a:rPr lang="cs-CZ" dirty="0" err="1"/>
              <a:t>permanentný</a:t>
            </a:r>
            <a:r>
              <a:rPr lang="cs-CZ" dirty="0"/>
              <a:t> </a:t>
            </a:r>
            <a:r>
              <a:rPr lang="cs-CZ" i="1" dirty="0" err="1"/>
              <a:t>formateur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snaží </a:t>
            </a:r>
            <a:r>
              <a:rPr lang="cs-CZ" dirty="0" err="1"/>
              <a:t>dať</a:t>
            </a:r>
            <a:r>
              <a:rPr lang="cs-CZ" dirty="0"/>
              <a:t> </a:t>
            </a:r>
            <a:r>
              <a:rPr lang="cs-CZ" dirty="0" err="1"/>
              <a:t>dokopy</a:t>
            </a:r>
            <a:r>
              <a:rPr lang="cs-CZ" dirty="0"/>
              <a:t> </a:t>
            </a:r>
            <a:r>
              <a:rPr lang="cs-CZ" dirty="0" err="1"/>
              <a:t>koalície</a:t>
            </a:r>
            <a:r>
              <a:rPr lang="cs-CZ" dirty="0"/>
              <a:t> na </a:t>
            </a:r>
            <a:r>
              <a:rPr lang="cs-CZ" dirty="0" err="1"/>
              <a:t>presadenie</a:t>
            </a:r>
            <a:r>
              <a:rPr lang="cs-CZ" dirty="0"/>
              <a:t> </a:t>
            </a:r>
            <a:r>
              <a:rPr lang="cs-CZ" dirty="0" err="1"/>
              <a:t>legislatívnych</a:t>
            </a:r>
            <a:r>
              <a:rPr lang="cs-CZ" dirty="0"/>
              <a:t> </a:t>
            </a:r>
            <a:r>
              <a:rPr lang="cs-CZ" dirty="0" err="1"/>
              <a:t>návrhov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Parlamentarizmus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popri</a:t>
            </a:r>
            <a:r>
              <a:rPr lang="cs-CZ" dirty="0"/>
              <a:t> sebe </a:t>
            </a:r>
            <a:r>
              <a:rPr lang="cs-CZ" dirty="0" err="1"/>
              <a:t>existujú</a:t>
            </a:r>
            <a:r>
              <a:rPr lang="cs-CZ" dirty="0"/>
              <a:t> hlava </a:t>
            </a:r>
            <a:r>
              <a:rPr lang="cs-CZ" dirty="0" err="1"/>
              <a:t>štátu</a:t>
            </a:r>
            <a:r>
              <a:rPr lang="cs-CZ" dirty="0"/>
              <a:t> a šéf </a:t>
            </a:r>
            <a:r>
              <a:rPr lang="cs-CZ" dirty="0" err="1"/>
              <a:t>exekutívy</a:t>
            </a:r>
            <a:r>
              <a:rPr lang="cs-CZ" dirty="0"/>
              <a:t>, </a:t>
            </a:r>
            <a:r>
              <a:rPr lang="cs-CZ" dirty="0" err="1"/>
              <a:t>pričom</a:t>
            </a:r>
            <a:r>
              <a:rPr lang="cs-CZ" dirty="0"/>
              <a:t> šéf </a:t>
            </a:r>
            <a:r>
              <a:rPr lang="cs-CZ" dirty="0" err="1"/>
              <a:t>exekutívy</a:t>
            </a:r>
            <a:r>
              <a:rPr lang="cs-CZ" dirty="0"/>
              <a:t> je volený </a:t>
            </a:r>
            <a:r>
              <a:rPr lang="cs-CZ" dirty="0" err="1"/>
              <a:t>parlamentom</a:t>
            </a:r>
            <a:r>
              <a:rPr lang="cs-CZ" dirty="0"/>
              <a:t> a </a:t>
            </a:r>
            <a:r>
              <a:rPr lang="cs-CZ" dirty="0" err="1"/>
              <a:t>zodpovedá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mu, a </a:t>
            </a:r>
          </a:p>
          <a:p>
            <a:r>
              <a:rPr lang="cs-CZ" dirty="0"/>
              <a:t>2. </a:t>
            </a:r>
            <a:r>
              <a:rPr lang="cs-CZ" dirty="0" err="1"/>
              <a:t>funkčné</a:t>
            </a:r>
            <a:r>
              <a:rPr lang="cs-CZ" dirty="0"/>
              <a:t> </a:t>
            </a:r>
            <a:r>
              <a:rPr lang="cs-CZ" dirty="0" err="1"/>
              <a:t>obdobia</a:t>
            </a:r>
            <a:r>
              <a:rPr lang="cs-CZ" dirty="0"/>
              <a:t> vlády a parlamentu </a:t>
            </a:r>
            <a:r>
              <a:rPr lang="cs-CZ" dirty="0" err="1"/>
              <a:t>nie</a:t>
            </a:r>
            <a:r>
              <a:rPr lang="cs-CZ" dirty="0"/>
              <a:t> sú </a:t>
            </a:r>
            <a:r>
              <a:rPr lang="cs-CZ" dirty="0" err="1"/>
              <a:t>pevne</a:t>
            </a:r>
            <a:r>
              <a:rPr lang="cs-CZ" dirty="0"/>
              <a:t> dané a </a:t>
            </a:r>
            <a:r>
              <a:rPr lang="cs-CZ" dirty="0" err="1"/>
              <a:t>navzájom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podmieňujú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37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Prezidenti</a:t>
            </a:r>
            <a:r>
              <a:rPr lang="en-US" dirty="0"/>
              <a:t> a </a:t>
            </a:r>
            <a:r>
              <a:rPr lang="en-US" dirty="0" err="1"/>
              <a:t>multipartizmus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posty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vláde</a:t>
            </a:r>
            <a:r>
              <a:rPr lang="cs-CZ" dirty="0"/>
              <a:t> a </a:t>
            </a:r>
            <a:r>
              <a:rPr lang="cs-CZ" dirty="0" err="1"/>
              <a:t>ďalšie</a:t>
            </a:r>
            <a:r>
              <a:rPr lang="cs-CZ" dirty="0"/>
              <a:t> </a:t>
            </a:r>
            <a:r>
              <a:rPr lang="cs-CZ" dirty="0" err="1"/>
              <a:t>menovacie</a:t>
            </a:r>
            <a:r>
              <a:rPr lang="cs-CZ" dirty="0"/>
              <a:t> </a:t>
            </a:r>
            <a:r>
              <a:rPr lang="cs-CZ" dirty="0" err="1"/>
              <a:t>právomoci</a:t>
            </a:r>
            <a:endParaRPr lang="cs-CZ" dirty="0"/>
          </a:p>
          <a:p>
            <a:r>
              <a:rPr lang="cs-CZ" dirty="0"/>
              <a:t>"</a:t>
            </a:r>
            <a:r>
              <a:rPr lang="cs-CZ" i="1" dirty="0" err="1"/>
              <a:t>pork</a:t>
            </a:r>
            <a:r>
              <a:rPr lang="cs-CZ" dirty="0"/>
              <a:t>" a </a:t>
            </a:r>
          </a:p>
          <a:p>
            <a:r>
              <a:rPr lang="cs-CZ" dirty="0"/>
              <a:t>ústupky v oblasti </a:t>
            </a:r>
            <a:r>
              <a:rPr lang="cs-CZ" i="1" dirty="0" err="1"/>
              <a:t>policy</a:t>
            </a:r>
            <a:r>
              <a:rPr lang="cs-CZ" i="1" dirty="0"/>
              <a:t> </a:t>
            </a:r>
          </a:p>
          <a:p>
            <a:r>
              <a:rPr lang="cs-CZ" dirty="0"/>
              <a:t>často </a:t>
            </a:r>
            <a:r>
              <a:rPr lang="cs-CZ" dirty="0" err="1"/>
              <a:t>dôležitejšie</a:t>
            </a:r>
            <a:r>
              <a:rPr lang="cs-CZ" dirty="0"/>
              <a:t> než </a:t>
            </a:r>
            <a:r>
              <a:rPr lang="cs-CZ" dirty="0" err="1"/>
              <a:t>ideológia</a:t>
            </a:r>
            <a:r>
              <a:rPr lang="cs-CZ" dirty="0"/>
              <a:t> a </a:t>
            </a:r>
            <a:r>
              <a:rPr lang="cs-CZ" dirty="0" err="1"/>
              <a:t>stranícka</a:t>
            </a:r>
            <a:r>
              <a:rPr lang="cs-CZ" dirty="0"/>
              <a:t> identita </a:t>
            </a:r>
            <a:r>
              <a:rPr lang="cs-CZ" dirty="0" err="1"/>
              <a:t>poslancov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prezidenta </a:t>
            </a:r>
            <a:r>
              <a:rPr lang="cs-CZ" dirty="0" err="1"/>
              <a:t>podporujú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41907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Prezidenti</a:t>
            </a:r>
            <a:r>
              <a:rPr lang="en-US" dirty="0"/>
              <a:t> a </a:t>
            </a:r>
            <a:r>
              <a:rPr lang="en-US" dirty="0" err="1"/>
              <a:t>multipartizmus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cs-CZ" dirty="0"/>
              <a:t>latinskoamerická </a:t>
            </a:r>
            <a:r>
              <a:rPr lang="cs-CZ" dirty="0" err="1"/>
              <a:t>skúsenosť</a:t>
            </a:r>
            <a:r>
              <a:rPr lang="cs-CZ" dirty="0"/>
              <a:t> </a:t>
            </a:r>
            <a:r>
              <a:rPr lang="cs-CZ" dirty="0" err="1"/>
              <a:t>hovorí</a:t>
            </a:r>
            <a:r>
              <a:rPr lang="cs-CZ" dirty="0"/>
              <a:t>, že </a:t>
            </a:r>
            <a:r>
              <a:rPr lang="cs-CZ" dirty="0" err="1"/>
              <a:t>ústavne</a:t>
            </a:r>
            <a:r>
              <a:rPr lang="cs-CZ" dirty="0"/>
              <a:t> slabý prezidenti nedokážu </a:t>
            </a:r>
            <a:r>
              <a:rPr lang="cs-CZ" dirty="0" err="1"/>
              <a:t>efektívne</a:t>
            </a:r>
            <a:r>
              <a:rPr lang="cs-CZ" dirty="0"/>
              <a:t> </a:t>
            </a:r>
            <a:r>
              <a:rPr lang="cs-CZ" dirty="0" err="1"/>
              <a:t>vládnuť</a:t>
            </a:r>
            <a:r>
              <a:rPr lang="cs-CZ" dirty="0"/>
              <a:t> v </a:t>
            </a:r>
            <a:r>
              <a:rPr lang="cs-CZ" dirty="0" err="1"/>
              <a:t>prostredí</a:t>
            </a:r>
            <a:r>
              <a:rPr lang="cs-CZ" dirty="0"/>
              <a:t> multipartizmu</a:t>
            </a:r>
          </a:p>
          <a:p>
            <a:r>
              <a:rPr lang="cs-CZ" dirty="0"/>
              <a:t>silné </a:t>
            </a:r>
            <a:r>
              <a:rPr lang="cs-CZ" dirty="0" err="1"/>
              <a:t>ústavné</a:t>
            </a:r>
            <a:r>
              <a:rPr lang="cs-CZ" dirty="0"/>
              <a:t> </a:t>
            </a:r>
            <a:r>
              <a:rPr lang="cs-CZ" dirty="0" err="1"/>
              <a:t>právomoci</a:t>
            </a:r>
            <a:r>
              <a:rPr lang="cs-CZ" dirty="0"/>
              <a:t> prezidenta, aby dokázal </a:t>
            </a:r>
            <a:r>
              <a:rPr lang="cs-CZ" dirty="0" err="1"/>
              <a:t>udržať</a:t>
            </a:r>
            <a:r>
              <a:rPr lang="cs-CZ" dirty="0"/>
              <a:t> </a:t>
            </a:r>
            <a:r>
              <a:rPr lang="cs-CZ" dirty="0" err="1"/>
              <a:t>iniciatívu</a:t>
            </a:r>
            <a:r>
              <a:rPr lang="cs-CZ" dirty="0"/>
              <a:t> a odvrátil protinávrhy </a:t>
            </a:r>
            <a:r>
              <a:rPr lang="cs-CZ" dirty="0" err="1"/>
              <a:t>oponentov</a:t>
            </a:r>
            <a:endParaRPr lang="cs-CZ" dirty="0"/>
          </a:p>
          <a:p>
            <a:r>
              <a:rPr lang="cs-CZ" dirty="0"/>
              <a:t>to ale neznamená bianko šek od parlamentu ani </a:t>
            </a:r>
            <a:r>
              <a:rPr lang="cs-CZ" dirty="0" err="1"/>
              <a:t>uzurpáciu</a:t>
            </a:r>
            <a:r>
              <a:rPr lang="cs-CZ" dirty="0"/>
              <a:t> </a:t>
            </a:r>
            <a:r>
              <a:rPr lang="cs-CZ" dirty="0" err="1"/>
              <a:t>právomocí</a:t>
            </a:r>
            <a:r>
              <a:rPr lang="cs-CZ" dirty="0"/>
              <a:t> </a:t>
            </a:r>
            <a:r>
              <a:rPr lang="cs-CZ" dirty="0" err="1"/>
              <a:t>prezidentom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30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Prezidenti</a:t>
            </a:r>
            <a:r>
              <a:rPr lang="en-US" dirty="0"/>
              <a:t> a </a:t>
            </a:r>
            <a:r>
              <a:rPr lang="en-US" dirty="0" err="1"/>
              <a:t>multipartizmus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existujú</a:t>
            </a:r>
            <a:r>
              <a:rPr lang="cs-CZ" dirty="0"/>
              <a:t> zároveň silné </a:t>
            </a:r>
            <a:r>
              <a:rPr lang="cs-CZ" dirty="0" err="1"/>
              <a:t>kontrolné</a:t>
            </a:r>
            <a:r>
              <a:rPr lang="cs-CZ" dirty="0"/>
              <a:t> mechanizmy parlamentu, </a:t>
            </a:r>
            <a:r>
              <a:rPr lang="cs-CZ" dirty="0" err="1"/>
              <a:t>súdov</a:t>
            </a:r>
            <a:r>
              <a:rPr lang="cs-CZ" dirty="0"/>
              <a:t>, </a:t>
            </a:r>
            <a:r>
              <a:rPr lang="cs-CZ" dirty="0" err="1"/>
              <a:t>prokuratúry</a:t>
            </a:r>
            <a:r>
              <a:rPr lang="cs-CZ" dirty="0"/>
              <a:t> </a:t>
            </a:r>
            <a:r>
              <a:rPr lang="cs-CZ" dirty="0" err="1"/>
              <a:t>atď</a:t>
            </a:r>
            <a:r>
              <a:rPr lang="cs-CZ" dirty="0"/>
              <a:t>., aj </a:t>
            </a:r>
            <a:r>
              <a:rPr lang="cs-CZ" dirty="0" err="1"/>
              <a:t>voči</a:t>
            </a:r>
            <a:r>
              <a:rPr lang="cs-CZ" dirty="0"/>
              <a:t> prezidentovi </a:t>
            </a:r>
          </a:p>
          <a:p>
            <a:r>
              <a:rPr lang="cs-CZ" dirty="0" err="1"/>
              <a:t>všetky</a:t>
            </a:r>
            <a:r>
              <a:rPr lang="cs-CZ" dirty="0"/>
              <a:t> </a:t>
            </a:r>
            <a:r>
              <a:rPr lang="cs-CZ" dirty="0" err="1"/>
              <a:t>zložky</a:t>
            </a:r>
            <a:r>
              <a:rPr lang="cs-CZ" dirty="0"/>
              <a:t> moci </a:t>
            </a:r>
            <a:r>
              <a:rPr lang="cs-CZ" dirty="0" err="1"/>
              <a:t>musia</a:t>
            </a:r>
            <a:r>
              <a:rPr lang="cs-CZ" dirty="0"/>
              <a:t> byť </a:t>
            </a:r>
            <a:r>
              <a:rPr lang="cs-CZ" dirty="0" err="1"/>
              <a:t>efektívne</a:t>
            </a:r>
            <a:r>
              <a:rPr lang="cs-CZ" dirty="0"/>
              <a:t> a silné</a:t>
            </a:r>
          </a:p>
          <a:p>
            <a:r>
              <a:rPr lang="cs-CZ" dirty="0" err="1"/>
              <a:t>Brazílsky</a:t>
            </a:r>
            <a:r>
              <a:rPr lang="cs-CZ" dirty="0"/>
              <a:t> </a:t>
            </a:r>
            <a:r>
              <a:rPr lang="cs-CZ" dirty="0" err="1"/>
              <a:t>prípad</a:t>
            </a:r>
            <a:r>
              <a:rPr lang="cs-CZ" dirty="0"/>
              <a:t> zároveň ukazuje, že </a:t>
            </a:r>
            <a:r>
              <a:rPr lang="cs-CZ" dirty="0" err="1"/>
              <a:t>dôsledkom</a:t>
            </a:r>
            <a:r>
              <a:rPr lang="cs-CZ" dirty="0"/>
              <a:t> </a:t>
            </a:r>
            <a:r>
              <a:rPr lang="cs-CZ" dirty="0" err="1"/>
              <a:t>môže</a:t>
            </a:r>
            <a:r>
              <a:rPr lang="cs-CZ" dirty="0"/>
              <a:t> byť </a:t>
            </a:r>
            <a:r>
              <a:rPr lang="cs-CZ" dirty="0" err="1"/>
              <a:t>korupcia</a:t>
            </a:r>
            <a:r>
              <a:rPr lang="cs-CZ" dirty="0"/>
              <a:t> a </a:t>
            </a:r>
            <a:r>
              <a:rPr lang="cs-CZ" dirty="0" err="1"/>
              <a:t>prepad</a:t>
            </a:r>
            <a:r>
              <a:rPr lang="cs-CZ" dirty="0"/>
              <a:t> </a:t>
            </a:r>
            <a:r>
              <a:rPr lang="cs-CZ" dirty="0" err="1"/>
              <a:t>dôvery</a:t>
            </a:r>
            <a:r>
              <a:rPr lang="cs-CZ" dirty="0"/>
              <a:t> v </a:t>
            </a:r>
            <a:r>
              <a:rPr lang="cs-CZ" dirty="0" err="1"/>
              <a:t>politickú</a:t>
            </a:r>
            <a:r>
              <a:rPr lang="cs-CZ" dirty="0"/>
              <a:t> elitu 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68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Semiprezidencializmus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cs-CZ" dirty="0"/>
              <a:t>po roku 1990 </a:t>
            </a:r>
            <a:r>
              <a:rPr lang="cs-CZ" dirty="0" err="1"/>
              <a:t>najčastejší</a:t>
            </a:r>
            <a:r>
              <a:rPr lang="cs-CZ" dirty="0"/>
              <a:t> systém vlády v nových </a:t>
            </a:r>
            <a:r>
              <a:rPr lang="cs-CZ" dirty="0" err="1"/>
              <a:t>demokraciách</a:t>
            </a:r>
            <a:r>
              <a:rPr lang="cs-CZ" dirty="0"/>
              <a:t> </a:t>
            </a:r>
          </a:p>
          <a:p>
            <a:r>
              <a:rPr lang="cs-CZ" dirty="0"/>
              <a:t>často považovaný za málo vhodný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konsolidáciu</a:t>
            </a:r>
            <a:r>
              <a:rPr lang="cs-CZ" dirty="0"/>
              <a:t> demokracie </a:t>
            </a:r>
            <a:r>
              <a:rPr lang="cs-CZ" dirty="0" err="1"/>
              <a:t>vzhľadom</a:t>
            </a:r>
            <a:r>
              <a:rPr lang="cs-CZ" dirty="0"/>
              <a:t> na </a:t>
            </a:r>
            <a:r>
              <a:rPr lang="cs-CZ" dirty="0" err="1"/>
              <a:t>svoj</a:t>
            </a:r>
            <a:r>
              <a:rPr lang="cs-CZ" dirty="0"/>
              <a:t> </a:t>
            </a:r>
            <a:r>
              <a:rPr lang="cs-CZ" dirty="0" err="1"/>
              <a:t>inherentný</a:t>
            </a:r>
            <a:r>
              <a:rPr lang="cs-CZ" dirty="0"/>
              <a:t> sklon ku </a:t>
            </a:r>
            <a:r>
              <a:rPr lang="cs-CZ" dirty="0" err="1"/>
              <a:t>kohabitácii</a:t>
            </a:r>
            <a:endParaRPr lang="en-US" dirty="0"/>
          </a:p>
          <a:p>
            <a:r>
              <a:rPr lang="cs-CZ" dirty="0" err="1"/>
              <a:t>kohabitácia</a:t>
            </a:r>
            <a:r>
              <a:rPr lang="cs-CZ" dirty="0"/>
              <a:t> je stav, </a:t>
            </a:r>
            <a:r>
              <a:rPr lang="cs-CZ" dirty="0" err="1"/>
              <a:t>keď</a:t>
            </a:r>
            <a:r>
              <a:rPr lang="cs-CZ" dirty="0"/>
              <a:t> je prezident z jednej </a:t>
            </a:r>
            <a:r>
              <a:rPr lang="cs-CZ" dirty="0" err="1"/>
              <a:t>politickej</a:t>
            </a:r>
            <a:r>
              <a:rPr lang="cs-CZ" dirty="0"/>
              <a:t> strany a premiér z </a:t>
            </a:r>
            <a:r>
              <a:rPr lang="cs-CZ" dirty="0" err="1"/>
              <a:t>konkurenčnej</a:t>
            </a:r>
            <a:r>
              <a:rPr lang="cs-CZ" dirty="0"/>
              <a:t> strany A prezidentova strana </a:t>
            </a:r>
            <a:r>
              <a:rPr lang="cs-CZ" dirty="0" err="1"/>
              <a:t>nie</a:t>
            </a:r>
            <a:r>
              <a:rPr lang="cs-CZ" dirty="0"/>
              <a:t> je </a:t>
            </a:r>
            <a:r>
              <a:rPr lang="cs-CZ" dirty="0" err="1"/>
              <a:t>zastúpená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vláde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181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Semiprezidencializmus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sz="2650" dirty="0" err="1"/>
              <a:t>predpoklad</a:t>
            </a:r>
            <a:r>
              <a:rPr lang="cs-CZ" sz="2650" dirty="0"/>
              <a:t> je, že </a:t>
            </a:r>
            <a:r>
              <a:rPr lang="cs-CZ" sz="2650" dirty="0" err="1"/>
              <a:t>kohabitácia</a:t>
            </a:r>
            <a:r>
              <a:rPr lang="cs-CZ" sz="2650" dirty="0"/>
              <a:t> je problematická </a:t>
            </a:r>
            <a:r>
              <a:rPr lang="cs-CZ" sz="2650" dirty="0" err="1"/>
              <a:t>pre</a:t>
            </a:r>
            <a:r>
              <a:rPr lang="cs-CZ" sz="2650" dirty="0"/>
              <a:t> nové demokracie, </a:t>
            </a:r>
            <a:r>
              <a:rPr lang="cs-CZ" sz="2650" dirty="0" err="1"/>
              <a:t>pretože</a:t>
            </a:r>
            <a:r>
              <a:rPr lang="cs-CZ" sz="2650" dirty="0"/>
              <a:t> </a:t>
            </a:r>
            <a:r>
              <a:rPr lang="cs-CZ" sz="2650" dirty="0" err="1"/>
              <a:t>ako</a:t>
            </a:r>
            <a:r>
              <a:rPr lang="cs-CZ" sz="2650" dirty="0"/>
              <a:t> prezident tak aj vláda </a:t>
            </a:r>
            <a:r>
              <a:rPr lang="cs-CZ" sz="2650" dirty="0" err="1"/>
              <a:t>majú</a:t>
            </a:r>
            <a:r>
              <a:rPr lang="cs-CZ" sz="2650" dirty="0"/>
              <a:t> </a:t>
            </a:r>
            <a:r>
              <a:rPr lang="cs-CZ" sz="2650" dirty="0" err="1"/>
              <a:t>priamy</a:t>
            </a:r>
            <a:r>
              <a:rPr lang="cs-CZ" sz="2650" dirty="0"/>
              <a:t> demokratický mandát</a:t>
            </a:r>
            <a:endParaRPr lang="en-US" sz="2650" dirty="0"/>
          </a:p>
          <a:p>
            <a:r>
              <a:rPr lang="en-US" sz="2650" dirty="0" err="1"/>
              <a:t>Elgie</a:t>
            </a:r>
            <a:r>
              <a:rPr lang="en-US" sz="2650" dirty="0"/>
              <a:t>: </a:t>
            </a:r>
            <a:r>
              <a:rPr lang="cs-CZ" sz="2650" dirty="0"/>
              <a:t>v období 1990-2008 nastal </a:t>
            </a:r>
            <a:r>
              <a:rPr lang="cs-CZ" sz="2650" dirty="0" err="1"/>
              <a:t>iba</a:t>
            </a:r>
            <a:r>
              <a:rPr lang="cs-CZ" sz="2650" dirty="0"/>
              <a:t> jeden </a:t>
            </a:r>
            <a:r>
              <a:rPr lang="cs-CZ" sz="2650" dirty="0" err="1"/>
              <a:t>prípad</a:t>
            </a:r>
            <a:r>
              <a:rPr lang="cs-CZ" sz="2650" dirty="0"/>
              <a:t>, </a:t>
            </a:r>
            <a:r>
              <a:rPr lang="cs-CZ" sz="2650" dirty="0" err="1"/>
              <a:t>kedy</a:t>
            </a:r>
            <a:r>
              <a:rPr lang="cs-CZ" sz="2650" dirty="0"/>
              <a:t> </a:t>
            </a:r>
            <a:r>
              <a:rPr lang="cs-CZ" sz="2650" dirty="0" err="1"/>
              <a:t>kohabitácia</a:t>
            </a:r>
            <a:r>
              <a:rPr lang="cs-CZ" sz="2650" dirty="0"/>
              <a:t> </a:t>
            </a:r>
            <a:r>
              <a:rPr lang="cs-CZ" sz="2650" dirty="0" err="1"/>
              <a:t>viedla</a:t>
            </a:r>
            <a:r>
              <a:rPr lang="cs-CZ" sz="2650" dirty="0"/>
              <a:t> k pádu demokratického režimu (Niger 1996) </a:t>
            </a:r>
          </a:p>
          <a:p>
            <a:r>
              <a:rPr lang="cs-CZ" sz="2650" dirty="0"/>
              <a:t>a len v jednom </a:t>
            </a:r>
            <a:r>
              <a:rPr lang="cs-CZ" sz="2650" dirty="0" err="1"/>
              <a:t>ďalšom</a:t>
            </a:r>
            <a:r>
              <a:rPr lang="cs-CZ" sz="2650" dirty="0"/>
              <a:t> </a:t>
            </a:r>
            <a:r>
              <a:rPr lang="cs-CZ" sz="2650" dirty="0" err="1"/>
              <a:t>prípade</a:t>
            </a:r>
            <a:r>
              <a:rPr lang="cs-CZ" sz="2650" dirty="0"/>
              <a:t> (Guinea-Bissau 2003) je možné </a:t>
            </a:r>
            <a:r>
              <a:rPr lang="cs-CZ" sz="2650" dirty="0" err="1"/>
              <a:t>nájsť</a:t>
            </a:r>
            <a:r>
              <a:rPr lang="cs-CZ" sz="2650" dirty="0"/>
              <a:t> </a:t>
            </a:r>
            <a:r>
              <a:rPr lang="cs-CZ" sz="2650" dirty="0" err="1"/>
              <a:t>spojenie</a:t>
            </a:r>
            <a:r>
              <a:rPr lang="cs-CZ" sz="2650" dirty="0"/>
              <a:t> </a:t>
            </a:r>
            <a:r>
              <a:rPr lang="cs-CZ" sz="2650" dirty="0" err="1"/>
              <a:t>medzi</a:t>
            </a:r>
            <a:r>
              <a:rPr lang="cs-CZ" sz="2650" dirty="0"/>
              <a:t> hrozbou </a:t>
            </a:r>
            <a:r>
              <a:rPr lang="cs-CZ" sz="2650" dirty="0" err="1"/>
              <a:t>kohabitácie</a:t>
            </a:r>
            <a:r>
              <a:rPr lang="cs-CZ" sz="2650" dirty="0"/>
              <a:t> a </a:t>
            </a:r>
            <a:r>
              <a:rPr lang="cs-CZ" sz="2650" dirty="0" err="1"/>
              <a:t>pádom</a:t>
            </a:r>
            <a:r>
              <a:rPr lang="cs-CZ" sz="2650" dirty="0"/>
              <a:t> demokracie </a:t>
            </a:r>
            <a:endParaRPr lang="en-US" sz="2650" dirty="0"/>
          </a:p>
        </p:txBody>
      </p:sp>
    </p:spTree>
    <p:extLst>
      <p:ext uri="{BB962C8B-B14F-4D97-AF65-F5344CB8AC3E}">
        <p14:creationId xmlns:p14="http://schemas.microsoft.com/office/powerpoint/2010/main" val="17083384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Policy</a:t>
            </a:r>
            <a:r>
              <a:rPr lang="cs-CZ" dirty="0"/>
              <a:t> </a:t>
            </a:r>
            <a:r>
              <a:rPr lang="cs-CZ" dirty="0" err="1"/>
              <a:t>dôsledky</a:t>
            </a:r>
            <a:r>
              <a:rPr lang="cs-CZ" dirty="0"/>
              <a:t> </a:t>
            </a:r>
            <a:r>
              <a:rPr lang="cs-CZ" dirty="0" err="1"/>
              <a:t>systémov</a:t>
            </a:r>
            <a:r>
              <a:rPr lang="cs-CZ" dirty="0"/>
              <a:t> vlády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Gerring</a:t>
            </a:r>
            <a:r>
              <a:rPr lang="en-US" dirty="0"/>
              <a:t> et al (2009): </a:t>
            </a:r>
            <a:r>
              <a:rPr lang="cs-CZ" dirty="0" err="1"/>
              <a:t>parlamentné</a:t>
            </a:r>
            <a:r>
              <a:rPr lang="cs-CZ" dirty="0"/>
              <a:t> systémy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viditeľné</a:t>
            </a:r>
            <a:r>
              <a:rPr lang="cs-CZ" dirty="0"/>
              <a:t> výhody oproti </a:t>
            </a:r>
            <a:r>
              <a:rPr lang="cs-CZ" dirty="0" err="1"/>
              <a:t>semi</a:t>
            </a:r>
            <a:r>
              <a:rPr lang="cs-CZ" dirty="0"/>
              <a:t>/ prezidentským v </a:t>
            </a:r>
            <a:r>
              <a:rPr lang="cs-CZ" dirty="0" err="1"/>
              <a:t>celom</a:t>
            </a:r>
            <a:r>
              <a:rPr lang="cs-CZ" dirty="0"/>
              <a:t> </a:t>
            </a:r>
            <a:r>
              <a:rPr lang="cs-CZ" dirty="0" err="1"/>
              <a:t>rade</a:t>
            </a:r>
            <a:r>
              <a:rPr lang="cs-CZ" dirty="0"/>
              <a:t> </a:t>
            </a:r>
            <a:r>
              <a:rPr lang="cs-CZ" dirty="0" err="1"/>
              <a:t>aspektov</a:t>
            </a:r>
            <a:endParaRPr lang="cs-CZ" dirty="0"/>
          </a:p>
          <a:p>
            <a:r>
              <a:rPr lang="cs-CZ" dirty="0" err="1"/>
              <a:t>skúma</a:t>
            </a:r>
            <a:r>
              <a:rPr lang="cs-CZ" dirty="0"/>
              <a:t> len demokratické</a:t>
            </a:r>
            <a:r>
              <a:rPr lang="en-US" dirty="0"/>
              <a:t> </a:t>
            </a:r>
            <a:r>
              <a:rPr lang="en-US" dirty="0" err="1"/>
              <a:t>režimy</a:t>
            </a:r>
            <a:r>
              <a:rPr lang="en-US" dirty="0"/>
              <a:t> a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dopad</a:t>
            </a:r>
            <a:r>
              <a:rPr lang="en-US" dirty="0"/>
              <a:t>:</a:t>
            </a:r>
          </a:p>
          <a:p>
            <a:r>
              <a:rPr lang="en-US" b="1" dirty="0" err="1"/>
              <a:t>politický</a:t>
            </a:r>
            <a:r>
              <a:rPr lang="en-US" b="1" dirty="0"/>
              <a:t> </a:t>
            </a:r>
            <a:r>
              <a:rPr lang="en-US" b="1" dirty="0" err="1"/>
              <a:t>rozvoj</a:t>
            </a:r>
            <a:r>
              <a:rPr lang="en-US" b="1" dirty="0"/>
              <a:t> </a:t>
            </a:r>
            <a:r>
              <a:rPr lang="cs-CZ" dirty="0"/>
              <a:t>(</a:t>
            </a:r>
            <a:r>
              <a:rPr lang="cs-CZ" dirty="0" err="1"/>
              <a:t>korupcia</a:t>
            </a:r>
            <a:r>
              <a:rPr lang="cs-CZ" dirty="0"/>
              <a:t>, kvalita byrokracie, politická stabilita, vláda zákona)</a:t>
            </a:r>
          </a:p>
          <a:p>
            <a:r>
              <a:rPr lang="cs-CZ" b="1" dirty="0" err="1"/>
              <a:t>hospodársky</a:t>
            </a:r>
            <a:r>
              <a:rPr lang="cs-CZ" b="1" dirty="0"/>
              <a:t> rozvoj </a:t>
            </a:r>
            <a:r>
              <a:rPr lang="cs-CZ" dirty="0"/>
              <a:t>(HDP </a:t>
            </a:r>
            <a:r>
              <a:rPr lang="cs-CZ" dirty="0" err="1"/>
              <a:t>percapita</a:t>
            </a:r>
            <a:r>
              <a:rPr lang="cs-CZ" dirty="0"/>
              <a:t>, </a:t>
            </a:r>
            <a:r>
              <a:rPr lang="cs-CZ" dirty="0" err="1"/>
              <a:t>infraštruktúra</a:t>
            </a:r>
            <a:r>
              <a:rPr lang="cs-CZ" dirty="0"/>
              <a:t>, </a:t>
            </a:r>
            <a:r>
              <a:rPr lang="cs-CZ" dirty="0" err="1"/>
              <a:t>miera</a:t>
            </a:r>
            <a:r>
              <a:rPr lang="cs-CZ" dirty="0"/>
              <a:t> </a:t>
            </a:r>
            <a:r>
              <a:rPr lang="cs-CZ" dirty="0" err="1"/>
              <a:t>investícií</a:t>
            </a:r>
            <a:r>
              <a:rPr lang="cs-CZ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4008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Policy</a:t>
            </a:r>
            <a:r>
              <a:rPr lang="cs-CZ" dirty="0"/>
              <a:t> </a:t>
            </a:r>
            <a:r>
              <a:rPr lang="cs-CZ" dirty="0" err="1"/>
              <a:t>dôsledky</a:t>
            </a:r>
            <a:r>
              <a:rPr lang="cs-CZ" dirty="0"/>
              <a:t> </a:t>
            </a:r>
            <a:r>
              <a:rPr lang="cs-CZ" dirty="0" err="1"/>
              <a:t>systémov</a:t>
            </a:r>
            <a:r>
              <a:rPr lang="cs-CZ" dirty="0"/>
              <a:t> vlády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sz="2600" b="1" dirty="0" err="1"/>
              <a:t>ľudský</a:t>
            </a:r>
            <a:r>
              <a:rPr lang="en-US" sz="2600" b="1" dirty="0"/>
              <a:t> </a:t>
            </a:r>
            <a:r>
              <a:rPr lang="en-US" sz="2600" b="1" dirty="0" err="1"/>
              <a:t>rozvoj</a:t>
            </a:r>
            <a:r>
              <a:rPr lang="en-US" sz="2600" b="1" dirty="0"/>
              <a:t> </a:t>
            </a:r>
            <a:r>
              <a:rPr lang="cs-CZ" sz="2600" dirty="0"/>
              <a:t>(</a:t>
            </a:r>
            <a:r>
              <a:rPr lang="cs-CZ" sz="2600" dirty="0" err="1"/>
              <a:t>detská</a:t>
            </a:r>
            <a:r>
              <a:rPr lang="cs-CZ" sz="2600" dirty="0"/>
              <a:t> </a:t>
            </a:r>
            <a:r>
              <a:rPr lang="cs-CZ" sz="2600" dirty="0" err="1"/>
              <a:t>úmrtnosť</a:t>
            </a:r>
            <a:r>
              <a:rPr lang="cs-CZ" sz="2600" dirty="0"/>
              <a:t>, </a:t>
            </a:r>
            <a:r>
              <a:rPr lang="cs-CZ" sz="2600" dirty="0" err="1"/>
              <a:t>očakávaná</a:t>
            </a:r>
            <a:r>
              <a:rPr lang="cs-CZ" sz="2600" dirty="0"/>
              <a:t> </a:t>
            </a:r>
            <a:r>
              <a:rPr lang="cs-CZ" sz="2600" dirty="0" err="1"/>
              <a:t>dĺžka</a:t>
            </a:r>
            <a:r>
              <a:rPr lang="cs-CZ" sz="2600" dirty="0"/>
              <a:t> života, </a:t>
            </a:r>
            <a:r>
              <a:rPr lang="cs-CZ" sz="2600" dirty="0" err="1"/>
              <a:t>gramotnosť</a:t>
            </a:r>
            <a:r>
              <a:rPr lang="cs-CZ" sz="2600" dirty="0"/>
              <a:t>)</a:t>
            </a:r>
          </a:p>
          <a:p>
            <a:r>
              <a:rPr lang="cs-CZ" sz="2600" dirty="0"/>
              <a:t>parlamentarizmus má asi </a:t>
            </a:r>
            <a:r>
              <a:rPr lang="cs-CZ" sz="2600" dirty="0" err="1"/>
              <a:t>lepšiu</a:t>
            </a:r>
            <a:r>
              <a:rPr lang="cs-CZ" sz="2600" dirty="0"/>
              <a:t> </a:t>
            </a:r>
            <a:r>
              <a:rPr lang="cs-CZ" sz="2600" dirty="0" err="1"/>
              <a:t>schopnosť</a:t>
            </a:r>
            <a:r>
              <a:rPr lang="cs-CZ" sz="2600" dirty="0"/>
              <a:t> </a:t>
            </a:r>
            <a:r>
              <a:rPr lang="cs-CZ" sz="2600" dirty="0" err="1"/>
              <a:t>fungovať</a:t>
            </a:r>
            <a:r>
              <a:rPr lang="cs-CZ" sz="2600" dirty="0"/>
              <a:t> </a:t>
            </a:r>
            <a:r>
              <a:rPr lang="cs-CZ" sz="2600" dirty="0" err="1"/>
              <a:t>ako</a:t>
            </a:r>
            <a:r>
              <a:rPr lang="cs-CZ" sz="2600" dirty="0"/>
              <a:t> nástroj na </a:t>
            </a:r>
            <a:r>
              <a:rPr lang="cs-CZ" sz="2600" dirty="0" err="1"/>
              <a:t>koordináciu</a:t>
            </a:r>
            <a:r>
              <a:rPr lang="cs-CZ" sz="2600" dirty="0"/>
              <a:t> (</a:t>
            </a:r>
            <a:r>
              <a:rPr lang="cs-CZ" sz="2600" dirty="0" err="1"/>
              <a:t>vzhľadom</a:t>
            </a:r>
            <a:r>
              <a:rPr lang="cs-CZ" sz="2600" dirty="0"/>
              <a:t> na to, že je častým </a:t>
            </a:r>
            <a:r>
              <a:rPr lang="cs-CZ" sz="2600" dirty="0" err="1"/>
              <a:t>javom</a:t>
            </a:r>
            <a:r>
              <a:rPr lang="cs-CZ" sz="2600" dirty="0"/>
              <a:t>, </a:t>
            </a:r>
            <a:r>
              <a:rPr lang="cs-CZ" sz="2600" dirty="0" err="1"/>
              <a:t>keď</a:t>
            </a:r>
            <a:r>
              <a:rPr lang="cs-CZ" sz="2600" dirty="0"/>
              <a:t> </a:t>
            </a:r>
            <a:r>
              <a:rPr lang="cs-CZ" sz="2600" dirty="0" err="1"/>
              <a:t>individuálne</a:t>
            </a:r>
            <a:r>
              <a:rPr lang="cs-CZ" sz="2600" dirty="0"/>
              <a:t> </a:t>
            </a:r>
            <a:r>
              <a:rPr lang="cs-CZ" sz="2600" dirty="0" err="1"/>
              <a:t>presadzovanie</a:t>
            </a:r>
            <a:r>
              <a:rPr lang="cs-CZ" sz="2600" dirty="0"/>
              <a:t> agendy </a:t>
            </a:r>
            <a:r>
              <a:rPr lang="cs-CZ" sz="2600" dirty="0" err="1"/>
              <a:t>vedie</a:t>
            </a:r>
            <a:r>
              <a:rPr lang="cs-CZ" sz="2600" dirty="0"/>
              <a:t> ku </a:t>
            </a:r>
            <a:r>
              <a:rPr lang="cs-CZ" sz="2600" dirty="0" err="1"/>
              <a:t>kolektívne</a:t>
            </a:r>
            <a:r>
              <a:rPr lang="cs-CZ" sz="2600" dirty="0"/>
              <a:t> </a:t>
            </a:r>
            <a:r>
              <a:rPr lang="cs-CZ" sz="2600" dirty="0" err="1"/>
              <a:t>suboptimálnemu</a:t>
            </a:r>
            <a:r>
              <a:rPr lang="cs-CZ" sz="2600" dirty="0"/>
              <a:t> výsledku)</a:t>
            </a:r>
            <a:endParaRPr lang="en-US" sz="2600" dirty="0"/>
          </a:p>
          <a:p>
            <a:r>
              <a:rPr lang="cs-CZ" sz="2600" dirty="0"/>
              <a:t>parlamentarizmus </a:t>
            </a:r>
            <a:r>
              <a:rPr lang="cs-CZ" sz="2600" dirty="0" err="1"/>
              <a:t>pozitívne</a:t>
            </a:r>
            <a:r>
              <a:rPr lang="cs-CZ" sz="2600" dirty="0"/>
              <a:t> </a:t>
            </a:r>
            <a:r>
              <a:rPr lang="cs-CZ" sz="2600" dirty="0" err="1"/>
              <a:t>súvisí</a:t>
            </a:r>
            <a:r>
              <a:rPr lang="cs-CZ" sz="2600" dirty="0"/>
              <a:t> s celým </a:t>
            </a:r>
            <a:r>
              <a:rPr lang="cs-CZ" sz="2600" dirty="0" err="1"/>
              <a:t>radom</a:t>
            </a:r>
            <a:r>
              <a:rPr lang="cs-CZ" sz="2600" dirty="0"/>
              <a:t> výsledných </a:t>
            </a:r>
            <a:r>
              <a:rPr lang="cs-CZ" sz="2600" dirty="0" err="1"/>
              <a:t>ukazovateľov</a:t>
            </a:r>
            <a:r>
              <a:rPr lang="cs-CZ" sz="2600" dirty="0"/>
              <a:t>, </a:t>
            </a:r>
            <a:r>
              <a:rPr lang="cs-CZ" sz="2600" dirty="0" err="1"/>
              <a:t>čo</a:t>
            </a:r>
            <a:r>
              <a:rPr lang="cs-CZ" sz="2600" dirty="0"/>
              <a:t> naznačuje jeho </a:t>
            </a:r>
            <a:r>
              <a:rPr lang="cs-CZ" sz="2600" b="1" dirty="0" err="1"/>
              <a:t>kumulatívny</a:t>
            </a:r>
            <a:r>
              <a:rPr lang="cs-CZ" sz="2600" b="1" dirty="0"/>
              <a:t> efekt</a:t>
            </a:r>
            <a:r>
              <a:rPr lang="cs-CZ" sz="2600" dirty="0"/>
              <a:t> na </a:t>
            </a:r>
            <a:r>
              <a:rPr lang="cs-CZ" sz="2600" dirty="0" err="1"/>
              <a:t>vládnutie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8978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Parlamentarizmus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parlamentarizme vláda bez podpory parlamentu rezignuje, zároveň má často </a:t>
            </a:r>
            <a:r>
              <a:rPr lang="cs-CZ" dirty="0" err="1"/>
              <a:t>právomoci</a:t>
            </a:r>
            <a:r>
              <a:rPr lang="cs-CZ" dirty="0"/>
              <a:t> v oblasti </a:t>
            </a:r>
            <a:r>
              <a:rPr lang="cs-CZ" dirty="0" err="1"/>
              <a:t>rozpustenia</a:t>
            </a:r>
            <a:r>
              <a:rPr lang="cs-CZ" dirty="0"/>
              <a:t> parlamentu a </a:t>
            </a:r>
            <a:r>
              <a:rPr lang="cs-CZ" dirty="0" err="1"/>
              <a:t>vypísania</a:t>
            </a:r>
            <a:r>
              <a:rPr lang="cs-CZ" dirty="0"/>
              <a:t> nových </a:t>
            </a:r>
            <a:r>
              <a:rPr lang="cs-CZ" dirty="0" err="1"/>
              <a:t>volieb</a:t>
            </a:r>
            <a:r>
              <a:rPr lang="cs-CZ" dirty="0"/>
              <a:t>; </a:t>
            </a:r>
          </a:p>
          <a:p>
            <a:r>
              <a:rPr lang="cs-CZ" dirty="0"/>
              <a:t>"</a:t>
            </a:r>
            <a:r>
              <a:rPr lang="cs-CZ" dirty="0" err="1"/>
              <a:t>takmer</a:t>
            </a:r>
            <a:r>
              <a:rPr lang="cs-CZ" dirty="0"/>
              <a:t> </a:t>
            </a:r>
            <a:r>
              <a:rPr lang="cs-CZ" dirty="0" err="1"/>
              <a:t>kompletná</a:t>
            </a:r>
            <a:r>
              <a:rPr lang="cs-CZ" dirty="0"/>
              <a:t> </a:t>
            </a:r>
            <a:r>
              <a:rPr lang="cs-CZ" dirty="0" err="1"/>
              <a:t>fúzia</a:t>
            </a:r>
            <a:r>
              <a:rPr lang="cs-CZ" dirty="0"/>
              <a:t> </a:t>
            </a:r>
            <a:r>
              <a:rPr lang="cs-CZ" dirty="0" err="1"/>
              <a:t>exekutívnej</a:t>
            </a:r>
            <a:r>
              <a:rPr lang="cs-CZ" dirty="0"/>
              <a:t> a </a:t>
            </a:r>
            <a:r>
              <a:rPr lang="cs-CZ" dirty="0" err="1"/>
              <a:t>legislatívnej</a:t>
            </a:r>
            <a:r>
              <a:rPr lang="cs-CZ" dirty="0"/>
              <a:t> moci"; </a:t>
            </a:r>
            <a:r>
              <a:rPr lang="cs-CZ" dirty="0" err="1"/>
              <a:t>členmi</a:t>
            </a:r>
            <a:r>
              <a:rPr lang="cs-CZ" dirty="0"/>
              <a:t> vlády sú typicky poslanci,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súbežne</a:t>
            </a:r>
            <a:r>
              <a:rPr lang="cs-CZ" dirty="0"/>
              <a:t> </a:t>
            </a:r>
            <a:r>
              <a:rPr lang="cs-CZ" dirty="0" err="1"/>
              <a:t>vykonávajú</a:t>
            </a:r>
            <a:r>
              <a:rPr lang="cs-CZ" dirty="0"/>
              <a:t> </a:t>
            </a:r>
            <a:r>
              <a:rPr lang="cs-CZ" dirty="0" err="1"/>
              <a:t>funkciu</a:t>
            </a:r>
            <a:r>
              <a:rPr lang="cs-CZ" dirty="0"/>
              <a:t> ministra i </a:t>
            </a:r>
            <a:r>
              <a:rPr lang="cs-CZ" dirty="0" err="1"/>
              <a:t>poslanca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03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Prezidencializmus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systém, v </a:t>
            </a:r>
            <a:r>
              <a:rPr lang="cs-CZ" dirty="0" err="1"/>
              <a:t>ktorom</a:t>
            </a:r>
            <a:r>
              <a:rPr lang="cs-CZ" dirty="0"/>
              <a:t> </a:t>
            </a:r>
          </a:p>
          <a:p>
            <a:r>
              <a:rPr lang="cs-CZ" dirty="0"/>
              <a:t>1. prezident je </a:t>
            </a:r>
            <a:r>
              <a:rPr lang="cs-CZ" dirty="0" err="1"/>
              <a:t>súčasne</a:t>
            </a:r>
            <a:r>
              <a:rPr lang="cs-CZ" dirty="0"/>
              <a:t> hlavou </a:t>
            </a:r>
            <a:r>
              <a:rPr lang="cs-CZ" dirty="0" err="1"/>
              <a:t>štátu</a:t>
            </a:r>
            <a:r>
              <a:rPr lang="cs-CZ" dirty="0"/>
              <a:t> aj </a:t>
            </a:r>
            <a:r>
              <a:rPr lang="cs-CZ" dirty="0" err="1"/>
              <a:t>šéfom</a:t>
            </a:r>
            <a:r>
              <a:rPr lang="cs-CZ" dirty="0"/>
              <a:t> vlády, </a:t>
            </a:r>
            <a:r>
              <a:rPr lang="cs-CZ" dirty="0" err="1"/>
              <a:t>pričom</a:t>
            </a:r>
            <a:r>
              <a:rPr lang="cs-CZ" dirty="0"/>
              <a:t> je </a:t>
            </a:r>
            <a:r>
              <a:rPr lang="cs-CZ" dirty="0" err="1"/>
              <a:t>priamo</a:t>
            </a:r>
            <a:r>
              <a:rPr lang="cs-CZ" dirty="0"/>
              <a:t> volený (</a:t>
            </a:r>
            <a:r>
              <a:rPr lang="cs-CZ" dirty="0" err="1"/>
              <a:t>zborom</a:t>
            </a:r>
            <a:r>
              <a:rPr lang="cs-CZ" dirty="0"/>
              <a:t> </a:t>
            </a:r>
            <a:r>
              <a:rPr lang="cs-CZ" dirty="0" err="1"/>
              <a:t>voliteľov</a:t>
            </a:r>
            <a:r>
              <a:rPr lang="cs-CZ" dirty="0"/>
              <a:t>); </a:t>
            </a:r>
          </a:p>
          <a:p>
            <a:r>
              <a:rPr lang="cs-CZ" dirty="0"/>
              <a:t>2. </a:t>
            </a:r>
            <a:r>
              <a:rPr lang="cs-CZ" dirty="0" err="1"/>
              <a:t>funkčné</a:t>
            </a:r>
            <a:r>
              <a:rPr lang="cs-CZ" dirty="0"/>
              <a:t> </a:t>
            </a:r>
            <a:r>
              <a:rPr lang="cs-CZ" dirty="0" err="1"/>
              <a:t>obdobie</a:t>
            </a:r>
            <a:r>
              <a:rPr lang="cs-CZ" dirty="0"/>
              <a:t> prezidenta aj </a:t>
            </a:r>
            <a:r>
              <a:rPr lang="cs-CZ" dirty="0" err="1"/>
              <a:t>legislatívy</a:t>
            </a:r>
            <a:r>
              <a:rPr lang="cs-CZ" dirty="0"/>
              <a:t> sú </a:t>
            </a:r>
            <a:r>
              <a:rPr lang="cs-CZ" dirty="0" err="1"/>
              <a:t>pevne</a:t>
            </a:r>
            <a:r>
              <a:rPr lang="cs-CZ" dirty="0"/>
              <a:t> stanovené a </a:t>
            </a:r>
            <a:r>
              <a:rPr lang="cs-CZ" dirty="0" err="1"/>
              <a:t>navzájom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nepodmieňujú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9766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Prezidencializmus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prezidencializme</a:t>
            </a:r>
            <a:r>
              <a:rPr lang="cs-CZ" dirty="0"/>
              <a:t> vláda </a:t>
            </a:r>
            <a:r>
              <a:rPr lang="cs-CZ" dirty="0" err="1"/>
              <a:t>nemôže</a:t>
            </a:r>
            <a:r>
              <a:rPr lang="cs-CZ" dirty="0"/>
              <a:t> </a:t>
            </a:r>
            <a:r>
              <a:rPr lang="cs-CZ" dirty="0" err="1"/>
              <a:t>rozpustiť</a:t>
            </a:r>
            <a:r>
              <a:rPr lang="cs-CZ" dirty="0"/>
              <a:t> parlament a </a:t>
            </a:r>
            <a:r>
              <a:rPr lang="cs-CZ" dirty="0" err="1"/>
              <a:t>vyhlásiť</a:t>
            </a:r>
            <a:r>
              <a:rPr lang="cs-CZ" dirty="0"/>
              <a:t> </a:t>
            </a:r>
            <a:r>
              <a:rPr lang="cs-CZ" dirty="0" err="1"/>
              <a:t>voľby</a:t>
            </a:r>
            <a:r>
              <a:rPr lang="cs-CZ" dirty="0"/>
              <a:t> a parlament </a:t>
            </a:r>
            <a:r>
              <a:rPr lang="cs-CZ" dirty="0" err="1"/>
              <a:t>nemôže</a:t>
            </a:r>
            <a:r>
              <a:rPr lang="cs-CZ" dirty="0"/>
              <a:t> prezidenta </a:t>
            </a:r>
            <a:r>
              <a:rPr lang="cs-CZ" dirty="0" err="1"/>
              <a:t>odvolať</a:t>
            </a:r>
            <a:r>
              <a:rPr lang="en-US" dirty="0"/>
              <a:t> </a:t>
            </a:r>
          </a:p>
          <a:p>
            <a:r>
              <a:rPr lang="cs-CZ" dirty="0" err="1"/>
              <a:t>prezidencializmus</a:t>
            </a:r>
            <a:r>
              <a:rPr lang="cs-CZ" dirty="0"/>
              <a:t> je systém </a:t>
            </a:r>
            <a:r>
              <a:rPr lang="cs-CZ" dirty="0" err="1"/>
              <a:t>vzájomnej</a:t>
            </a:r>
            <a:r>
              <a:rPr lang="cs-CZ" dirty="0"/>
              <a:t> nezávislosti </a:t>
            </a:r>
            <a:r>
              <a:rPr lang="cs-CZ" dirty="0" err="1"/>
              <a:t>legislatívy</a:t>
            </a:r>
            <a:r>
              <a:rPr lang="cs-CZ" dirty="0"/>
              <a:t> a </a:t>
            </a:r>
            <a:r>
              <a:rPr lang="cs-CZ" dirty="0" err="1"/>
              <a:t>exekutívy</a:t>
            </a:r>
            <a:r>
              <a:rPr lang="cs-CZ" dirty="0"/>
              <a:t>,</a:t>
            </a:r>
          </a:p>
          <a:p>
            <a:r>
              <a:rPr lang="cs-CZ" dirty="0"/>
              <a:t>v prezidentských </a:t>
            </a:r>
            <a:r>
              <a:rPr lang="cs-CZ" dirty="0" err="1"/>
              <a:t>systémoch</a:t>
            </a:r>
            <a:r>
              <a:rPr lang="cs-CZ" dirty="0"/>
              <a:t> je prakticky nemožné, aby </a:t>
            </a:r>
            <a:r>
              <a:rPr lang="cs-CZ" dirty="0" err="1"/>
              <a:t>členovia</a:t>
            </a:r>
            <a:r>
              <a:rPr lang="cs-CZ" dirty="0"/>
              <a:t> vlády zároveň vykonávali </a:t>
            </a:r>
            <a:r>
              <a:rPr lang="cs-CZ" dirty="0" err="1"/>
              <a:t>funkciu</a:t>
            </a:r>
            <a:r>
              <a:rPr lang="cs-CZ" dirty="0"/>
              <a:t> </a:t>
            </a:r>
            <a:r>
              <a:rPr lang="cs-CZ" dirty="0" err="1"/>
              <a:t>poslancov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3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Semiprezidencializmus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</a:t>
            </a:r>
            <a:r>
              <a:rPr lang="cs-CZ" dirty="0" err="1"/>
              <a:t>usporiadanie</a:t>
            </a:r>
            <a:r>
              <a:rPr lang="cs-CZ" dirty="0"/>
              <a:t>, v </a:t>
            </a:r>
            <a:r>
              <a:rPr lang="cs-CZ" dirty="0" err="1"/>
              <a:t>ktorom</a:t>
            </a:r>
            <a:r>
              <a:rPr lang="cs-CZ" dirty="0"/>
              <a:t> existuje </a:t>
            </a:r>
            <a:r>
              <a:rPr lang="cs-CZ" dirty="0" err="1"/>
              <a:t>priamo</a:t>
            </a:r>
            <a:r>
              <a:rPr lang="cs-CZ" dirty="0"/>
              <a:t> volený prezident s </a:t>
            </a:r>
            <a:r>
              <a:rPr lang="cs-CZ" dirty="0" err="1"/>
              <a:t>fixným</a:t>
            </a:r>
            <a:r>
              <a:rPr lang="cs-CZ" dirty="0"/>
              <a:t> časovým </a:t>
            </a:r>
            <a:r>
              <a:rPr lang="cs-CZ" dirty="0" err="1"/>
              <a:t>mandátom</a:t>
            </a:r>
            <a:r>
              <a:rPr lang="cs-CZ" dirty="0"/>
              <a:t> a zároveň aj premiér a vláda, </a:t>
            </a:r>
            <a:r>
              <a:rPr lang="cs-CZ" dirty="0" err="1"/>
              <a:t>ktorí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zodpovedajú</a:t>
            </a:r>
            <a:r>
              <a:rPr lang="cs-CZ" dirty="0"/>
              <a:t> parlamentu (</a:t>
            </a:r>
            <a:r>
              <a:rPr lang="cs-CZ" dirty="0" err="1"/>
              <a:t>Elgie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odklon od </a:t>
            </a:r>
            <a:r>
              <a:rPr lang="cs-CZ" dirty="0" err="1"/>
              <a:t>pôvodnej</a:t>
            </a:r>
            <a:r>
              <a:rPr lang="cs-CZ" dirty="0"/>
              <a:t> </a:t>
            </a:r>
            <a:r>
              <a:rPr lang="cs-CZ" dirty="0" err="1"/>
              <a:t>klasickej</a:t>
            </a:r>
            <a:r>
              <a:rPr lang="cs-CZ" dirty="0"/>
              <a:t> </a:t>
            </a:r>
            <a:r>
              <a:rPr lang="cs-CZ" dirty="0" err="1"/>
              <a:t>definície</a:t>
            </a:r>
            <a:r>
              <a:rPr lang="cs-CZ" dirty="0"/>
              <a:t> </a:t>
            </a:r>
            <a:r>
              <a:rPr lang="cs-CZ" dirty="0" err="1"/>
              <a:t>Duvergera</a:t>
            </a:r>
            <a:r>
              <a:rPr lang="cs-CZ" dirty="0"/>
              <a:t> (1980), </a:t>
            </a:r>
            <a:r>
              <a:rPr lang="cs-CZ" dirty="0" err="1"/>
              <a:t>vypustenie</a:t>
            </a:r>
            <a:r>
              <a:rPr lang="cs-CZ" dirty="0"/>
              <a:t> </a:t>
            </a:r>
            <a:r>
              <a:rPr lang="cs-CZ" dirty="0" err="1"/>
              <a:t>požiadavky</a:t>
            </a:r>
            <a:r>
              <a:rPr lang="cs-CZ" dirty="0"/>
              <a:t> na "</a:t>
            </a:r>
            <a:r>
              <a:rPr lang="cs-CZ" dirty="0" err="1"/>
              <a:t>dosť</a:t>
            </a:r>
            <a:r>
              <a:rPr lang="cs-CZ" dirty="0"/>
              <a:t> značné" </a:t>
            </a:r>
            <a:r>
              <a:rPr lang="cs-CZ" dirty="0" err="1"/>
              <a:t>právomoci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1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Direktoriálna</a:t>
            </a:r>
            <a:r>
              <a:rPr lang="en-US" dirty="0"/>
              <a:t> forma </a:t>
            </a:r>
            <a:r>
              <a:rPr lang="en-US" dirty="0" err="1"/>
              <a:t>vlády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cs-CZ" dirty="0" err="1"/>
              <a:t>ďalší</a:t>
            </a:r>
            <a:r>
              <a:rPr lang="cs-CZ" dirty="0"/>
              <a:t> model existuje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Švajčiarsku</a:t>
            </a:r>
            <a:r>
              <a:rPr lang="cs-CZ" dirty="0"/>
              <a:t> (</a:t>
            </a:r>
            <a:r>
              <a:rPr lang="cs-CZ" dirty="0" err="1"/>
              <a:t>niekedy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nazýva</a:t>
            </a:r>
            <a:r>
              <a:rPr lang="cs-CZ" dirty="0"/>
              <a:t> </a:t>
            </a:r>
            <a:r>
              <a:rPr lang="cs-CZ" dirty="0" err="1"/>
              <a:t>direktoriálna</a:t>
            </a:r>
            <a:r>
              <a:rPr lang="cs-CZ" dirty="0"/>
              <a:t> forma)</a:t>
            </a:r>
          </a:p>
          <a:p>
            <a:r>
              <a:rPr lang="cs-CZ" dirty="0"/>
              <a:t>vláda (</a:t>
            </a:r>
            <a:r>
              <a:rPr lang="cs-CZ" dirty="0" err="1"/>
              <a:t>Federálna</a:t>
            </a:r>
            <a:r>
              <a:rPr lang="cs-CZ" dirty="0"/>
              <a:t> rada) </a:t>
            </a:r>
            <a:r>
              <a:rPr lang="cs-CZ" dirty="0" err="1"/>
              <a:t>zložená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</a:t>
            </a:r>
            <a:r>
              <a:rPr lang="cs-CZ" dirty="0" err="1"/>
              <a:t>siedmych</a:t>
            </a:r>
            <a:r>
              <a:rPr lang="cs-CZ" dirty="0"/>
              <a:t> </a:t>
            </a:r>
            <a:r>
              <a:rPr lang="cs-CZ" dirty="0" err="1"/>
              <a:t>osôb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sú </a:t>
            </a:r>
            <a:r>
              <a:rPr lang="cs-CZ" dirty="0" err="1"/>
              <a:t>individuáne</a:t>
            </a:r>
            <a:r>
              <a:rPr lang="cs-CZ" dirty="0"/>
              <a:t> zvolené </a:t>
            </a:r>
            <a:r>
              <a:rPr lang="cs-CZ" dirty="0" err="1"/>
              <a:t>spoločným</a:t>
            </a:r>
            <a:r>
              <a:rPr lang="cs-CZ" dirty="0"/>
              <a:t> </a:t>
            </a:r>
            <a:r>
              <a:rPr lang="cs-CZ" dirty="0" err="1"/>
              <a:t>hlasovaním</a:t>
            </a:r>
            <a:r>
              <a:rPr lang="cs-CZ" dirty="0"/>
              <a:t> </a:t>
            </a:r>
            <a:r>
              <a:rPr lang="cs-CZ" dirty="0" err="1"/>
              <a:t>oboch</a:t>
            </a:r>
            <a:r>
              <a:rPr lang="cs-CZ" dirty="0"/>
              <a:t> </a:t>
            </a:r>
            <a:r>
              <a:rPr lang="cs-CZ" dirty="0" err="1"/>
              <a:t>komôr</a:t>
            </a:r>
            <a:r>
              <a:rPr lang="cs-CZ" dirty="0"/>
              <a:t> parlamentu</a:t>
            </a:r>
          </a:p>
          <a:p>
            <a:r>
              <a:rPr lang="cs-CZ" dirty="0"/>
              <a:t>jej </a:t>
            </a:r>
            <a:r>
              <a:rPr lang="cs-CZ" dirty="0" err="1"/>
              <a:t>funkčné</a:t>
            </a:r>
            <a:r>
              <a:rPr lang="cs-CZ" dirty="0"/>
              <a:t> </a:t>
            </a:r>
            <a:r>
              <a:rPr lang="cs-CZ" dirty="0" err="1"/>
              <a:t>obdobie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prekrýva</a:t>
            </a:r>
            <a:r>
              <a:rPr lang="cs-CZ" dirty="0"/>
              <a:t> s </a:t>
            </a:r>
            <a:r>
              <a:rPr lang="cs-CZ" dirty="0" err="1"/>
              <a:t>funkčným</a:t>
            </a:r>
            <a:r>
              <a:rPr lang="cs-CZ" dirty="0"/>
              <a:t> obdobím parlamentu, </a:t>
            </a:r>
            <a:r>
              <a:rPr lang="cs-CZ" dirty="0" err="1"/>
              <a:t>nie</a:t>
            </a:r>
            <a:r>
              <a:rPr lang="cs-CZ" dirty="0"/>
              <a:t> je mu </a:t>
            </a:r>
            <a:r>
              <a:rPr lang="cs-CZ" dirty="0" err="1"/>
              <a:t>zodpovedná</a:t>
            </a:r>
            <a:r>
              <a:rPr lang="cs-CZ" dirty="0"/>
              <a:t> a </a:t>
            </a:r>
            <a:r>
              <a:rPr lang="cs-CZ" dirty="0" err="1"/>
              <a:t>nemôže</a:t>
            </a:r>
            <a:r>
              <a:rPr lang="cs-CZ" dirty="0"/>
              <a:t> byť odvolaná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6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Priama</a:t>
            </a:r>
            <a:r>
              <a:rPr lang="en-US" dirty="0"/>
              <a:t> </a:t>
            </a:r>
            <a:r>
              <a:rPr lang="en-US" dirty="0" err="1"/>
              <a:t>voľba</a:t>
            </a:r>
            <a:r>
              <a:rPr lang="en-US" dirty="0"/>
              <a:t> </a:t>
            </a:r>
            <a:r>
              <a:rPr lang="en-US" dirty="0" err="1"/>
              <a:t>premiéra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posledným</a:t>
            </a:r>
            <a:r>
              <a:rPr lang="cs-CZ" dirty="0"/>
              <a:t> </a:t>
            </a:r>
            <a:r>
              <a:rPr lang="cs-CZ" dirty="0" err="1"/>
              <a:t>variantom</a:t>
            </a:r>
            <a:r>
              <a:rPr lang="cs-CZ" dirty="0"/>
              <a:t> je systém s </a:t>
            </a:r>
            <a:r>
              <a:rPr lang="cs-CZ" dirty="0" err="1"/>
              <a:t>priamo</a:t>
            </a:r>
            <a:r>
              <a:rPr lang="cs-CZ" dirty="0"/>
              <a:t> voleným </a:t>
            </a:r>
            <a:r>
              <a:rPr lang="cs-CZ" dirty="0" err="1"/>
              <a:t>premiérom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používal v Izraeli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rokmi</a:t>
            </a:r>
            <a:r>
              <a:rPr lang="cs-CZ" dirty="0"/>
              <a:t> 1996 a 2003</a:t>
            </a:r>
          </a:p>
          <a:p>
            <a:r>
              <a:rPr lang="cs-CZ" dirty="0"/>
              <a:t>premiér bol volený </a:t>
            </a:r>
            <a:r>
              <a:rPr lang="cs-CZ" dirty="0" err="1"/>
              <a:t>priamo</a:t>
            </a:r>
            <a:r>
              <a:rPr lang="cs-CZ" dirty="0"/>
              <a:t> </a:t>
            </a:r>
            <a:r>
              <a:rPr lang="cs-CZ" dirty="0" err="1"/>
              <a:t>občanmi</a:t>
            </a:r>
            <a:r>
              <a:rPr lang="cs-CZ" dirty="0"/>
              <a:t> (v </a:t>
            </a:r>
            <a:r>
              <a:rPr lang="cs-CZ" dirty="0" err="1"/>
              <a:t>dvojkolovej</a:t>
            </a:r>
            <a:r>
              <a:rPr lang="cs-CZ" dirty="0"/>
              <a:t> </a:t>
            </a:r>
            <a:r>
              <a:rPr lang="cs-CZ" dirty="0" err="1"/>
              <a:t>väčšinovej</a:t>
            </a:r>
            <a:r>
              <a:rPr lang="cs-CZ" dirty="0"/>
              <a:t> </a:t>
            </a:r>
            <a:r>
              <a:rPr lang="cs-CZ" dirty="0" err="1"/>
              <a:t>voľbe</a:t>
            </a:r>
            <a:r>
              <a:rPr lang="cs-CZ" dirty="0"/>
              <a:t>) </a:t>
            </a:r>
            <a:r>
              <a:rPr lang="cs-CZ" dirty="0" err="1"/>
              <a:t>súčasne</a:t>
            </a:r>
            <a:r>
              <a:rPr lang="cs-CZ" dirty="0"/>
              <a:t> s </a:t>
            </a:r>
            <a:r>
              <a:rPr lang="cs-CZ" dirty="0" err="1"/>
              <a:t>parlamentnými</a:t>
            </a:r>
            <a:r>
              <a:rPr lang="cs-CZ" dirty="0"/>
              <a:t> </a:t>
            </a:r>
            <a:r>
              <a:rPr lang="cs-CZ" dirty="0" err="1"/>
              <a:t>voľbami</a:t>
            </a:r>
            <a:endParaRPr lang="cs-CZ" dirty="0"/>
          </a:p>
          <a:p>
            <a:r>
              <a:rPr lang="cs-CZ" dirty="0" err="1"/>
              <a:t>cieľom</a:t>
            </a:r>
            <a:r>
              <a:rPr lang="cs-CZ" dirty="0"/>
              <a:t> bolo </a:t>
            </a:r>
            <a:r>
              <a:rPr lang="cs-CZ" dirty="0" err="1"/>
              <a:t>posilniť</a:t>
            </a:r>
            <a:r>
              <a:rPr lang="cs-CZ" dirty="0"/>
              <a:t> </a:t>
            </a:r>
            <a:r>
              <a:rPr lang="cs-CZ" dirty="0" err="1"/>
              <a:t>pozíciu</a:t>
            </a:r>
            <a:r>
              <a:rPr lang="cs-CZ" dirty="0"/>
              <a:t> premiéra </a:t>
            </a:r>
            <a:r>
              <a:rPr lang="cs-CZ" dirty="0" err="1"/>
              <a:t>voči</a:t>
            </a:r>
            <a:r>
              <a:rPr lang="cs-CZ" dirty="0"/>
              <a:t> menším stranám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47911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4850</TotalTime>
  <Words>1520</Words>
  <Application>Microsoft Macintosh PowerPoint</Application>
  <PresentationFormat>On-screen Show (4:3)</PresentationFormat>
  <Paragraphs>148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ＭＳ Ｐゴシック</vt:lpstr>
      <vt:lpstr>Arial</vt:lpstr>
      <vt:lpstr>Times New Roman</vt:lpstr>
      <vt:lpstr>Wingdings</vt:lpstr>
      <vt:lpstr>Capsules</vt:lpstr>
      <vt:lpstr>Exekutívno-legislatívne vzťahy</vt:lpstr>
      <vt:lpstr>Normatívne základy dem. vlády</vt:lpstr>
      <vt:lpstr>Parlamentarizmus </vt:lpstr>
      <vt:lpstr>Parlamentarizmus</vt:lpstr>
      <vt:lpstr>Prezidencializmus </vt:lpstr>
      <vt:lpstr>Prezidencializmus</vt:lpstr>
      <vt:lpstr>Semiprezidencializmus </vt:lpstr>
      <vt:lpstr>Direktoriálna forma vlády</vt:lpstr>
      <vt:lpstr>Priama voľba premiéra</vt:lpstr>
      <vt:lpstr>Priama voľba premiéra</vt:lpstr>
      <vt:lpstr>Minimalistická  inštitucionálna definícia</vt:lpstr>
      <vt:lpstr>Rôznorodosť fungovania parlamentarizmov</vt:lpstr>
      <vt:lpstr>Rôznorodosť fungovania prezidencializmov</vt:lpstr>
      <vt:lpstr>Rôznorodosť fungovania semiprezidencializmov</vt:lpstr>
      <vt:lpstr>Prezidentské režimy a demokracia</vt:lpstr>
      <vt:lpstr>Empirické testovanie</vt:lpstr>
      <vt:lpstr>Empirické testovanie </vt:lpstr>
      <vt:lpstr>Empirické testovanie </vt:lpstr>
      <vt:lpstr>Dôsledky parlamentarizmu a prezidencializmu</vt:lpstr>
      <vt:lpstr>Dôsledky parlamentarizmu a prezidencializmu</vt:lpstr>
      <vt:lpstr>Menšinové vlády v parlamentných systémoch</vt:lpstr>
      <vt:lpstr>Menšinové vlády v parlamentných systémoch</vt:lpstr>
      <vt:lpstr>Menšinové vlády v parlamentných systémoch</vt:lpstr>
      <vt:lpstr>Menšinové vlády v parlamentných systémoch</vt:lpstr>
      <vt:lpstr>Vlády v demokraciách 1975-2012</vt:lpstr>
      <vt:lpstr>Legislatívna úspešnosť vlád</vt:lpstr>
      <vt:lpstr>Legislatívna úspešnosť vlád</vt:lpstr>
      <vt:lpstr>Legislatívna úspešnosť vlád</vt:lpstr>
      <vt:lpstr>Prezidenti a multipartizmus</vt:lpstr>
      <vt:lpstr>Prezidenti a multipartizmus</vt:lpstr>
      <vt:lpstr>Prezidenti a multipartizmus</vt:lpstr>
      <vt:lpstr>Prezidenti a multipartizmus</vt:lpstr>
      <vt:lpstr>Semiprezidencializmus</vt:lpstr>
      <vt:lpstr>Semiprezidencializmus</vt:lpstr>
      <vt:lpstr>Policy dôsledky systémov vlády</vt:lpstr>
      <vt:lpstr>Policy dôsledky systémov vlády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131</cp:revision>
  <dcterms:created xsi:type="dcterms:W3CDTF">2005-06-20T08:50:09Z</dcterms:created>
  <dcterms:modified xsi:type="dcterms:W3CDTF">2018-11-28T08:11:22Z</dcterms:modified>
</cp:coreProperties>
</file>