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8" r:id="rId14"/>
    <p:sldId id="279" r:id="rId15"/>
    <p:sldId id="280" r:id="rId16"/>
    <p:sldId id="281" r:id="rId17"/>
    <p:sldId id="268" r:id="rId18"/>
    <p:sldId id="269" r:id="rId19"/>
    <p:sldId id="270" r:id="rId20"/>
    <p:sldId id="272" r:id="rId21"/>
    <p:sldId id="271" r:id="rId22"/>
    <p:sldId id="273" r:id="rId23"/>
    <p:sldId id="274" r:id="rId24"/>
    <p:sldId id="275" r:id="rId25"/>
    <p:sldId id="276" r:id="rId26"/>
    <p:sldId id="277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599"/>
  </p:normalViewPr>
  <p:slideViewPr>
    <p:cSldViewPr snapToGrid="0" snapToObjects="1">
      <p:cViewPr varScale="1">
        <p:scale>
          <a:sx n="112" d="100"/>
          <a:sy n="112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2922F-25EF-1F42-B70C-DC8DE81B2A44}" type="datetimeFigureOut">
              <a:rPr lang="en-US" smtClean="0"/>
              <a:t>11/6/18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1F96-E9C4-DD46-B1FA-80E14E2D3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08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2922F-25EF-1F42-B70C-DC8DE81B2A44}" type="datetimeFigureOut">
              <a:rPr lang="en-US" smtClean="0"/>
              <a:t>11/6/18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1F96-E9C4-DD46-B1FA-80E14E2D3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933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2922F-25EF-1F42-B70C-DC8DE81B2A44}" type="datetimeFigureOut">
              <a:rPr lang="en-US" smtClean="0"/>
              <a:t>11/6/18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1F96-E9C4-DD46-B1FA-80E14E2D3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806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2922F-25EF-1F42-B70C-DC8DE81B2A44}" type="datetimeFigureOut">
              <a:rPr lang="en-US" smtClean="0"/>
              <a:t>11/6/18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1F96-E9C4-DD46-B1FA-80E14E2D3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879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2922F-25EF-1F42-B70C-DC8DE81B2A44}" type="datetimeFigureOut">
              <a:rPr lang="en-US" smtClean="0"/>
              <a:t>11/6/18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1F96-E9C4-DD46-B1FA-80E14E2D3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163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2922F-25EF-1F42-B70C-DC8DE81B2A44}" type="datetimeFigureOut">
              <a:rPr lang="en-US" smtClean="0"/>
              <a:t>11/6/18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1F96-E9C4-DD46-B1FA-80E14E2D3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029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2922F-25EF-1F42-B70C-DC8DE81B2A44}" type="datetimeFigureOut">
              <a:rPr lang="en-US" smtClean="0"/>
              <a:t>11/6/18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1F96-E9C4-DD46-B1FA-80E14E2D3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50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2922F-25EF-1F42-B70C-DC8DE81B2A44}" type="datetimeFigureOut">
              <a:rPr lang="en-US" smtClean="0"/>
              <a:t>11/6/18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1F96-E9C4-DD46-B1FA-80E14E2D3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831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2922F-25EF-1F42-B70C-DC8DE81B2A44}" type="datetimeFigureOut">
              <a:rPr lang="en-US" smtClean="0"/>
              <a:t>11/6/18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1F96-E9C4-DD46-B1FA-80E14E2D3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960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2922F-25EF-1F42-B70C-DC8DE81B2A44}" type="datetimeFigureOut">
              <a:rPr lang="en-US" smtClean="0"/>
              <a:t>11/6/18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1F96-E9C4-DD46-B1FA-80E14E2D3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893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2922F-25EF-1F42-B70C-DC8DE81B2A44}" type="datetimeFigureOut">
              <a:rPr lang="en-US" smtClean="0"/>
              <a:t>11/6/18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1F96-E9C4-DD46-B1FA-80E14E2D3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077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2922F-25EF-1F42-B70C-DC8DE81B2A44}" type="datetimeFigureOut">
              <a:rPr lang="en-US" smtClean="0"/>
              <a:t>11/6/18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E1F96-E9C4-DD46-B1FA-80E14E2D3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735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Etnicita</a:t>
            </a:r>
            <a:r>
              <a:rPr lang="en-US" dirty="0"/>
              <a:t>, </a:t>
            </a:r>
            <a:r>
              <a:rPr lang="en-US" dirty="0" err="1"/>
              <a:t>národ</a:t>
            </a:r>
            <a:r>
              <a:rPr lang="en-US" dirty="0"/>
              <a:t>, </a:t>
            </a:r>
            <a:r>
              <a:rPr lang="en-US" dirty="0" err="1"/>
              <a:t>nacionalizmus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Komparatistika</a:t>
            </a:r>
            <a:r>
              <a:rPr lang="en-US" dirty="0"/>
              <a:t> 2018/19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0662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b="1" dirty="0" err="1"/>
              <a:t>Empirické</a:t>
            </a:r>
            <a:r>
              <a:rPr lang="en-US" altLang="en-US" b="1" dirty="0"/>
              <a:t> </a:t>
            </a:r>
            <a:r>
              <a:rPr lang="en-US" altLang="en-US" b="1" dirty="0" err="1"/>
              <a:t>testovanie</a:t>
            </a:r>
            <a:r>
              <a:rPr lang="en-US" altLang="en-US" b="1" dirty="0"/>
              <a:t> </a:t>
            </a:r>
            <a:r>
              <a:rPr lang="en-US" altLang="en-US" b="1" dirty="0" err="1"/>
              <a:t>nacionalizmu</a:t>
            </a:r>
            <a:endParaRPr lang="en-US" alt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1" y="2362200"/>
            <a:ext cx="7693025" cy="4235450"/>
          </a:xfrm>
        </p:spPr>
        <p:txBody>
          <a:bodyPr/>
          <a:lstStyle/>
          <a:p>
            <a:pPr algn="just"/>
            <a:r>
              <a:rPr lang="en-US" altLang="en-US" dirty="0" err="1"/>
              <a:t>Wimmer</a:t>
            </a:r>
            <a:r>
              <a:rPr lang="en-US" altLang="en-US" dirty="0"/>
              <a:t> a Feinstein (2010): </a:t>
            </a:r>
            <a:r>
              <a:rPr lang="en-US" altLang="en-US" dirty="0" err="1"/>
              <a:t>väčšina</a:t>
            </a:r>
            <a:r>
              <a:rPr lang="en-US" altLang="en-US" dirty="0"/>
              <a:t> </a:t>
            </a:r>
            <a:r>
              <a:rPr lang="en-US" altLang="en-US" dirty="0" err="1"/>
              <a:t>teórií</a:t>
            </a:r>
            <a:r>
              <a:rPr lang="en-US" altLang="en-US" dirty="0"/>
              <a:t> </a:t>
            </a:r>
            <a:r>
              <a:rPr lang="en-US" altLang="en-US" dirty="0" err="1"/>
              <a:t>má</a:t>
            </a:r>
            <a:r>
              <a:rPr lang="en-US" altLang="en-US" dirty="0"/>
              <a:t> </a:t>
            </a:r>
            <a:r>
              <a:rPr lang="en-US" altLang="en-US" dirty="0" err="1"/>
              <a:t>len</a:t>
            </a:r>
            <a:r>
              <a:rPr lang="en-US" altLang="en-US" dirty="0"/>
              <a:t> </a:t>
            </a:r>
            <a:r>
              <a:rPr lang="en-US" altLang="en-US" dirty="0" err="1"/>
              <a:t>obmedzenú</a:t>
            </a:r>
            <a:r>
              <a:rPr lang="en-US" altLang="en-US" dirty="0"/>
              <a:t> </a:t>
            </a:r>
            <a:r>
              <a:rPr lang="en-US" altLang="en-US" dirty="0" err="1"/>
              <a:t>platnosť</a:t>
            </a:r>
            <a:endParaRPr lang="en-US" altLang="en-US" dirty="0"/>
          </a:p>
          <a:p>
            <a:pPr algn="just"/>
            <a:r>
              <a:rPr lang="en-US" altLang="en-US" dirty="0" err="1"/>
              <a:t>nie</a:t>
            </a:r>
            <a:r>
              <a:rPr lang="en-US" altLang="en-US" dirty="0"/>
              <a:t> Gellner: </a:t>
            </a:r>
            <a:r>
              <a:rPr lang="en-US" altLang="en-US" dirty="0" err="1"/>
              <a:t>množstvo</a:t>
            </a:r>
            <a:r>
              <a:rPr lang="en-US" altLang="en-US" dirty="0"/>
              <a:t> </a:t>
            </a:r>
            <a:r>
              <a:rPr lang="en-US" altLang="en-US" dirty="0" err="1"/>
              <a:t>nár</a:t>
            </a:r>
            <a:r>
              <a:rPr lang="en-US" altLang="en-US" dirty="0"/>
              <a:t>. </a:t>
            </a:r>
            <a:r>
              <a:rPr lang="en-US" altLang="en-US" dirty="0" err="1"/>
              <a:t>štátov</a:t>
            </a:r>
            <a:r>
              <a:rPr lang="en-US" altLang="en-US" dirty="0"/>
              <a:t> </a:t>
            </a:r>
            <a:r>
              <a:rPr lang="en-US" altLang="en-US" dirty="0" err="1"/>
              <a:t>vzniklo</a:t>
            </a:r>
            <a:r>
              <a:rPr lang="en-US" altLang="en-US" dirty="0"/>
              <a:t> </a:t>
            </a:r>
            <a:r>
              <a:rPr lang="en-US" altLang="en-US" dirty="0" err="1"/>
              <a:t>pred</a:t>
            </a:r>
            <a:r>
              <a:rPr lang="en-US" altLang="en-US" dirty="0"/>
              <a:t> </a:t>
            </a:r>
            <a:r>
              <a:rPr lang="en-US" altLang="en-US" dirty="0" err="1"/>
              <a:t>modernizáciou</a:t>
            </a:r>
            <a:r>
              <a:rPr lang="en-US" altLang="en-US" dirty="0"/>
              <a:t> a </a:t>
            </a:r>
            <a:r>
              <a:rPr lang="en-US" altLang="en-US" dirty="0" err="1"/>
              <a:t>množstvo</a:t>
            </a:r>
            <a:r>
              <a:rPr lang="en-US" altLang="en-US" dirty="0"/>
              <a:t> </a:t>
            </a:r>
            <a:r>
              <a:rPr lang="en-US" altLang="en-US" dirty="0" err="1"/>
              <a:t>modernizovaných</a:t>
            </a:r>
            <a:r>
              <a:rPr lang="en-US" altLang="en-US" dirty="0"/>
              <a:t> </a:t>
            </a:r>
            <a:r>
              <a:rPr lang="en-US" altLang="en-US" dirty="0" err="1"/>
              <a:t>spoločenstiev</a:t>
            </a:r>
            <a:r>
              <a:rPr lang="en-US" altLang="en-US" dirty="0"/>
              <a:t> </a:t>
            </a:r>
            <a:r>
              <a:rPr lang="en-US" altLang="en-US" dirty="0" err="1"/>
              <a:t>nemalo</a:t>
            </a:r>
            <a:r>
              <a:rPr lang="en-US" altLang="en-US" dirty="0"/>
              <a:t> </a:t>
            </a:r>
            <a:r>
              <a:rPr lang="en-US" altLang="en-US" dirty="0" err="1"/>
              <a:t>štáty</a:t>
            </a:r>
            <a:endParaRPr lang="en-US" altLang="en-US" dirty="0"/>
          </a:p>
          <a:p>
            <a:pPr algn="just"/>
            <a:r>
              <a:rPr lang="en-US" altLang="en-US" dirty="0" err="1"/>
              <a:t>nie</a:t>
            </a:r>
            <a:r>
              <a:rPr lang="en-US" altLang="en-US" dirty="0"/>
              <a:t> Anderson: </a:t>
            </a:r>
            <a:r>
              <a:rPr lang="en-US" altLang="en-US" dirty="0" err="1"/>
              <a:t>gramotnosť</a:t>
            </a:r>
            <a:r>
              <a:rPr lang="en-US" altLang="en-US" dirty="0"/>
              <a:t> a </a:t>
            </a:r>
            <a:r>
              <a:rPr lang="en-US" altLang="en-US" dirty="0" err="1"/>
              <a:t>nezávislosť</a:t>
            </a:r>
            <a:r>
              <a:rPr lang="en-US" altLang="en-US" dirty="0"/>
              <a:t> </a:t>
            </a:r>
            <a:r>
              <a:rPr lang="en-US" altLang="en-US" dirty="0" err="1"/>
              <a:t>spolu</a:t>
            </a:r>
            <a:r>
              <a:rPr lang="en-US" altLang="en-US" dirty="0"/>
              <a:t> </a:t>
            </a:r>
            <a:r>
              <a:rPr lang="en-US" altLang="en-US" dirty="0" err="1"/>
              <a:t>empiricky</a:t>
            </a:r>
            <a:r>
              <a:rPr lang="en-US" altLang="en-US" dirty="0"/>
              <a:t> </a:t>
            </a:r>
            <a:r>
              <a:rPr lang="en-US" altLang="en-US" dirty="0" err="1"/>
              <a:t>súvisia</a:t>
            </a:r>
            <a:r>
              <a:rPr lang="en-US" altLang="en-US" dirty="0"/>
              <a:t> </a:t>
            </a:r>
            <a:r>
              <a:rPr lang="en-US" altLang="en-US" dirty="0" err="1"/>
              <a:t>inak</a:t>
            </a:r>
            <a:r>
              <a:rPr lang="en-US" altLang="en-US" dirty="0"/>
              <a:t> </a:t>
            </a:r>
            <a:r>
              <a:rPr lang="en-US" altLang="en-US" dirty="0" err="1"/>
              <a:t>než</a:t>
            </a:r>
            <a:r>
              <a:rPr lang="en-US" altLang="en-US" dirty="0"/>
              <a:t> </a:t>
            </a:r>
            <a:r>
              <a:rPr lang="en-US" altLang="en-US" dirty="0" err="1"/>
              <a:t>tvrdil</a:t>
            </a:r>
            <a:endParaRPr lang="en-US" altLang="en-US" dirty="0"/>
          </a:p>
          <a:p>
            <a:pPr algn="just"/>
            <a:r>
              <a:rPr lang="en-US" altLang="en-US" dirty="0" err="1"/>
              <a:t>územia</a:t>
            </a:r>
            <a:r>
              <a:rPr lang="en-US" altLang="en-US" dirty="0"/>
              <a:t> s </a:t>
            </a:r>
            <a:r>
              <a:rPr lang="en-US" altLang="en-US" dirty="0" err="1"/>
              <a:t>provinčnou</a:t>
            </a:r>
            <a:r>
              <a:rPr lang="en-US" altLang="en-US" dirty="0"/>
              <a:t> </a:t>
            </a:r>
            <a:r>
              <a:rPr lang="en-US" altLang="en-US" dirty="0" err="1"/>
              <a:t>správou</a:t>
            </a:r>
            <a:r>
              <a:rPr lang="en-US" altLang="en-US" dirty="0"/>
              <a:t> </a:t>
            </a:r>
            <a:r>
              <a:rPr lang="en-US" altLang="en-US" dirty="0" err="1"/>
              <a:t>neviedli</a:t>
            </a:r>
            <a:r>
              <a:rPr lang="en-US" altLang="en-US" dirty="0"/>
              <a:t> </a:t>
            </a:r>
            <a:r>
              <a:rPr lang="en-US" altLang="en-US" dirty="0" err="1"/>
              <a:t>častejšie</a:t>
            </a:r>
            <a:r>
              <a:rPr lang="en-US" altLang="en-US" dirty="0"/>
              <a:t> k </a:t>
            </a:r>
            <a:r>
              <a:rPr lang="en-US" altLang="en-US" dirty="0" err="1"/>
              <a:t>vzniku</a:t>
            </a:r>
            <a:r>
              <a:rPr lang="en-US" altLang="en-US" dirty="0"/>
              <a:t> </a:t>
            </a:r>
            <a:r>
              <a:rPr lang="en-US" altLang="en-US" dirty="0" err="1"/>
              <a:t>národných</a:t>
            </a:r>
            <a:r>
              <a:rPr lang="en-US" altLang="en-US" dirty="0"/>
              <a:t> </a:t>
            </a:r>
            <a:r>
              <a:rPr lang="en-US" altLang="en-US" dirty="0" err="1"/>
              <a:t>štátov</a:t>
            </a:r>
            <a:r>
              <a:rPr lang="en-US" altLang="en-US" dirty="0"/>
              <a:t> </a:t>
            </a:r>
            <a:r>
              <a:rPr lang="en-US" altLang="en-US" dirty="0" err="1"/>
              <a:t>než</a:t>
            </a:r>
            <a:r>
              <a:rPr lang="en-US" altLang="en-US" dirty="0"/>
              <a:t> </a:t>
            </a:r>
            <a:r>
              <a:rPr lang="en-US" altLang="en-US" dirty="0" err="1"/>
              <a:t>územia</a:t>
            </a:r>
            <a:r>
              <a:rPr lang="en-US" altLang="en-US" dirty="0"/>
              <a:t> bez </a:t>
            </a:r>
            <a:r>
              <a:rPr lang="en-US" altLang="en-US" dirty="0" err="1"/>
              <a:t>nej</a:t>
            </a:r>
            <a:r>
              <a:rPr lang="en-US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39519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 err="1"/>
              <a:t>Wimmer</a:t>
            </a:r>
            <a:r>
              <a:rPr lang="en-US" b="1" dirty="0"/>
              <a:t> a Feinstein (2010)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1" y="2362200"/>
            <a:ext cx="7693025" cy="4495800"/>
          </a:xfrm>
        </p:spPr>
        <p:txBody>
          <a:bodyPr/>
          <a:lstStyle/>
          <a:p>
            <a:pPr algn="just"/>
            <a:r>
              <a:rPr lang="en-US" altLang="en-US" sz="2600" dirty="0" err="1"/>
              <a:t>kľúčová</a:t>
            </a:r>
            <a:r>
              <a:rPr lang="en-US" altLang="en-US" sz="2600" dirty="0"/>
              <a:t> </a:t>
            </a:r>
            <a:r>
              <a:rPr lang="en-US" altLang="en-US" sz="2600" dirty="0" err="1"/>
              <a:t>je</a:t>
            </a:r>
            <a:r>
              <a:rPr lang="en-US" altLang="en-US" sz="2600" dirty="0"/>
              <a:t> </a:t>
            </a:r>
            <a:r>
              <a:rPr lang="en-US" altLang="en-US" sz="2600" dirty="0" err="1"/>
              <a:t>relatívna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mocenská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pozícia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nacionalistických</a:t>
            </a:r>
            <a:r>
              <a:rPr lang="en-US" altLang="en-US" sz="2600" dirty="0"/>
              <a:t> </a:t>
            </a:r>
            <a:r>
              <a:rPr lang="en-US" altLang="en-US" sz="2600" dirty="0" err="1"/>
              <a:t>aktérov</a:t>
            </a:r>
            <a:r>
              <a:rPr lang="en-US" altLang="en-US" sz="2600" dirty="0"/>
              <a:t> a </a:t>
            </a:r>
            <a:r>
              <a:rPr lang="en-US" altLang="en-US" sz="2600" dirty="0" err="1"/>
              <a:t>predstaviteľov</a:t>
            </a:r>
            <a:r>
              <a:rPr lang="en-US" altLang="en-US" sz="2600" dirty="0"/>
              <a:t> </a:t>
            </a:r>
            <a:r>
              <a:rPr lang="en-US" altLang="en-US" sz="2600" dirty="0" err="1"/>
              <a:t>etablovaného</a:t>
            </a:r>
            <a:r>
              <a:rPr lang="en-US" altLang="en-US" sz="2600" dirty="0"/>
              <a:t> </a:t>
            </a:r>
            <a:r>
              <a:rPr lang="en-US" altLang="en-US" sz="2600" dirty="0" err="1"/>
              <a:t>štátu</a:t>
            </a:r>
            <a:r>
              <a:rPr lang="en-US" altLang="en-US" sz="2600" dirty="0"/>
              <a:t>, plus </a:t>
            </a:r>
            <a:r>
              <a:rPr lang="en-US" altLang="en-US" sz="2600" dirty="0" err="1"/>
              <a:t>jeho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medzinárodná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pozícia</a:t>
            </a:r>
            <a:endParaRPr lang="en-US" altLang="en-US" sz="2600" dirty="0"/>
          </a:p>
          <a:p>
            <a:pPr algn="just"/>
            <a:r>
              <a:rPr lang="en-US" altLang="en-US" sz="2600" dirty="0" err="1"/>
              <a:t>nár</a:t>
            </a:r>
            <a:r>
              <a:rPr lang="en-US" altLang="en-US" sz="2600" dirty="0"/>
              <a:t>. </a:t>
            </a:r>
            <a:r>
              <a:rPr lang="en-US" altLang="en-US" sz="2600" dirty="0" err="1"/>
              <a:t>štát</a:t>
            </a:r>
            <a:r>
              <a:rPr lang="en-US" altLang="en-US" sz="2600" dirty="0"/>
              <a:t> </a:t>
            </a:r>
            <a:r>
              <a:rPr lang="en-US" altLang="en-US" sz="2600" dirty="0" err="1"/>
              <a:t>vzniká</a:t>
            </a:r>
            <a:r>
              <a:rPr lang="en-US" altLang="en-US" sz="2600" dirty="0"/>
              <a:t>, </a:t>
            </a:r>
            <a:r>
              <a:rPr lang="en-US" altLang="en-US" sz="2600" dirty="0" err="1"/>
              <a:t>ak</a:t>
            </a:r>
            <a:r>
              <a:rPr lang="en-US" altLang="en-US" sz="2600" dirty="0"/>
              <a:t> </a:t>
            </a:r>
            <a:r>
              <a:rPr lang="en-US" altLang="en-US" sz="2600" dirty="0" err="1"/>
              <a:t>nacionalisti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dokážu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prevziať</a:t>
            </a:r>
            <a:r>
              <a:rPr lang="en-US" altLang="en-US" sz="2600" dirty="0"/>
              <a:t>/</a:t>
            </a:r>
            <a:r>
              <a:rPr lang="en-US" altLang="en-US" sz="2600" dirty="0" err="1"/>
              <a:t>pohltiť</a:t>
            </a:r>
            <a:r>
              <a:rPr lang="en-US" altLang="en-US" sz="2600" dirty="0"/>
              <a:t> </a:t>
            </a:r>
            <a:r>
              <a:rPr lang="en-US" altLang="en-US" sz="2600" dirty="0" err="1"/>
              <a:t>existujúci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režim</a:t>
            </a:r>
            <a:r>
              <a:rPr lang="en-US" altLang="en-US" sz="2600" dirty="0"/>
              <a:t>, bez </a:t>
            </a:r>
            <a:r>
              <a:rPr lang="en-US" altLang="en-US" sz="2600" dirty="0" err="1"/>
              <a:t>ohľadu</a:t>
            </a:r>
            <a:r>
              <a:rPr lang="en-US" altLang="en-US" sz="2600" dirty="0"/>
              <a:t> </a:t>
            </a:r>
            <a:r>
              <a:rPr lang="en-US" altLang="en-US" sz="2600" dirty="0" err="1"/>
              <a:t>na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socioekonomické</a:t>
            </a:r>
            <a:r>
              <a:rPr lang="en-US" altLang="en-US" sz="2600" dirty="0"/>
              <a:t> </a:t>
            </a:r>
            <a:r>
              <a:rPr lang="en-US" altLang="en-US" sz="2600" dirty="0" err="1"/>
              <a:t>okolnosti</a:t>
            </a:r>
            <a:endParaRPr lang="en-US" altLang="en-US" sz="2600" dirty="0"/>
          </a:p>
          <a:p>
            <a:pPr algn="just"/>
            <a:r>
              <a:rPr lang="en-US" altLang="en-US" sz="2600" dirty="0" err="1"/>
              <a:t>úspech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pravdepodobnejší</a:t>
            </a:r>
            <a:r>
              <a:rPr lang="en-US" altLang="en-US" sz="2600" dirty="0"/>
              <a:t> </a:t>
            </a:r>
            <a:r>
              <a:rPr lang="en-US" altLang="en-US" sz="2600" dirty="0" err="1"/>
              <a:t>ak</a:t>
            </a:r>
            <a:r>
              <a:rPr lang="en-US" altLang="en-US" sz="2600" dirty="0"/>
              <a:t> </a:t>
            </a:r>
            <a:r>
              <a:rPr lang="en-US" altLang="en-US" sz="2600" dirty="0" err="1"/>
              <a:t>je</a:t>
            </a:r>
            <a:r>
              <a:rPr lang="en-US" altLang="en-US" sz="2600" dirty="0"/>
              <a:t> </a:t>
            </a:r>
            <a:r>
              <a:rPr lang="en-US" altLang="en-US" sz="2600" dirty="0" err="1"/>
              <a:t>štát</a:t>
            </a:r>
            <a:r>
              <a:rPr lang="en-US" altLang="en-US" sz="2600" dirty="0"/>
              <a:t> </a:t>
            </a:r>
            <a:r>
              <a:rPr lang="en-US" altLang="en-US" sz="2600" dirty="0" err="1"/>
              <a:t>vojensky</a:t>
            </a:r>
            <a:r>
              <a:rPr lang="en-US" altLang="en-US" sz="2600" dirty="0"/>
              <a:t> </a:t>
            </a:r>
            <a:r>
              <a:rPr lang="en-US" altLang="en-US" sz="2600" dirty="0" err="1"/>
              <a:t>oslabený</a:t>
            </a:r>
            <a:r>
              <a:rPr lang="en-US" altLang="en-US" sz="2600" dirty="0"/>
              <a:t> </a:t>
            </a:r>
            <a:r>
              <a:rPr lang="en-US" altLang="en-US" sz="2600" dirty="0" err="1"/>
              <a:t>alebo</a:t>
            </a:r>
            <a:r>
              <a:rPr lang="en-US" altLang="en-US" sz="2600" dirty="0"/>
              <a:t> </a:t>
            </a:r>
            <a:r>
              <a:rPr lang="en-US" altLang="en-US" sz="2600" dirty="0" err="1"/>
              <a:t>ak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majú</a:t>
            </a:r>
            <a:r>
              <a:rPr lang="en-US" altLang="en-US" sz="2600" dirty="0"/>
              <a:t> </a:t>
            </a:r>
            <a:r>
              <a:rPr lang="en-US" altLang="en-US" sz="2600" dirty="0" err="1"/>
              <a:t>nacionalisti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dlhý</a:t>
            </a:r>
            <a:r>
              <a:rPr lang="en-US" altLang="en-US" sz="2600" dirty="0"/>
              <a:t> </a:t>
            </a:r>
            <a:r>
              <a:rPr lang="en-US" altLang="en-US" sz="2600" dirty="0" err="1"/>
              <a:t>čas</a:t>
            </a:r>
            <a:r>
              <a:rPr lang="en-US" altLang="en-US" sz="2600" dirty="0"/>
              <a:t> </a:t>
            </a:r>
            <a:r>
              <a:rPr lang="en-US" altLang="en-US" sz="2600" dirty="0" err="1"/>
              <a:t>na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pôsobenie</a:t>
            </a:r>
            <a:r>
              <a:rPr lang="en-US" altLang="en-US" sz="2600" dirty="0"/>
              <a:t> (</a:t>
            </a:r>
            <a:r>
              <a:rPr lang="en-US" altLang="en-US" sz="2600" dirty="0" err="1"/>
              <a:t>mobilizácia</a:t>
            </a:r>
            <a:r>
              <a:rPr lang="en-US" altLang="en-US" sz="2600" dirty="0"/>
              <a:t> a </a:t>
            </a:r>
            <a:r>
              <a:rPr lang="en-US" altLang="en-US" sz="2600" dirty="0" err="1"/>
              <a:t>delegitimizácia</a:t>
            </a:r>
            <a:r>
              <a:rPr lang="en-US" altLang="en-US" sz="2600" dirty="0"/>
              <a:t>)</a:t>
            </a:r>
          </a:p>
          <a:p>
            <a:pPr algn="just"/>
            <a:endParaRPr lang="en-US" altLang="en-US" sz="2600" dirty="0"/>
          </a:p>
        </p:txBody>
      </p:sp>
    </p:spTree>
    <p:extLst>
      <p:ext uri="{BB962C8B-B14F-4D97-AF65-F5344CB8AC3E}">
        <p14:creationId xmlns:p14="http://schemas.microsoft.com/office/powerpoint/2010/main" val="72027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 err="1"/>
              <a:t>Wimmer</a:t>
            </a:r>
            <a:r>
              <a:rPr lang="en-US" b="1" dirty="0"/>
              <a:t> a Feinstein (2010)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4550" y="1825625"/>
            <a:ext cx="7920990" cy="4351338"/>
          </a:xfrm>
        </p:spPr>
        <p:txBody>
          <a:bodyPr/>
          <a:lstStyle/>
          <a:p>
            <a:pPr algn="just"/>
            <a:r>
              <a:rPr lang="en-US" altLang="en-US" dirty="0" err="1"/>
              <a:t>tento</a:t>
            </a:r>
            <a:r>
              <a:rPr lang="en-US" altLang="en-US" dirty="0"/>
              <a:t> </a:t>
            </a:r>
            <a:r>
              <a:rPr lang="en-US" altLang="en-US" dirty="0" err="1"/>
              <a:t>proces</a:t>
            </a:r>
            <a:r>
              <a:rPr lang="en-US" altLang="en-US" dirty="0"/>
              <a:t> </a:t>
            </a:r>
            <a:r>
              <a:rPr lang="en-US" altLang="en-US" dirty="0" err="1"/>
              <a:t>mobilizácie</a:t>
            </a:r>
            <a:r>
              <a:rPr lang="en-US" altLang="en-US" dirty="0"/>
              <a:t> a </a:t>
            </a:r>
            <a:r>
              <a:rPr lang="en-US" altLang="en-US" dirty="0" err="1"/>
              <a:t>delegitimizácie</a:t>
            </a:r>
            <a:r>
              <a:rPr lang="en-US" altLang="en-US" dirty="0"/>
              <a:t> </a:t>
            </a:r>
            <a:r>
              <a:rPr lang="en-US" altLang="en-US" dirty="0" err="1"/>
              <a:t>je</a:t>
            </a:r>
            <a:r>
              <a:rPr lang="en-US" altLang="en-US" dirty="0"/>
              <a:t> </a:t>
            </a:r>
            <a:r>
              <a:rPr lang="en-US" altLang="en-US" dirty="0" err="1"/>
              <a:t>úspešnejší</a:t>
            </a:r>
            <a:r>
              <a:rPr lang="en-US" altLang="en-US" dirty="0"/>
              <a:t>, </a:t>
            </a:r>
            <a:r>
              <a:rPr lang="en-US" altLang="en-US" dirty="0" err="1"/>
              <a:t>ak</a:t>
            </a:r>
            <a:r>
              <a:rPr lang="en-US" altLang="en-US" dirty="0"/>
              <a:t> v </a:t>
            </a:r>
            <a:r>
              <a:rPr lang="en-US" altLang="en-US" dirty="0" err="1"/>
              <a:t>okolí</a:t>
            </a:r>
            <a:r>
              <a:rPr lang="en-US" altLang="en-US" dirty="0"/>
              <a:t> </a:t>
            </a:r>
            <a:r>
              <a:rPr lang="en-US" altLang="en-US" dirty="0" err="1"/>
              <a:t>už</a:t>
            </a:r>
            <a:r>
              <a:rPr lang="en-US" altLang="en-US" dirty="0"/>
              <a:t> </a:t>
            </a:r>
            <a:r>
              <a:rPr lang="en-US" altLang="en-US" dirty="0" err="1"/>
              <a:t>vznikajú</a:t>
            </a:r>
            <a:r>
              <a:rPr lang="en-US" altLang="en-US" dirty="0"/>
              <a:t> </a:t>
            </a:r>
            <a:r>
              <a:rPr lang="en-US" altLang="en-US" dirty="0" err="1"/>
              <a:t>nové</a:t>
            </a:r>
            <a:r>
              <a:rPr lang="en-US" altLang="en-US" dirty="0"/>
              <a:t> </a:t>
            </a:r>
            <a:r>
              <a:rPr lang="en-US" altLang="en-US" dirty="0" err="1"/>
              <a:t>národné</a:t>
            </a:r>
            <a:r>
              <a:rPr lang="en-US" altLang="en-US" dirty="0"/>
              <a:t> </a:t>
            </a:r>
            <a:r>
              <a:rPr lang="en-US" altLang="en-US" dirty="0" err="1"/>
              <a:t>štáty</a:t>
            </a:r>
            <a:r>
              <a:rPr lang="en-US" altLang="en-US" dirty="0"/>
              <a:t>: </a:t>
            </a:r>
            <a:r>
              <a:rPr lang="en-US" altLang="en-US" dirty="0" err="1"/>
              <a:t>geografická</a:t>
            </a:r>
            <a:r>
              <a:rPr lang="en-US" altLang="en-US" dirty="0"/>
              <a:t> </a:t>
            </a:r>
            <a:r>
              <a:rPr lang="en-US" altLang="en-US" dirty="0" err="1"/>
              <a:t>blízkosť</a:t>
            </a:r>
            <a:r>
              <a:rPr lang="en-US" altLang="en-US" dirty="0"/>
              <a:t> </a:t>
            </a:r>
            <a:r>
              <a:rPr lang="en-US" altLang="en-US" dirty="0" err="1"/>
              <a:t>alebo</a:t>
            </a:r>
            <a:r>
              <a:rPr lang="en-US" altLang="en-US" dirty="0"/>
              <a:t> </a:t>
            </a:r>
            <a:r>
              <a:rPr lang="en-US" altLang="en-US" dirty="0" err="1"/>
              <a:t>vznik</a:t>
            </a:r>
            <a:r>
              <a:rPr lang="en-US" altLang="en-US" dirty="0"/>
              <a:t> </a:t>
            </a:r>
            <a:r>
              <a:rPr lang="en-US" altLang="en-US" dirty="0" err="1"/>
              <a:t>štátov</a:t>
            </a:r>
            <a:r>
              <a:rPr lang="en-US" altLang="en-US" dirty="0"/>
              <a:t> v </a:t>
            </a:r>
            <a:r>
              <a:rPr lang="en-US" altLang="en-US" dirty="0" err="1"/>
              <a:t>rovnakom</a:t>
            </a:r>
            <a:r>
              <a:rPr lang="en-US" altLang="en-US" dirty="0"/>
              <a:t> </a:t>
            </a:r>
            <a:r>
              <a:rPr lang="en-US" altLang="en-US" dirty="0" err="1"/>
              <a:t>impériu</a:t>
            </a:r>
            <a:endParaRPr lang="en-US" altLang="en-US" dirty="0"/>
          </a:p>
          <a:p>
            <a:pPr algn="just"/>
            <a:r>
              <a:rPr lang="en-US" altLang="en-US" dirty="0"/>
              <a:t>to </a:t>
            </a:r>
            <a:r>
              <a:rPr lang="en-US" altLang="en-US" dirty="0" err="1"/>
              <a:t>ukazuje</a:t>
            </a:r>
            <a:r>
              <a:rPr lang="en-US" altLang="en-US" dirty="0"/>
              <a:t> </a:t>
            </a:r>
            <a:r>
              <a:rPr lang="en-US" altLang="en-US" dirty="0" err="1"/>
              <a:t>na</a:t>
            </a:r>
            <a:r>
              <a:rPr lang="en-US" altLang="en-US" dirty="0"/>
              <a:t> </a:t>
            </a:r>
            <a:r>
              <a:rPr lang="en-US" altLang="en-US" dirty="0" err="1"/>
              <a:t>dôležitosť</a:t>
            </a:r>
            <a:r>
              <a:rPr lang="en-US" altLang="en-US" dirty="0"/>
              <a:t> </a:t>
            </a:r>
            <a:r>
              <a:rPr lang="en-US" altLang="en-US" dirty="0" err="1"/>
              <a:t>interakcií</a:t>
            </a:r>
            <a:r>
              <a:rPr lang="en-US" altLang="en-US" dirty="0"/>
              <a:t> </a:t>
            </a:r>
            <a:r>
              <a:rPr lang="en-US" altLang="en-US" dirty="0" err="1"/>
              <a:t>aktérov</a:t>
            </a:r>
            <a:r>
              <a:rPr lang="en-US" altLang="en-US" dirty="0"/>
              <a:t> </a:t>
            </a:r>
            <a:r>
              <a:rPr lang="en-US" altLang="en-US" dirty="0" err="1"/>
              <a:t>aj</a:t>
            </a:r>
            <a:r>
              <a:rPr lang="en-US" altLang="en-US" dirty="0"/>
              <a:t> </a:t>
            </a:r>
            <a:r>
              <a:rPr lang="en-US" altLang="en-US" dirty="0" err="1"/>
              <a:t>na</a:t>
            </a:r>
            <a:r>
              <a:rPr lang="en-US" altLang="en-US" dirty="0"/>
              <a:t> </a:t>
            </a:r>
            <a:r>
              <a:rPr lang="en-US" altLang="en-US" dirty="0" err="1"/>
              <a:t>silu</a:t>
            </a:r>
            <a:r>
              <a:rPr lang="en-US" altLang="en-US" dirty="0"/>
              <a:t> </a:t>
            </a:r>
            <a:r>
              <a:rPr lang="en-US" altLang="en-US" dirty="0" err="1"/>
              <a:t>imitačných</a:t>
            </a:r>
            <a:r>
              <a:rPr lang="en-US" altLang="en-US" dirty="0"/>
              <a:t> </a:t>
            </a:r>
            <a:r>
              <a:rPr lang="en-US" altLang="en-US" dirty="0" err="1"/>
              <a:t>procesov</a:t>
            </a:r>
            <a:r>
              <a:rPr lang="en-US" altLang="en-US" dirty="0"/>
              <a:t> (</a:t>
            </a:r>
            <a:r>
              <a:rPr lang="en-US" altLang="en-US" dirty="0" err="1"/>
              <a:t>Greenfeld</a:t>
            </a:r>
            <a:r>
              <a:rPr lang="en-US" alt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382942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2039B-372D-414C-8181-5042802F8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When is a Nation?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B5E4CF-259A-7340-8C6E-CA5CD86A0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240" y="1825625"/>
            <a:ext cx="7943850" cy="435133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viac</a:t>
            </a:r>
            <a:r>
              <a:rPr lang="en-US" dirty="0"/>
              <a:t> </a:t>
            </a:r>
            <a:r>
              <a:rPr lang="en-US" dirty="0" err="1"/>
              <a:t>pozornosti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venuje</a:t>
            </a:r>
            <a:r>
              <a:rPr lang="en-US" dirty="0"/>
              <a:t> </a:t>
            </a:r>
            <a:r>
              <a:rPr lang="en-US" dirty="0" err="1"/>
              <a:t>otázke</a:t>
            </a:r>
            <a:r>
              <a:rPr lang="en-US" dirty="0"/>
              <a:t> “</a:t>
            </a:r>
            <a:r>
              <a:rPr lang="en-US" dirty="0" err="1"/>
              <a:t>čo</a:t>
            </a:r>
            <a:r>
              <a:rPr lang="en-US" dirty="0"/>
              <a:t> </a:t>
            </a:r>
            <a:r>
              <a:rPr lang="en-US" dirty="0" err="1"/>
              <a:t>je</a:t>
            </a:r>
            <a:r>
              <a:rPr lang="en-US" dirty="0"/>
              <a:t> </a:t>
            </a:r>
            <a:r>
              <a:rPr lang="en-US" dirty="0" err="1"/>
              <a:t>národ</a:t>
            </a:r>
            <a:r>
              <a:rPr lang="en-US" dirty="0"/>
              <a:t>”, W. Connor ale </a:t>
            </a:r>
            <a:r>
              <a:rPr lang="en-US" dirty="0" err="1"/>
              <a:t>pripomína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rovnako</a:t>
            </a:r>
            <a:r>
              <a:rPr lang="en-US" dirty="0"/>
              <a:t> </a:t>
            </a:r>
            <a:r>
              <a:rPr lang="en-US" dirty="0" err="1"/>
              <a:t>dôležitá</a:t>
            </a:r>
            <a:r>
              <a:rPr lang="en-US" dirty="0"/>
              <a:t> </a:t>
            </a:r>
            <a:r>
              <a:rPr lang="en-US" dirty="0" err="1"/>
              <a:t>je</a:t>
            </a:r>
            <a:r>
              <a:rPr lang="en-US" dirty="0"/>
              <a:t> </a:t>
            </a:r>
            <a:r>
              <a:rPr lang="en-US" dirty="0" err="1"/>
              <a:t>aj</a:t>
            </a:r>
            <a:r>
              <a:rPr lang="en-US" dirty="0"/>
              <a:t> </a:t>
            </a:r>
            <a:r>
              <a:rPr lang="en-US" dirty="0" err="1"/>
              <a:t>otázka</a:t>
            </a:r>
            <a:r>
              <a:rPr lang="en-US" dirty="0"/>
              <a:t>, </a:t>
            </a:r>
            <a:r>
              <a:rPr lang="en-US" dirty="0" err="1"/>
              <a:t>kedy</a:t>
            </a:r>
            <a:r>
              <a:rPr lang="en-US" dirty="0"/>
              <a:t> (</a:t>
            </a:r>
            <a:r>
              <a:rPr lang="en-US" dirty="0" err="1"/>
              <a:t>už</a:t>
            </a:r>
            <a:r>
              <a:rPr lang="en-US" dirty="0"/>
              <a:t>) </a:t>
            </a:r>
            <a:r>
              <a:rPr lang="en-US" dirty="0" err="1"/>
              <a:t>môžeme</a:t>
            </a:r>
            <a:r>
              <a:rPr lang="en-US" dirty="0"/>
              <a:t> </a:t>
            </a:r>
            <a:r>
              <a:rPr lang="en-US" dirty="0" err="1"/>
              <a:t>hovoriť</a:t>
            </a:r>
            <a:r>
              <a:rPr lang="en-US" dirty="0"/>
              <a:t> o </a:t>
            </a:r>
            <a:r>
              <a:rPr lang="en-US" dirty="0" err="1"/>
              <a:t>národe</a:t>
            </a:r>
            <a:endParaRPr lang="en-US" dirty="0"/>
          </a:p>
          <a:p>
            <a:pPr algn="just"/>
            <a:r>
              <a:rPr lang="en-US" dirty="0" err="1"/>
              <a:t>väčšina</a:t>
            </a:r>
            <a:r>
              <a:rPr lang="en-US" dirty="0"/>
              <a:t>, </a:t>
            </a:r>
            <a:r>
              <a:rPr lang="en-US" dirty="0" err="1"/>
              <a:t>ak</a:t>
            </a:r>
            <a:r>
              <a:rPr lang="en-US" dirty="0"/>
              <a:t> </a:t>
            </a:r>
            <a:r>
              <a:rPr lang="en-US" dirty="0" err="1"/>
              <a:t>nie</a:t>
            </a:r>
            <a:r>
              <a:rPr lang="en-US" dirty="0"/>
              <a:t> </a:t>
            </a:r>
            <a:r>
              <a:rPr lang="en-US" dirty="0" err="1"/>
              <a:t>všetky</a:t>
            </a:r>
            <a:r>
              <a:rPr lang="en-US" dirty="0"/>
              <a:t> </a:t>
            </a:r>
            <a:r>
              <a:rPr lang="en-US" dirty="0" err="1"/>
              <a:t>národy</a:t>
            </a:r>
            <a:r>
              <a:rPr lang="en-US" dirty="0"/>
              <a:t>, </a:t>
            </a:r>
            <a:r>
              <a:rPr lang="en-US" dirty="0" err="1"/>
              <a:t>sú</a:t>
            </a:r>
            <a:r>
              <a:rPr lang="en-US" dirty="0"/>
              <a:t> </a:t>
            </a:r>
            <a:r>
              <a:rPr lang="en-US" dirty="0" err="1"/>
              <a:t>produktom</a:t>
            </a:r>
            <a:r>
              <a:rPr lang="en-US" dirty="0"/>
              <a:t> </a:t>
            </a:r>
            <a:r>
              <a:rPr lang="en-US" dirty="0" err="1"/>
              <a:t>rozmanitých</a:t>
            </a:r>
            <a:r>
              <a:rPr lang="en-US" dirty="0"/>
              <a:t> </a:t>
            </a:r>
            <a:r>
              <a:rPr lang="en-US" dirty="0" err="1"/>
              <a:t>etnických</a:t>
            </a:r>
            <a:r>
              <a:rPr lang="en-US" dirty="0"/>
              <a:t> </a:t>
            </a:r>
            <a:r>
              <a:rPr lang="en-US" dirty="0" err="1"/>
              <a:t>elementov</a:t>
            </a:r>
            <a:endParaRPr lang="en-US" dirty="0"/>
          </a:p>
          <a:p>
            <a:pPr algn="just"/>
            <a:r>
              <a:rPr lang="en-US" dirty="0" err="1"/>
              <a:t>základom</a:t>
            </a:r>
            <a:r>
              <a:rPr lang="en-US" dirty="0"/>
              <a:t> </a:t>
            </a:r>
            <a:r>
              <a:rPr lang="en-US" dirty="0" err="1"/>
              <a:t>národnej</a:t>
            </a:r>
            <a:r>
              <a:rPr lang="en-US" dirty="0"/>
              <a:t> identity </a:t>
            </a:r>
            <a:r>
              <a:rPr lang="en-US" dirty="0" err="1"/>
              <a:t>je</a:t>
            </a:r>
            <a:r>
              <a:rPr lang="en-US" dirty="0"/>
              <a:t> </a:t>
            </a:r>
            <a:r>
              <a:rPr lang="en-US" dirty="0" err="1"/>
              <a:t>presvedčenie</a:t>
            </a:r>
            <a:r>
              <a:rPr lang="en-US" dirty="0"/>
              <a:t> </a:t>
            </a:r>
            <a:r>
              <a:rPr lang="en-US" dirty="0" err="1"/>
              <a:t>jej</a:t>
            </a:r>
            <a:r>
              <a:rPr lang="en-US" dirty="0"/>
              <a:t> </a:t>
            </a:r>
            <a:r>
              <a:rPr lang="en-US" dirty="0" err="1"/>
              <a:t>držiteľov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zdieľajú</a:t>
            </a:r>
            <a:r>
              <a:rPr lang="en-US" dirty="0"/>
              <a:t> </a:t>
            </a:r>
            <a:r>
              <a:rPr lang="en-US" dirty="0" err="1"/>
              <a:t>spoločných</a:t>
            </a:r>
            <a:r>
              <a:rPr lang="en-US" dirty="0"/>
              <a:t> </a:t>
            </a:r>
            <a:r>
              <a:rPr lang="en-US" dirty="0" err="1"/>
              <a:t>predkov</a:t>
            </a:r>
            <a:r>
              <a:rPr lang="en-US" dirty="0"/>
              <a:t> (</a:t>
            </a:r>
            <a:r>
              <a:rPr lang="en-US" dirty="0" err="1"/>
              <a:t>pričom</a:t>
            </a:r>
            <a:r>
              <a:rPr lang="en-US" dirty="0"/>
              <a:t> </a:t>
            </a:r>
            <a:r>
              <a:rPr lang="en-US" dirty="0" err="1"/>
              <a:t>národ</a:t>
            </a:r>
            <a:r>
              <a:rPr lang="en-US" dirty="0"/>
              <a:t> </a:t>
            </a:r>
            <a:r>
              <a:rPr lang="en-US" dirty="0" err="1"/>
              <a:t>je</a:t>
            </a:r>
            <a:r>
              <a:rPr lang="en-US" dirty="0"/>
              <a:t> </a:t>
            </a:r>
            <a:r>
              <a:rPr lang="en-US" dirty="0" err="1"/>
              <a:t>najväčšia</a:t>
            </a:r>
            <a:r>
              <a:rPr lang="en-US" dirty="0"/>
              <a:t> </a:t>
            </a:r>
            <a:r>
              <a:rPr lang="en-US" dirty="0" err="1"/>
              <a:t>takáto</a:t>
            </a:r>
            <a:r>
              <a:rPr lang="en-US" dirty="0"/>
              <a:t> </a:t>
            </a:r>
            <a:r>
              <a:rPr lang="en-US" dirty="0" err="1"/>
              <a:t>skupina</a:t>
            </a:r>
            <a:r>
              <a:rPr lang="en-US" dirty="0"/>
              <a:t>)</a:t>
            </a:r>
          </a:p>
          <a:p>
            <a:pPr algn="just"/>
            <a:r>
              <a:rPr lang="en-US" dirty="0"/>
              <a:t>Viera v </a:t>
            </a:r>
            <a:r>
              <a:rPr lang="en-US" dirty="0" err="1"/>
              <a:t>spoločných</a:t>
            </a:r>
            <a:r>
              <a:rPr lang="en-US" dirty="0"/>
              <a:t> </a:t>
            </a:r>
            <a:r>
              <a:rPr lang="en-US" dirty="0" err="1"/>
              <a:t>predkov</a:t>
            </a:r>
            <a:r>
              <a:rPr lang="en-US" dirty="0"/>
              <a:t> </a:t>
            </a:r>
            <a:r>
              <a:rPr lang="en-US" dirty="0" err="1"/>
              <a:t>nie</a:t>
            </a:r>
            <a:r>
              <a:rPr lang="en-US" dirty="0"/>
              <a:t> </a:t>
            </a:r>
            <a:r>
              <a:rPr lang="en-US" dirty="0" err="1"/>
              <a:t>je</a:t>
            </a:r>
            <a:r>
              <a:rPr lang="en-US" dirty="0"/>
              <a:t> </a:t>
            </a:r>
            <a:r>
              <a:rPr lang="en-US" dirty="0" err="1"/>
              <a:t>výsledkom</a:t>
            </a:r>
            <a:r>
              <a:rPr lang="en-US" dirty="0"/>
              <a:t> </a:t>
            </a:r>
            <a:r>
              <a:rPr lang="en-US" dirty="0" err="1"/>
              <a:t>racionálneho</a:t>
            </a:r>
            <a:r>
              <a:rPr lang="en-US" dirty="0"/>
              <a:t> </a:t>
            </a:r>
            <a:r>
              <a:rPr lang="en-US" dirty="0" err="1"/>
              <a:t>poznávania</a:t>
            </a:r>
            <a:r>
              <a:rPr lang="en-US" dirty="0"/>
              <a:t>, ale </a:t>
            </a:r>
            <a:r>
              <a:rPr lang="en-US" dirty="0" err="1"/>
              <a:t>emočného</a:t>
            </a:r>
            <a:r>
              <a:rPr lang="en-US" dirty="0"/>
              <a:t> a </a:t>
            </a:r>
            <a:r>
              <a:rPr lang="en-US" dirty="0" err="1"/>
              <a:t>intuitívneho</a:t>
            </a:r>
            <a:r>
              <a:rPr lang="en-US" dirty="0"/>
              <a:t> </a:t>
            </a:r>
            <a:r>
              <a:rPr lang="en-US" dirty="0" err="1"/>
              <a:t>poznania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358422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0DD59-D4A5-604A-A6EC-861D73B66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When is a Nation?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0E3FC-1D5A-0C41-A458-88DDEE0E6F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7410" y="1690688"/>
            <a:ext cx="7715250" cy="4351338"/>
          </a:xfrm>
        </p:spPr>
        <p:txBody>
          <a:bodyPr>
            <a:normAutofit/>
          </a:bodyPr>
          <a:lstStyle/>
          <a:p>
            <a:r>
              <a:rPr lang="en-US" dirty="0" err="1"/>
              <a:t>navyše</a:t>
            </a:r>
            <a:r>
              <a:rPr lang="en-US" dirty="0"/>
              <a:t>, </a:t>
            </a:r>
            <a:r>
              <a:rPr lang="en-US" dirty="0" err="1"/>
              <a:t>národná</a:t>
            </a:r>
            <a:r>
              <a:rPr lang="en-US" dirty="0"/>
              <a:t> </a:t>
            </a:r>
            <a:r>
              <a:rPr lang="en-US" dirty="0" err="1"/>
              <a:t>identita</a:t>
            </a:r>
            <a:r>
              <a:rPr lang="en-US" dirty="0"/>
              <a:t> </a:t>
            </a:r>
            <a:r>
              <a:rPr lang="en-US" dirty="0" err="1"/>
              <a:t>je</a:t>
            </a:r>
            <a:r>
              <a:rPr lang="en-US" dirty="0"/>
              <a:t> </a:t>
            </a:r>
            <a:r>
              <a:rPr lang="en-US" dirty="0" err="1"/>
              <a:t>výsledkom</a:t>
            </a:r>
            <a:r>
              <a:rPr lang="en-US" dirty="0"/>
              <a:t> </a:t>
            </a:r>
            <a:r>
              <a:rPr lang="en-US" dirty="0" err="1"/>
              <a:t>sebavnímania</a:t>
            </a:r>
            <a:r>
              <a:rPr lang="en-US" dirty="0"/>
              <a:t> </a:t>
            </a:r>
            <a:r>
              <a:rPr lang="en-US" dirty="0" err="1"/>
              <a:t>más</a:t>
            </a:r>
            <a:r>
              <a:rPr lang="en-US" dirty="0"/>
              <a:t>, </a:t>
            </a:r>
            <a:r>
              <a:rPr lang="en-US" dirty="0" err="1"/>
              <a:t>nie</a:t>
            </a:r>
            <a:r>
              <a:rPr lang="en-US" dirty="0"/>
              <a:t> </a:t>
            </a:r>
            <a:r>
              <a:rPr lang="en-US" dirty="0" err="1"/>
              <a:t>elít</a:t>
            </a:r>
            <a:endParaRPr lang="en-US" dirty="0"/>
          </a:p>
          <a:p>
            <a:r>
              <a:rPr lang="en-US" dirty="0" err="1"/>
              <a:t>pritom</a:t>
            </a:r>
            <a:r>
              <a:rPr lang="en-US" dirty="0"/>
              <a:t> </a:t>
            </a:r>
            <a:r>
              <a:rPr lang="en-US" dirty="0" err="1"/>
              <a:t>sú</a:t>
            </a:r>
            <a:r>
              <a:rPr lang="en-US" dirty="0"/>
              <a:t>/</a:t>
            </a:r>
            <a:r>
              <a:rPr lang="en-US" dirty="0" err="1"/>
              <a:t>boli</a:t>
            </a:r>
            <a:r>
              <a:rPr lang="en-US" dirty="0"/>
              <a:t> to </a:t>
            </a:r>
            <a:r>
              <a:rPr lang="en-US" dirty="0" err="1"/>
              <a:t>práve</a:t>
            </a:r>
            <a:r>
              <a:rPr lang="en-US" dirty="0"/>
              <a:t> </a:t>
            </a:r>
            <a:r>
              <a:rPr lang="en-US" dirty="0" err="1"/>
              <a:t>elity</a:t>
            </a:r>
            <a:r>
              <a:rPr lang="en-US" dirty="0"/>
              <a:t>, </a:t>
            </a:r>
            <a:r>
              <a:rPr lang="en-US" dirty="0" err="1"/>
              <a:t>ktoré</a:t>
            </a:r>
            <a:r>
              <a:rPr lang="en-US" dirty="0"/>
              <a:t> </a:t>
            </a:r>
            <a:r>
              <a:rPr lang="en-US" dirty="0" err="1"/>
              <a:t>formulovali</a:t>
            </a:r>
            <a:r>
              <a:rPr lang="en-US" dirty="0"/>
              <a:t> </a:t>
            </a:r>
            <a:r>
              <a:rPr lang="en-US" dirty="0" err="1"/>
              <a:t>predstavy</a:t>
            </a:r>
            <a:r>
              <a:rPr lang="en-US" dirty="0"/>
              <a:t> o </a:t>
            </a:r>
            <a:r>
              <a:rPr lang="en-US" dirty="0" err="1"/>
              <a:t>národe</a:t>
            </a:r>
            <a:r>
              <a:rPr lang="en-US" dirty="0"/>
              <a:t>, </a:t>
            </a:r>
            <a:r>
              <a:rPr lang="en-US" dirty="0" err="1"/>
              <a:t>dokumentovali</a:t>
            </a:r>
            <a:r>
              <a:rPr lang="en-US" dirty="0"/>
              <a:t> </a:t>
            </a:r>
            <a:r>
              <a:rPr lang="en-US" dirty="0" err="1"/>
              <a:t>jeho</a:t>
            </a:r>
            <a:r>
              <a:rPr lang="en-US" dirty="0"/>
              <a:t> </a:t>
            </a:r>
            <a:r>
              <a:rPr lang="en-US" dirty="0" err="1"/>
              <a:t>slávnu</a:t>
            </a:r>
            <a:r>
              <a:rPr lang="en-US" dirty="0"/>
              <a:t> </a:t>
            </a:r>
            <a:r>
              <a:rPr lang="en-US" dirty="0" err="1"/>
              <a:t>históriu</a:t>
            </a:r>
            <a:r>
              <a:rPr lang="en-US" dirty="0"/>
              <a:t>, </a:t>
            </a:r>
            <a:r>
              <a:rPr lang="en-US" dirty="0" err="1"/>
              <a:t>súčasné</a:t>
            </a:r>
            <a:r>
              <a:rPr lang="en-US" dirty="0"/>
              <a:t> </a:t>
            </a:r>
            <a:r>
              <a:rPr lang="en-US" dirty="0" err="1"/>
              <a:t>nespravodlivosti</a:t>
            </a:r>
            <a:r>
              <a:rPr lang="en-US" dirty="0"/>
              <a:t> a </a:t>
            </a:r>
            <a:r>
              <a:rPr lang="en-US" dirty="0" err="1"/>
              <a:t>budúci</a:t>
            </a:r>
            <a:r>
              <a:rPr lang="en-US" dirty="0"/>
              <a:t> </a:t>
            </a:r>
            <a:r>
              <a:rPr lang="en-US" dirty="0" err="1"/>
              <a:t>rozkvet</a:t>
            </a:r>
            <a:endParaRPr lang="en-US" dirty="0"/>
          </a:p>
          <a:p>
            <a:r>
              <a:rPr lang="en-US" dirty="0" err="1"/>
              <a:t>formovanie</a:t>
            </a:r>
            <a:r>
              <a:rPr lang="en-US" dirty="0"/>
              <a:t> </a:t>
            </a:r>
            <a:r>
              <a:rPr lang="en-US" dirty="0" err="1"/>
              <a:t>národa</a:t>
            </a:r>
            <a:r>
              <a:rPr lang="en-US" dirty="0"/>
              <a:t> </a:t>
            </a:r>
            <a:r>
              <a:rPr lang="en-US" dirty="0" err="1"/>
              <a:t>je</a:t>
            </a:r>
            <a:r>
              <a:rPr lang="en-US" dirty="0"/>
              <a:t> </a:t>
            </a:r>
            <a:r>
              <a:rPr lang="en-US" dirty="0" err="1"/>
              <a:t>výsledkom</a:t>
            </a:r>
            <a:r>
              <a:rPr lang="en-US" dirty="0"/>
              <a:t> </a:t>
            </a:r>
            <a:r>
              <a:rPr lang="en-US" dirty="0" err="1"/>
              <a:t>procesu</a:t>
            </a:r>
            <a:r>
              <a:rPr lang="en-US" dirty="0"/>
              <a:t>, k </a:t>
            </a:r>
            <a:r>
              <a:rPr lang="en-US" dirty="0" err="1"/>
              <a:t>jeho</a:t>
            </a:r>
            <a:r>
              <a:rPr lang="en-US" dirty="0"/>
              <a:t> </a:t>
            </a:r>
            <a:r>
              <a:rPr lang="en-US" dirty="0" err="1"/>
              <a:t>zavŕšenie</a:t>
            </a:r>
            <a:r>
              <a:rPr lang="en-US" dirty="0"/>
              <a:t> </a:t>
            </a:r>
            <a:r>
              <a:rPr lang="en-US" dirty="0" err="1"/>
              <a:t>nedochádza</a:t>
            </a:r>
            <a:r>
              <a:rPr lang="en-US" dirty="0"/>
              <a:t>/</a:t>
            </a:r>
            <a:r>
              <a:rPr lang="en-US" dirty="0" err="1"/>
              <a:t>nedošlo</a:t>
            </a:r>
            <a:r>
              <a:rPr lang="en-US" dirty="0"/>
              <a:t> </a:t>
            </a:r>
            <a:r>
              <a:rPr lang="en-US" dirty="0" err="1"/>
              <a:t>vždy</a:t>
            </a:r>
            <a:r>
              <a:rPr lang="en-US" dirty="0"/>
              <a:t>, a tam, </a:t>
            </a:r>
            <a:r>
              <a:rPr lang="en-US" dirty="0" err="1"/>
              <a:t>kde</a:t>
            </a:r>
            <a:r>
              <a:rPr lang="en-US" dirty="0"/>
              <a:t> k </a:t>
            </a:r>
            <a:r>
              <a:rPr lang="en-US" dirty="0" err="1"/>
              <a:t>nemu</a:t>
            </a:r>
            <a:r>
              <a:rPr lang="en-US" dirty="0"/>
              <a:t> </a:t>
            </a:r>
            <a:r>
              <a:rPr lang="en-US" dirty="0" err="1"/>
              <a:t>došlo</a:t>
            </a:r>
            <a:r>
              <a:rPr lang="en-US" dirty="0"/>
              <a:t>, ide o </a:t>
            </a:r>
            <a:r>
              <a:rPr lang="en-US" dirty="0" err="1"/>
              <a:t>relatívne</a:t>
            </a:r>
            <a:r>
              <a:rPr lang="en-US" dirty="0"/>
              <a:t> </a:t>
            </a:r>
            <a:r>
              <a:rPr lang="en-US" dirty="0" err="1"/>
              <a:t>nedávny</a:t>
            </a:r>
            <a:r>
              <a:rPr lang="en-US" dirty="0"/>
              <a:t> </a:t>
            </a:r>
            <a:r>
              <a:rPr lang="en-US" dirty="0" err="1"/>
              <a:t>fenomén</a:t>
            </a:r>
            <a:endParaRPr lang="en-US" dirty="0"/>
          </a:p>
          <a:p>
            <a:r>
              <a:rPr lang="en-US" dirty="0" err="1"/>
              <a:t>kľúčovým</a:t>
            </a:r>
            <a:r>
              <a:rPr lang="en-US" dirty="0"/>
              <a:t> </a:t>
            </a:r>
            <a:r>
              <a:rPr lang="en-US" dirty="0" err="1"/>
              <a:t>nástrojom</a:t>
            </a:r>
            <a:r>
              <a:rPr lang="en-US" dirty="0"/>
              <a:t> </a:t>
            </a:r>
            <a:r>
              <a:rPr lang="en-US" dirty="0" err="1"/>
              <a:t>je</a:t>
            </a:r>
            <a:r>
              <a:rPr lang="en-US" dirty="0"/>
              <a:t> </a:t>
            </a:r>
            <a:r>
              <a:rPr lang="en-US" dirty="0" err="1"/>
              <a:t>štát</a:t>
            </a:r>
            <a:r>
              <a:rPr lang="en-US" dirty="0"/>
              <a:t>, </a:t>
            </a:r>
            <a:r>
              <a:rPr lang="en-US" dirty="0" err="1"/>
              <a:t>kľúčovým</a:t>
            </a:r>
            <a:r>
              <a:rPr lang="en-US" dirty="0"/>
              <a:t> </a:t>
            </a:r>
            <a:r>
              <a:rPr lang="en-US" dirty="0" err="1"/>
              <a:t>mechanizmom</a:t>
            </a:r>
            <a:r>
              <a:rPr lang="en-US" dirty="0"/>
              <a:t> </a:t>
            </a:r>
            <a:r>
              <a:rPr lang="en-US" dirty="0" err="1"/>
              <a:t>je</a:t>
            </a:r>
            <a:r>
              <a:rPr lang="en-US" dirty="0"/>
              <a:t> </a:t>
            </a:r>
            <a:r>
              <a:rPr lang="en-US" dirty="0" err="1"/>
              <a:t>vzdelávanie</a:t>
            </a:r>
            <a:r>
              <a:rPr lang="en-US" dirty="0"/>
              <a:t> a </a:t>
            </a:r>
            <a:r>
              <a:rPr lang="en-US" dirty="0" err="1"/>
              <a:t>vojna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347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0477B-C2E0-1D48-9119-9133897C6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When is a Nation?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F49491-E4F9-DB48-925C-6D2E5422F4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5960" y="1825625"/>
            <a:ext cx="8458200" cy="435133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E. Weber </a:t>
            </a:r>
            <a:r>
              <a:rPr lang="en-US" dirty="0" err="1"/>
              <a:t>dokumentuje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väčšina</a:t>
            </a:r>
            <a:r>
              <a:rPr lang="en-US" dirty="0"/>
              <a:t> </a:t>
            </a:r>
            <a:r>
              <a:rPr lang="en-US" dirty="0" err="1"/>
              <a:t>malomestského</a:t>
            </a:r>
            <a:r>
              <a:rPr lang="en-US" dirty="0"/>
              <a:t> a </a:t>
            </a:r>
            <a:r>
              <a:rPr lang="en-US" dirty="0" err="1"/>
              <a:t>rurálneho</a:t>
            </a:r>
            <a:r>
              <a:rPr lang="en-US" dirty="0"/>
              <a:t> </a:t>
            </a:r>
            <a:r>
              <a:rPr lang="en-US" dirty="0" err="1"/>
              <a:t>obyvateľstva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nepovažovala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Francúzov</a:t>
            </a:r>
            <a:r>
              <a:rPr lang="en-US" dirty="0"/>
              <a:t> </a:t>
            </a:r>
            <a:r>
              <a:rPr lang="en-US" dirty="0" err="1"/>
              <a:t>ešte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konci</a:t>
            </a:r>
            <a:r>
              <a:rPr lang="en-US" dirty="0"/>
              <a:t> 19. </a:t>
            </a:r>
            <a:r>
              <a:rPr lang="en-US" dirty="0" err="1"/>
              <a:t>storočia</a:t>
            </a:r>
            <a:r>
              <a:rPr lang="en-US" dirty="0"/>
              <a:t>, v </a:t>
            </a:r>
            <a:r>
              <a:rPr lang="en-US" dirty="0" err="1"/>
              <a:t>niektorých</a:t>
            </a:r>
            <a:r>
              <a:rPr lang="en-US" dirty="0"/>
              <a:t> </a:t>
            </a:r>
            <a:r>
              <a:rPr lang="en-US" dirty="0" err="1"/>
              <a:t>prípadoch</a:t>
            </a:r>
            <a:r>
              <a:rPr lang="en-US" dirty="0"/>
              <a:t> </a:t>
            </a:r>
            <a:r>
              <a:rPr lang="en-US" dirty="0" err="1"/>
              <a:t>až</a:t>
            </a:r>
            <a:r>
              <a:rPr lang="en-US" dirty="0"/>
              <a:t> do I. </a:t>
            </a:r>
            <a:r>
              <a:rPr lang="en-US" dirty="0" err="1"/>
              <a:t>svetovej</a:t>
            </a:r>
            <a:r>
              <a:rPr lang="en-US" dirty="0"/>
              <a:t> </a:t>
            </a:r>
            <a:r>
              <a:rPr lang="en-US" dirty="0" err="1"/>
              <a:t>vojny</a:t>
            </a:r>
            <a:endParaRPr lang="en-US" dirty="0"/>
          </a:p>
          <a:p>
            <a:pPr algn="just"/>
            <a:r>
              <a:rPr lang="en-US" dirty="0" err="1"/>
              <a:t>prisťahovalectvo</a:t>
            </a:r>
            <a:r>
              <a:rPr lang="en-US" dirty="0"/>
              <a:t> do USA 1880-1910 a </a:t>
            </a:r>
            <a:r>
              <a:rPr lang="en-US" dirty="0" err="1"/>
              <a:t>záznamy</a:t>
            </a:r>
            <a:r>
              <a:rPr lang="en-US" dirty="0"/>
              <a:t> (</a:t>
            </a:r>
            <a:r>
              <a:rPr lang="en-US" dirty="0" err="1"/>
              <a:t>sebadeklaratórne</a:t>
            </a:r>
            <a:r>
              <a:rPr lang="en-US" dirty="0"/>
              <a:t>) </a:t>
            </a:r>
            <a:r>
              <a:rPr lang="en-US" dirty="0" err="1"/>
              <a:t>imigračných</a:t>
            </a:r>
            <a:r>
              <a:rPr lang="en-US" dirty="0"/>
              <a:t> </a:t>
            </a:r>
            <a:r>
              <a:rPr lang="en-US" dirty="0" err="1"/>
              <a:t>úradníkov</a:t>
            </a:r>
            <a:r>
              <a:rPr lang="en-US" dirty="0"/>
              <a:t> </a:t>
            </a:r>
            <a:r>
              <a:rPr lang="en-US" dirty="0" err="1"/>
              <a:t>dobre</a:t>
            </a:r>
            <a:r>
              <a:rPr lang="en-US" dirty="0"/>
              <a:t> </a:t>
            </a:r>
            <a:r>
              <a:rPr lang="en-US" dirty="0" err="1"/>
              <a:t>dokumentujú</a:t>
            </a:r>
            <a:r>
              <a:rPr lang="en-US" dirty="0"/>
              <a:t> </a:t>
            </a:r>
            <a:r>
              <a:rPr lang="en-US" dirty="0" err="1"/>
              <a:t>dominanciu</a:t>
            </a:r>
            <a:r>
              <a:rPr lang="en-US" dirty="0"/>
              <a:t> </a:t>
            </a:r>
            <a:r>
              <a:rPr lang="en-US" dirty="0" err="1"/>
              <a:t>provinčných</a:t>
            </a:r>
            <a:r>
              <a:rPr lang="en-US" dirty="0"/>
              <a:t> a </a:t>
            </a:r>
            <a:r>
              <a:rPr lang="en-US" dirty="0" err="1"/>
              <a:t>lokálnych</a:t>
            </a:r>
            <a:r>
              <a:rPr lang="en-US" dirty="0"/>
              <a:t> </a:t>
            </a:r>
            <a:r>
              <a:rPr lang="en-US" dirty="0" err="1"/>
              <a:t>identít</a:t>
            </a:r>
            <a:r>
              <a:rPr lang="en-US" dirty="0"/>
              <a:t> </a:t>
            </a:r>
            <a:r>
              <a:rPr lang="en-US" dirty="0" err="1"/>
              <a:t>ľudí</a:t>
            </a:r>
            <a:r>
              <a:rPr lang="en-US" dirty="0"/>
              <a:t> z </a:t>
            </a:r>
            <a:r>
              <a:rPr lang="en-US" dirty="0" err="1"/>
              <a:t>východnej</a:t>
            </a:r>
            <a:r>
              <a:rPr lang="en-US" dirty="0"/>
              <a:t> a </a:t>
            </a:r>
            <a:r>
              <a:rPr lang="en-US" dirty="0" err="1"/>
              <a:t>južnej</a:t>
            </a:r>
            <a:r>
              <a:rPr lang="en-US" dirty="0"/>
              <a:t> </a:t>
            </a:r>
            <a:r>
              <a:rPr lang="en-US" dirty="0" err="1"/>
              <a:t>Európy</a:t>
            </a:r>
            <a:r>
              <a:rPr lang="en-US" dirty="0"/>
              <a:t>:</a:t>
            </a:r>
          </a:p>
          <a:p>
            <a:pPr algn="just"/>
            <a:r>
              <a:rPr lang="en-US" dirty="0" err="1"/>
              <a:t>Gorali</a:t>
            </a:r>
            <a:r>
              <a:rPr lang="en-US" dirty="0"/>
              <a:t>, </a:t>
            </a:r>
            <a:r>
              <a:rPr lang="en-US" dirty="0" err="1"/>
              <a:t>Kašubovia</a:t>
            </a:r>
            <a:r>
              <a:rPr lang="en-US" dirty="0"/>
              <a:t>, </a:t>
            </a:r>
            <a:r>
              <a:rPr lang="en-US" dirty="0" err="1"/>
              <a:t>Slezania</a:t>
            </a:r>
            <a:r>
              <a:rPr lang="en-US" dirty="0"/>
              <a:t> (POL), </a:t>
            </a:r>
            <a:r>
              <a:rPr lang="en-US" dirty="0" err="1"/>
              <a:t>Slavóni</a:t>
            </a:r>
            <a:r>
              <a:rPr lang="en-US" dirty="0"/>
              <a:t>, </a:t>
            </a:r>
            <a:r>
              <a:rPr lang="en-US" dirty="0" err="1"/>
              <a:t>Dalmatínci</a:t>
            </a:r>
            <a:r>
              <a:rPr lang="en-US" dirty="0"/>
              <a:t> a </a:t>
            </a:r>
            <a:r>
              <a:rPr lang="en-US" dirty="0" err="1"/>
              <a:t>Istrijci</a:t>
            </a:r>
            <a:r>
              <a:rPr lang="en-US" dirty="0"/>
              <a:t> (CHOR), </a:t>
            </a:r>
            <a:r>
              <a:rPr lang="en-US" dirty="0" err="1"/>
              <a:t>Neapolčania</a:t>
            </a:r>
            <a:r>
              <a:rPr lang="en-US" dirty="0"/>
              <a:t>, </a:t>
            </a:r>
            <a:r>
              <a:rPr lang="en-US" dirty="0" err="1"/>
              <a:t>Kalábrijci</a:t>
            </a:r>
            <a:r>
              <a:rPr lang="en-US" dirty="0"/>
              <a:t> (TAL), </a:t>
            </a:r>
            <a:r>
              <a:rPr lang="en-US" dirty="0" err="1"/>
              <a:t>Šarišania</a:t>
            </a:r>
            <a:r>
              <a:rPr lang="en-US" dirty="0"/>
              <a:t>, </a:t>
            </a:r>
            <a:r>
              <a:rPr lang="en-US" dirty="0" err="1"/>
              <a:t>Zemplínčania</a:t>
            </a:r>
            <a:r>
              <a:rPr lang="en-US" dirty="0"/>
              <a:t> (SVK) a pod. 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9444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BD000-B6A8-E04D-8B2D-E7DA6562C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When is a Nation?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591771-25DC-0E4B-B362-7A9F10E53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240" y="1825624"/>
            <a:ext cx="8515350" cy="4849495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prisťahovalci</a:t>
            </a:r>
            <a:r>
              <a:rPr lang="en-US" dirty="0"/>
              <a:t> z </a:t>
            </a:r>
            <a:r>
              <a:rPr lang="en-US" dirty="0" err="1"/>
              <a:t>Nizozemska</a:t>
            </a:r>
            <a:r>
              <a:rPr lang="en-US" dirty="0"/>
              <a:t> (1860-1880) </a:t>
            </a:r>
            <a:r>
              <a:rPr lang="en-US" dirty="0" err="1"/>
              <a:t>identifikovaní</a:t>
            </a:r>
            <a:r>
              <a:rPr lang="en-US" dirty="0"/>
              <a:t> s </a:t>
            </a:r>
            <a:r>
              <a:rPr lang="en-US" dirty="0" err="1"/>
              <a:t>pôvodnými</a:t>
            </a:r>
            <a:r>
              <a:rPr lang="en-US" dirty="0"/>
              <a:t> </a:t>
            </a:r>
            <a:r>
              <a:rPr lang="en-US" dirty="0" err="1"/>
              <a:t>lokalitami</a:t>
            </a:r>
            <a:r>
              <a:rPr lang="en-US" dirty="0"/>
              <a:t>, </a:t>
            </a:r>
            <a:r>
              <a:rPr lang="en-US" dirty="0" err="1"/>
              <a:t>hovorili</a:t>
            </a:r>
            <a:r>
              <a:rPr lang="en-US" dirty="0"/>
              <a:t> </a:t>
            </a:r>
            <a:r>
              <a:rPr lang="en-US" dirty="0" err="1"/>
              <a:t>miestnymi</a:t>
            </a:r>
            <a:r>
              <a:rPr lang="en-US" dirty="0"/>
              <a:t> </a:t>
            </a:r>
            <a:r>
              <a:rPr lang="en-US" dirty="0" err="1"/>
              <a:t>dialektmi</a:t>
            </a:r>
            <a:r>
              <a:rPr lang="en-US" dirty="0"/>
              <a:t>, </a:t>
            </a:r>
            <a:r>
              <a:rPr lang="en-US" dirty="0" err="1"/>
              <a:t>zachovávali</a:t>
            </a:r>
            <a:r>
              <a:rPr lang="en-US" dirty="0"/>
              <a:t> </a:t>
            </a:r>
            <a:r>
              <a:rPr lang="en-US" dirty="0" err="1"/>
              <a:t>miestne</a:t>
            </a:r>
            <a:r>
              <a:rPr lang="en-US" dirty="0"/>
              <a:t> </a:t>
            </a:r>
            <a:r>
              <a:rPr lang="en-US" dirty="0" err="1"/>
              <a:t>zvyky</a:t>
            </a:r>
            <a:r>
              <a:rPr lang="en-US" dirty="0"/>
              <a:t>, </a:t>
            </a:r>
            <a:r>
              <a:rPr lang="en-US" dirty="0" err="1"/>
              <a:t>nazývali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americké</a:t>
            </a:r>
            <a:r>
              <a:rPr lang="en-US" dirty="0"/>
              <a:t> </a:t>
            </a:r>
            <a:r>
              <a:rPr lang="en-US" dirty="0" err="1"/>
              <a:t>usadlosti</a:t>
            </a:r>
            <a:r>
              <a:rPr lang="en-US" dirty="0"/>
              <a:t> </a:t>
            </a:r>
            <a:r>
              <a:rPr lang="en-US" dirty="0" err="1"/>
              <a:t>podľa</a:t>
            </a:r>
            <a:r>
              <a:rPr lang="en-US" dirty="0"/>
              <a:t> </a:t>
            </a:r>
            <a:r>
              <a:rPr lang="en-US" dirty="0" err="1"/>
              <a:t>svojich</a:t>
            </a:r>
            <a:r>
              <a:rPr lang="en-US" dirty="0"/>
              <a:t> </a:t>
            </a:r>
            <a:r>
              <a:rPr lang="en-US" dirty="0" err="1"/>
              <a:t>pôvodných</a:t>
            </a:r>
            <a:r>
              <a:rPr lang="en-US" dirty="0"/>
              <a:t> </a:t>
            </a:r>
            <a:r>
              <a:rPr lang="en-US" dirty="0" err="1"/>
              <a:t>dedín</a:t>
            </a:r>
            <a:endParaRPr lang="en-US" dirty="0"/>
          </a:p>
          <a:p>
            <a:pPr algn="just"/>
            <a:r>
              <a:rPr lang="en-US" dirty="0" err="1"/>
              <a:t>až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dlhom</a:t>
            </a:r>
            <a:r>
              <a:rPr lang="en-US" dirty="0"/>
              <a:t> </a:t>
            </a:r>
            <a:r>
              <a:rPr lang="en-US" dirty="0" err="1"/>
              <a:t>období</a:t>
            </a:r>
            <a:r>
              <a:rPr lang="en-US" dirty="0"/>
              <a:t> v </a:t>
            </a:r>
            <a:r>
              <a:rPr lang="en-US" dirty="0" err="1"/>
              <a:t>Severnej</a:t>
            </a:r>
            <a:r>
              <a:rPr lang="en-US" dirty="0"/>
              <a:t> </a:t>
            </a:r>
            <a:r>
              <a:rPr lang="en-US" dirty="0" err="1"/>
              <a:t>Amerike</a:t>
            </a:r>
            <a:r>
              <a:rPr lang="en-US" dirty="0"/>
              <a:t> </a:t>
            </a:r>
            <a:r>
              <a:rPr lang="en-US" dirty="0" err="1"/>
              <a:t>prestali</a:t>
            </a:r>
            <a:r>
              <a:rPr lang="en-US" dirty="0"/>
              <a:t> </a:t>
            </a:r>
            <a:r>
              <a:rPr lang="en-US" dirty="0" err="1"/>
              <a:t>mať</a:t>
            </a:r>
            <a:r>
              <a:rPr lang="en-US" dirty="0"/>
              <a:t> </a:t>
            </a:r>
            <a:r>
              <a:rPr lang="en-US" dirty="0" err="1"/>
              <a:t>kľúčové</a:t>
            </a:r>
            <a:r>
              <a:rPr lang="en-US" dirty="0"/>
              <a:t> </a:t>
            </a:r>
            <a:r>
              <a:rPr lang="en-US" dirty="0" err="1"/>
              <a:t>postavenie</a:t>
            </a:r>
            <a:r>
              <a:rPr lang="en-US" dirty="0"/>
              <a:t> v </a:t>
            </a:r>
            <a:r>
              <a:rPr lang="en-US" dirty="0" err="1"/>
              <a:t>ich</a:t>
            </a:r>
            <a:r>
              <a:rPr lang="en-US" dirty="0"/>
              <a:t> </a:t>
            </a:r>
            <a:r>
              <a:rPr lang="en-US" dirty="0" err="1"/>
              <a:t>sebaidentifikácii</a:t>
            </a:r>
            <a:r>
              <a:rPr lang="en-US" dirty="0"/>
              <a:t> a </a:t>
            </a:r>
            <a:r>
              <a:rPr lang="en-US" dirty="0" err="1"/>
              <a:t>zmenili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potomkov</a:t>
            </a:r>
            <a:r>
              <a:rPr lang="en-US" dirty="0"/>
              <a:t> </a:t>
            </a:r>
            <a:r>
              <a:rPr lang="en-US" dirty="0" err="1"/>
              <a:t>prisťahovalcov</a:t>
            </a:r>
            <a:r>
              <a:rPr lang="en-US" dirty="0"/>
              <a:t> </a:t>
            </a:r>
            <a:r>
              <a:rPr lang="en-US" dirty="0" err="1"/>
              <a:t>holandského</a:t>
            </a:r>
            <a:r>
              <a:rPr lang="en-US" dirty="0"/>
              <a:t> </a:t>
            </a:r>
            <a:r>
              <a:rPr lang="en-US" dirty="0" err="1"/>
              <a:t>pôvodu</a:t>
            </a:r>
            <a:endParaRPr lang="en-US" dirty="0"/>
          </a:p>
          <a:p>
            <a:pPr algn="just"/>
            <a:r>
              <a:rPr lang="en-US" dirty="0"/>
              <a:t>Hobsbawm: “traditions are commonly invented”, v </a:t>
            </a:r>
            <a:r>
              <a:rPr lang="en-US" dirty="0" err="1"/>
              <a:t>masovom</a:t>
            </a:r>
            <a:r>
              <a:rPr lang="en-US" dirty="0"/>
              <a:t> </a:t>
            </a:r>
            <a:r>
              <a:rPr lang="en-US" dirty="0" err="1"/>
              <a:t>merítku</a:t>
            </a:r>
            <a:r>
              <a:rPr lang="en-US" dirty="0"/>
              <a:t> v </a:t>
            </a:r>
            <a:r>
              <a:rPr lang="en-US" dirty="0" err="1"/>
              <a:t>Európe</a:t>
            </a:r>
            <a:r>
              <a:rPr lang="en-US" dirty="0"/>
              <a:t> </a:t>
            </a:r>
            <a:r>
              <a:rPr lang="en-US" dirty="0" err="1"/>
              <a:t>cca</a:t>
            </a:r>
            <a:r>
              <a:rPr lang="en-US" dirty="0"/>
              <a:t> 1870-1914, </a:t>
            </a:r>
            <a:r>
              <a:rPr lang="en-US" dirty="0" err="1"/>
              <a:t>spojené</a:t>
            </a:r>
            <a:r>
              <a:rPr lang="en-US" dirty="0"/>
              <a:t> s </a:t>
            </a:r>
            <a:r>
              <a:rPr lang="en-US" dirty="0" err="1"/>
              <a:t>premenou</a:t>
            </a:r>
            <a:r>
              <a:rPr lang="en-US" dirty="0"/>
              <a:t> </a:t>
            </a:r>
            <a:r>
              <a:rPr lang="en-US" dirty="0" err="1"/>
              <a:t>obyvateľov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občanov</a:t>
            </a:r>
            <a:r>
              <a:rPr lang="en-US" dirty="0"/>
              <a:t> (</a:t>
            </a:r>
            <a:r>
              <a:rPr lang="en-US" dirty="0" err="1"/>
              <a:t>vlajky</a:t>
            </a:r>
            <a:r>
              <a:rPr lang="en-US" dirty="0"/>
              <a:t>, </a:t>
            </a:r>
            <a:r>
              <a:rPr lang="en-US" dirty="0" err="1"/>
              <a:t>hymny</a:t>
            </a:r>
            <a:r>
              <a:rPr lang="en-US" dirty="0"/>
              <a:t>, </a:t>
            </a:r>
            <a:r>
              <a:rPr lang="en-US" dirty="0" err="1"/>
              <a:t>uniformy</a:t>
            </a:r>
            <a:r>
              <a:rPr lang="en-US" dirty="0"/>
              <a:t>)</a:t>
            </a:r>
          </a:p>
          <a:p>
            <a:pPr algn="just"/>
            <a:r>
              <a:rPr lang="en-US" dirty="0" err="1"/>
              <a:t>Billig</a:t>
            </a:r>
            <a:r>
              <a:rPr lang="en-US" dirty="0"/>
              <a:t>: banal (everyday) nationalism</a:t>
            </a:r>
          </a:p>
        </p:txBody>
      </p:sp>
    </p:spTree>
    <p:extLst>
      <p:ext uri="{BB962C8B-B14F-4D97-AF65-F5344CB8AC3E}">
        <p14:creationId xmlns:p14="http://schemas.microsoft.com/office/powerpoint/2010/main" val="40561927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 err="1"/>
              <a:t>Etnicita</a:t>
            </a:r>
            <a:r>
              <a:rPr lang="en-US" b="1" dirty="0"/>
              <a:t> a </a:t>
            </a:r>
            <a:r>
              <a:rPr lang="en-US" b="1" dirty="0" err="1"/>
              <a:t>jej</a:t>
            </a:r>
            <a:r>
              <a:rPr lang="en-US" b="1" dirty="0"/>
              <a:t> </a:t>
            </a:r>
            <a:r>
              <a:rPr lang="en-US" b="1" dirty="0" err="1"/>
              <a:t>pôvod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1" y="2362201"/>
            <a:ext cx="7693025" cy="4162425"/>
          </a:xfrm>
        </p:spPr>
        <p:txBody>
          <a:bodyPr/>
          <a:lstStyle/>
          <a:p>
            <a:pPr algn="just"/>
            <a:r>
              <a:rPr lang="en-US" altLang="en-US" dirty="0" err="1"/>
              <a:t>primordializmus</a:t>
            </a:r>
            <a:r>
              <a:rPr lang="en-US" altLang="en-US" dirty="0"/>
              <a:t> (</a:t>
            </a:r>
            <a:r>
              <a:rPr lang="en-US" altLang="en-US" dirty="0" err="1"/>
              <a:t>etnicita</a:t>
            </a:r>
            <a:r>
              <a:rPr lang="en-US" altLang="en-US" dirty="0"/>
              <a:t> je </a:t>
            </a:r>
            <a:r>
              <a:rPr lang="en-US" altLang="en-US" dirty="0" err="1"/>
              <a:t>dejinne</a:t>
            </a:r>
            <a:r>
              <a:rPr lang="en-US" altLang="en-US" dirty="0"/>
              <a:t> </a:t>
            </a:r>
            <a:r>
              <a:rPr lang="en-US" altLang="en-US" dirty="0" err="1"/>
              <a:t>prítomná</a:t>
            </a:r>
            <a:r>
              <a:rPr lang="en-US" altLang="en-US" dirty="0"/>
              <a:t>, </a:t>
            </a:r>
            <a:r>
              <a:rPr lang="en-US" altLang="en-US" dirty="0" err="1"/>
              <a:t>rigídna</a:t>
            </a:r>
            <a:r>
              <a:rPr lang="en-US" altLang="en-US" dirty="0"/>
              <a:t>) vs. </a:t>
            </a:r>
            <a:r>
              <a:rPr lang="en-US" altLang="en-US" dirty="0" err="1"/>
              <a:t>konštruktivizmus</a:t>
            </a:r>
            <a:r>
              <a:rPr lang="en-US" altLang="en-US" dirty="0"/>
              <a:t> (</a:t>
            </a:r>
            <a:r>
              <a:rPr lang="en-US" altLang="en-US" dirty="0" err="1"/>
              <a:t>etnicita</a:t>
            </a:r>
            <a:r>
              <a:rPr lang="en-US" altLang="en-US" dirty="0"/>
              <a:t> je </a:t>
            </a:r>
            <a:r>
              <a:rPr lang="en-US" altLang="en-US" dirty="0" err="1"/>
              <a:t>náhodná</a:t>
            </a:r>
            <a:r>
              <a:rPr lang="en-US" altLang="en-US" dirty="0"/>
              <a:t> a </a:t>
            </a:r>
            <a:r>
              <a:rPr lang="en-US" altLang="en-US" dirty="0" err="1"/>
              <a:t>podmienená</a:t>
            </a:r>
            <a:r>
              <a:rPr lang="en-US" altLang="en-US" dirty="0"/>
              <a:t> </a:t>
            </a:r>
            <a:r>
              <a:rPr lang="mr-IN" altLang="en-US" dirty="0"/>
              <a:t>–</a:t>
            </a:r>
            <a:r>
              <a:rPr lang="en-US" altLang="en-US" dirty="0"/>
              <a:t> F. Barth)</a:t>
            </a:r>
          </a:p>
          <a:p>
            <a:pPr algn="just"/>
            <a:r>
              <a:rPr lang="en-US" altLang="en-US" dirty="0"/>
              <a:t>Hale (2004): </a:t>
            </a:r>
            <a:r>
              <a:rPr lang="en-US" altLang="en-US" dirty="0" err="1"/>
              <a:t>skupinové</a:t>
            </a:r>
            <a:r>
              <a:rPr lang="en-US" altLang="en-US" dirty="0"/>
              <a:t> </a:t>
            </a:r>
            <a:r>
              <a:rPr lang="en-US" altLang="en-US" dirty="0" err="1"/>
              <a:t>správanie</a:t>
            </a:r>
            <a:r>
              <a:rPr lang="en-US" altLang="en-US" dirty="0"/>
              <a:t> je </a:t>
            </a:r>
            <a:r>
              <a:rPr lang="en-US" altLang="en-US" dirty="0" err="1"/>
              <a:t>automatickou</a:t>
            </a:r>
            <a:r>
              <a:rPr lang="en-US" altLang="en-US" dirty="0"/>
              <a:t> </a:t>
            </a:r>
            <a:r>
              <a:rPr lang="en-US" altLang="en-US" dirty="0" err="1"/>
              <a:t>súčasťou</a:t>
            </a:r>
            <a:r>
              <a:rPr lang="en-US" altLang="en-US" dirty="0"/>
              <a:t> </a:t>
            </a:r>
            <a:r>
              <a:rPr lang="en-US" altLang="en-US" dirty="0" err="1"/>
              <a:t>ľudských</a:t>
            </a:r>
            <a:r>
              <a:rPr lang="en-US" altLang="en-US" dirty="0"/>
              <a:t> </a:t>
            </a:r>
            <a:r>
              <a:rPr lang="en-US" altLang="en-US" dirty="0" err="1"/>
              <a:t>aktivít</a:t>
            </a:r>
            <a:r>
              <a:rPr lang="en-US" altLang="en-US" dirty="0"/>
              <a:t>, </a:t>
            </a:r>
            <a:r>
              <a:rPr lang="en-US" altLang="en-US" dirty="0" err="1"/>
              <a:t>identita</a:t>
            </a:r>
            <a:r>
              <a:rPr lang="en-US" altLang="en-US" dirty="0"/>
              <a:t> je “</a:t>
            </a:r>
            <a:r>
              <a:rPr lang="en-US" altLang="ja-JP" dirty="0" err="1"/>
              <a:t>sociálny</a:t>
            </a:r>
            <a:r>
              <a:rPr lang="en-US" altLang="ja-JP" dirty="0"/>
              <a:t> radar</a:t>
            </a:r>
            <a:r>
              <a:rPr lang="en-US" altLang="en-US" dirty="0"/>
              <a:t>”</a:t>
            </a:r>
            <a:r>
              <a:rPr lang="en-US" altLang="ja-JP" dirty="0"/>
              <a:t>, </a:t>
            </a:r>
            <a:r>
              <a:rPr lang="en-US" altLang="ja-JP" dirty="0" err="1"/>
              <a:t>ktorý</a:t>
            </a:r>
            <a:r>
              <a:rPr lang="en-US" altLang="ja-JP" dirty="0"/>
              <a:t> </a:t>
            </a:r>
            <a:r>
              <a:rPr lang="en-US" altLang="ja-JP" dirty="0" err="1"/>
              <a:t>ľuďom</a:t>
            </a:r>
            <a:r>
              <a:rPr lang="en-US" altLang="ja-JP" dirty="0"/>
              <a:t> </a:t>
            </a:r>
            <a:r>
              <a:rPr lang="en-US" altLang="ja-JP" dirty="0" err="1"/>
              <a:t>pomáha</a:t>
            </a:r>
            <a:r>
              <a:rPr lang="en-US" altLang="ja-JP" dirty="0"/>
              <a:t> </a:t>
            </a:r>
            <a:r>
              <a:rPr lang="en-US" altLang="ja-JP" dirty="0" err="1"/>
              <a:t>orientovať</a:t>
            </a:r>
            <a:r>
              <a:rPr lang="en-US" altLang="ja-JP" dirty="0"/>
              <a:t> </a:t>
            </a:r>
            <a:r>
              <a:rPr lang="en-US" altLang="ja-JP" dirty="0" err="1"/>
              <a:t>sa</a:t>
            </a:r>
            <a:r>
              <a:rPr lang="en-US" altLang="ja-JP" dirty="0"/>
              <a:t> (</a:t>
            </a:r>
            <a:r>
              <a:rPr lang="en-US" altLang="ja-JP" dirty="0" err="1"/>
              <a:t>redukcia</a:t>
            </a:r>
            <a:r>
              <a:rPr lang="en-US" altLang="ja-JP" dirty="0"/>
              <a:t> </a:t>
            </a:r>
            <a:r>
              <a:rPr lang="en-US" altLang="ja-JP" dirty="0" err="1"/>
              <a:t>neistoty</a:t>
            </a:r>
            <a:r>
              <a:rPr lang="en-US" altLang="ja-JP" dirty="0"/>
              <a:t>)</a:t>
            </a:r>
          </a:p>
          <a:p>
            <a:pPr algn="just"/>
            <a:r>
              <a:rPr lang="en-US" altLang="en-US" dirty="0" err="1"/>
              <a:t>keď</a:t>
            </a:r>
            <a:r>
              <a:rPr lang="en-US" altLang="en-US" dirty="0"/>
              <a:t> je </a:t>
            </a:r>
            <a:r>
              <a:rPr lang="en-US" altLang="en-US" dirty="0" err="1"/>
              <a:t>ľudský</a:t>
            </a:r>
            <a:r>
              <a:rPr lang="en-US" altLang="en-US" dirty="0"/>
              <a:t> </a:t>
            </a:r>
            <a:r>
              <a:rPr lang="en-US" altLang="en-US" dirty="0" err="1"/>
              <a:t>osud</a:t>
            </a:r>
            <a:r>
              <a:rPr lang="en-US" altLang="en-US" dirty="0"/>
              <a:t> </a:t>
            </a:r>
            <a:r>
              <a:rPr lang="en-US" altLang="en-US" dirty="0" err="1"/>
              <a:t>zviazaný</a:t>
            </a:r>
            <a:r>
              <a:rPr lang="en-US" altLang="en-US" dirty="0"/>
              <a:t> s </a:t>
            </a:r>
            <a:r>
              <a:rPr lang="en-US" altLang="en-US" dirty="0" err="1"/>
              <a:t>príslušnosťou</a:t>
            </a:r>
            <a:r>
              <a:rPr lang="en-US" altLang="en-US" dirty="0"/>
              <a:t> k </a:t>
            </a:r>
            <a:r>
              <a:rPr lang="en-US" altLang="en-US" dirty="0" err="1"/>
              <a:t>nejakej</a:t>
            </a:r>
            <a:r>
              <a:rPr lang="en-US" altLang="en-US" dirty="0"/>
              <a:t> </a:t>
            </a:r>
            <a:r>
              <a:rPr lang="en-US" altLang="en-US" dirty="0" err="1"/>
              <a:t>skupine</a:t>
            </a:r>
            <a:r>
              <a:rPr lang="en-US" altLang="en-US" dirty="0"/>
              <a:t>, </a:t>
            </a:r>
            <a:r>
              <a:rPr lang="en-US" altLang="en-US" dirty="0" err="1"/>
              <a:t>identita</a:t>
            </a:r>
            <a:r>
              <a:rPr lang="en-US" altLang="en-US" dirty="0"/>
              <a:t> </a:t>
            </a:r>
            <a:r>
              <a:rPr lang="en-US" altLang="en-US" dirty="0" err="1"/>
              <a:t>zosilnieva</a:t>
            </a:r>
            <a:r>
              <a:rPr lang="en-US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903869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 err="1"/>
              <a:t>Etnicita</a:t>
            </a:r>
            <a:r>
              <a:rPr lang="en-US" b="1" dirty="0"/>
              <a:t> a </a:t>
            </a:r>
            <a:r>
              <a:rPr lang="en-US" b="1" dirty="0" err="1"/>
              <a:t>jej</a:t>
            </a:r>
            <a:r>
              <a:rPr lang="en-US" b="1" dirty="0"/>
              <a:t> </a:t>
            </a:r>
            <a:r>
              <a:rPr lang="en-US" b="1" dirty="0" err="1"/>
              <a:t>pôvod</a:t>
            </a:r>
            <a:r>
              <a:rPr lang="en-US" b="1" dirty="0"/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1" y="2362200"/>
            <a:ext cx="7693025" cy="4306888"/>
          </a:xfrm>
        </p:spPr>
        <p:txBody>
          <a:bodyPr/>
          <a:lstStyle/>
          <a:p>
            <a:r>
              <a:rPr lang="en-US" altLang="en-US" dirty="0" err="1"/>
              <a:t>etnicita</a:t>
            </a:r>
            <a:r>
              <a:rPr lang="en-US" altLang="en-US" dirty="0"/>
              <a:t> je </a:t>
            </a:r>
            <a:r>
              <a:rPr lang="en-US" altLang="en-US" dirty="0" err="1"/>
              <a:t>významná</a:t>
            </a:r>
            <a:r>
              <a:rPr lang="en-US" altLang="en-US" dirty="0"/>
              <a:t> </a:t>
            </a:r>
            <a:r>
              <a:rPr lang="en-US" altLang="en-US" dirty="0" err="1"/>
              <a:t>identita</a:t>
            </a:r>
            <a:r>
              <a:rPr lang="en-US" altLang="en-US" dirty="0"/>
              <a:t>, </a:t>
            </a:r>
            <a:r>
              <a:rPr lang="en-US" altLang="en-US" dirty="0" err="1"/>
              <a:t>pretože</a:t>
            </a:r>
            <a:r>
              <a:rPr lang="en-US" altLang="en-US" dirty="0"/>
              <a:t>:</a:t>
            </a:r>
          </a:p>
          <a:p>
            <a:r>
              <a:rPr lang="en-US" altLang="en-US" dirty="0"/>
              <a:t>(1) </a:t>
            </a:r>
            <a:r>
              <a:rPr lang="en-US" altLang="en-US" dirty="0" err="1"/>
              <a:t>zahŕňa</a:t>
            </a:r>
            <a:r>
              <a:rPr lang="en-US" altLang="en-US" dirty="0"/>
              <a:t> </a:t>
            </a:r>
            <a:r>
              <a:rPr lang="en-US" altLang="en-US" dirty="0" err="1"/>
              <a:t>komunikačné</a:t>
            </a:r>
            <a:r>
              <a:rPr lang="en-US" altLang="en-US" dirty="0"/>
              <a:t> </a:t>
            </a:r>
            <a:r>
              <a:rPr lang="en-US" altLang="en-US" dirty="0" err="1"/>
              <a:t>bariéry</a:t>
            </a:r>
            <a:r>
              <a:rPr lang="en-US" altLang="en-US" dirty="0"/>
              <a:t> (</a:t>
            </a:r>
            <a:r>
              <a:rPr lang="en-US" altLang="en-US" dirty="0" err="1"/>
              <a:t>jazyk</a:t>
            </a:r>
            <a:r>
              <a:rPr lang="en-US" altLang="en-US" dirty="0"/>
              <a:t>)</a:t>
            </a:r>
          </a:p>
          <a:p>
            <a:r>
              <a:rPr lang="en-US" altLang="en-US" dirty="0"/>
              <a:t>(2) (</a:t>
            </a:r>
            <a:r>
              <a:rPr lang="en-US" altLang="en-US" dirty="0" err="1"/>
              <a:t>niekedy</a:t>
            </a:r>
            <a:r>
              <a:rPr lang="en-US" altLang="en-US" dirty="0"/>
              <a:t>) </a:t>
            </a:r>
            <a:r>
              <a:rPr lang="en-US" altLang="en-US" dirty="0" err="1"/>
              <a:t>zahŕňa</a:t>
            </a:r>
            <a:r>
              <a:rPr lang="en-US" altLang="en-US" dirty="0"/>
              <a:t> </a:t>
            </a:r>
            <a:r>
              <a:rPr lang="en-US" altLang="en-US" dirty="0" err="1"/>
              <a:t>fyzické</a:t>
            </a:r>
            <a:r>
              <a:rPr lang="en-US" altLang="en-US" dirty="0"/>
              <a:t> </a:t>
            </a:r>
            <a:r>
              <a:rPr lang="en-US" altLang="en-US" dirty="0" err="1"/>
              <a:t>rozdiely</a:t>
            </a:r>
            <a:endParaRPr lang="en-US" altLang="en-US" dirty="0"/>
          </a:p>
          <a:p>
            <a:r>
              <a:rPr lang="en-US" altLang="en-US" dirty="0"/>
              <a:t>(3) 1. a 2. </a:t>
            </a:r>
            <a:r>
              <a:rPr lang="en-US" altLang="en-US" dirty="0" err="1"/>
              <a:t>sú</a:t>
            </a:r>
            <a:r>
              <a:rPr lang="en-US" altLang="en-US" dirty="0"/>
              <a:t> </a:t>
            </a:r>
            <a:r>
              <a:rPr lang="en-US" altLang="en-US" dirty="0" err="1"/>
              <a:t>často</a:t>
            </a:r>
            <a:r>
              <a:rPr lang="en-US" altLang="en-US" dirty="0"/>
              <a:t> </a:t>
            </a:r>
            <a:r>
              <a:rPr lang="en-US" altLang="en-US" dirty="0" err="1"/>
              <a:t>teritoriálne</a:t>
            </a:r>
            <a:r>
              <a:rPr lang="en-US" altLang="en-US" dirty="0"/>
              <a:t> </a:t>
            </a:r>
            <a:r>
              <a:rPr lang="en-US" altLang="en-US" dirty="0" err="1"/>
              <a:t>koncentrované</a:t>
            </a:r>
            <a:endParaRPr lang="en-US" altLang="en-US" dirty="0"/>
          </a:p>
          <a:p>
            <a:r>
              <a:rPr lang="en-US" altLang="en-US" dirty="0"/>
              <a:t>(4) </a:t>
            </a:r>
            <a:r>
              <a:rPr lang="en-US" altLang="en-US" dirty="0" err="1"/>
              <a:t>symboly</a:t>
            </a:r>
            <a:r>
              <a:rPr lang="en-US" altLang="en-US" dirty="0"/>
              <a:t> </a:t>
            </a:r>
            <a:r>
              <a:rPr lang="en-US" altLang="en-US" dirty="0" err="1"/>
              <a:t>etnickej</a:t>
            </a:r>
            <a:r>
              <a:rPr lang="en-US" altLang="en-US" dirty="0"/>
              <a:t> identity </a:t>
            </a:r>
            <a:r>
              <a:rPr lang="en-US" altLang="en-US" dirty="0" err="1"/>
              <a:t>sú</a:t>
            </a:r>
            <a:r>
              <a:rPr lang="en-US" altLang="en-US" dirty="0"/>
              <a:t> </a:t>
            </a:r>
            <a:r>
              <a:rPr lang="en-US" altLang="en-US" dirty="0" err="1"/>
              <a:t>zdieľané</a:t>
            </a:r>
            <a:r>
              <a:rPr lang="en-US" altLang="en-US" dirty="0"/>
              <a:t> </a:t>
            </a:r>
            <a:r>
              <a:rPr lang="en-US" altLang="en-US" dirty="0" err="1"/>
              <a:t>celou</a:t>
            </a:r>
            <a:r>
              <a:rPr lang="en-US" altLang="en-US" dirty="0"/>
              <a:t> </a:t>
            </a:r>
            <a:r>
              <a:rPr lang="en-US" altLang="en-US" dirty="0" err="1"/>
              <a:t>komunitou</a:t>
            </a:r>
            <a:endParaRPr lang="en-US" altLang="en-US" dirty="0"/>
          </a:p>
          <a:p>
            <a:r>
              <a:rPr lang="en-US" altLang="en-US" dirty="0"/>
              <a:t>(5) </a:t>
            </a:r>
            <a:r>
              <a:rPr lang="en-US" altLang="en-US" dirty="0" err="1"/>
              <a:t>identita</a:t>
            </a:r>
            <a:r>
              <a:rPr lang="en-US" altLang="en-US" dirty="0"/>
              <a:t> </a:t>
            </a:r>
            <a:r>
              <a:rPr lang="en-US" altLang="en-US" dirty="0" err="1"/>
              <a:t>sa</a:t>
            </a:r>
            <a:r>
              <a:rPr lang="en-US" altLang="en-US" dirty="0"/>
              <a:t> </a:t>
            </a:r>
            <a:r>
              <a:rPr lang="en-US" altLang="en-US" dirty="0" err="1"/>
              <a:t>mení</a:t>
            </a:r>
            <a:r>
              <a:rPr lang="en-US" altLang="en-US" dirty="0"/>
              <a:t>, </a:t>
            </a:r>
            <a:r>
              <a:rPr lang="en-US" altLang="en-US" dirty="0" err="1"/>
              <a:t>identifikácie</a:t>
            </a:r>
            <a:r>
              <a:rPr lang="en-US" altLang="en-US" dirty="0"/>
              <a:t> a </a:t>
            </a:r>
            <a:r>
              <a:rPr lang="en-US" altLang="en-US" dirty="0" err="1"/>
              <a:t>významy</a:t>
            </a:r>
            <a:r>
              <a:rPr lang="en-US" altLang="en-US" dirty="0"/>
              <a:t> </a:t>
            </a:r>
            <a:r>
              <a:rPr lang="en-US" altLang="en-US" dirty="0" err="1"/>
              <a:t>sú</a:t>
            </a:r>
            <a:r>
              <a:rPr lang="en-US" altLang="en-US" dirty="0"/>
              <a:t> “</a:t>
            </a:r>
            <a:r>
              <a:rPr lang="en-US" altLang="ja-JP" dirty="0" err="1"/>
              <a:t>manipulovateľné</a:t>
            </a:r>
            <a:r>
              <a:rPr lang="en-US" altLang="en-US" dirty="0"/>
              <a:t>”</a:t>
            </a:r>
            <a:r>
              <a:rPr lang="en-US" altLang="ja-JP" dirty="0"/>
              <a:t> </a:t>
            </a:r>
            <a:r>
              <a:rPr lang="en-US" altLang="ja-JP" dirty="0" err="1"/>
              <a:t>elitami</a:t>
            </a:r>
            <a:r>
              <a:rPr lang="en-US" altLang="ja-JP" dirty="0"/>
              <a:t> </a:t>
            </a:r>
            <a:r>
              <a:rPr lang="en-US" altLang="ja-JP" dirty="0" err="1"/>
              <a:t>aj</a:t>
            </a:r>
            <a:r>
              <a:rPr lang="en-US" altLang="ja-JP" dirty="0"/>
              <a:t> </a:t>
            </a:r>
            <a:r>
              <a:rPr lang="en-US" altLang="ja-JP" dirty="0" err="1"/>
              <a:t>samotnými</a:t>
            </a:r>
            <a:r>
              <a:rPr lang="en-US" altLang="ja-JP" dirty="0"/>
              <a:t> </a:t>
            </a:r>
            <a:r>
              <a:rPr lang="en-US" altLang="ja-JP" dirty="0" err="1"/>
              <a:t>jednotlivcami</a:t>
            </a:r>
            <a:endParaRPr lang="en-US" altLang="ja-JP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789373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 err="1"/>
              <a:t>Etnicita</a:t>
            </a:r>
            <a:r>
              <a:rPr lang="en-US" b="1" dirty="0"/>
              <a:t> a </a:t>
            </a:r>
            <a:r>
              <a:rPr lang="en-US" b="1" dirty="0" err="1"/>
              <a:t>jej</a:t>
            </a:r>
            <a:r>
              <a:rPr lang="en-US" b="1" dirty="0"/>
              <a:t> </a:t>
            </a:r>
            <a:r>
              <a:rPr lang="en-US" b="1" dirty="0" err="1"/>
              <a:t>pôvod</a:t>
            </a:r>
            <a:r>
              <a:rPr lang="en-US" b="1" dirty="0"/>
              <a:t>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1" y="2362201"/>
            <a:ext cx="7693025" cy="4379913"/>
          </a:xfrm>
        </p:spPr>
        <p:txBody>
          <a:bodyPr/>
          <a:lstStyle/>
          <a:p>
            <a:pPr algn="just"/>
            <a:r>
              <a:rPr lang="en-US" altLang="en-US" dirty="0" err="1"/>
              <a:t>etnicita</a:t>
            </a:r>
            <a:r>
              <a:rPr lang="en-US" altLang="en-US" dirty="0"/>
              <a:t> je </a:t>
            </a:r>
            <a:r>
              <a:rPr lang="en-US" altLang="en-US" dirty="0" err="1"/>
              <a:t>jeden</a:t>
            </a:r>
            <a:r>
              <a:rPr lang="en-US" altLang="en-US" dirty="0"/>
              <a:t> z </a:t>
            </a:r>
            <a:r>
              <a:rPr lang="en-US" altLang="en-US" dirty="0" err="1"/>
              <a:t>najčastejšie</a:t>
            </a:r>
            <a:r>
              <a:rPr lang="en-US" altLang="en-US" dirty="0"/>
              <a:t> </a:t>
            </a:r>
            <a:r>
              <a:rPr lang="en-US" altLang="en-US" dirty="0" err="1"/>
              <a:t>používaných</a:t>
            </a:r>
            <a:r>
              <a:rPr lang="en-US" altLang="en-US" dirty="0"/>
              <a:t> </a:t>
            </a:r>
            <a:r>
              <a:rPr lang="en-US" altLang="en-US" dirty="0" err="1"/>
              <a:t>konceptov</a:t>
            </a:r>
            <a:r>
              <a:rPr lang="en-US" altLang="en-US" dirty="0"/>
              <a:t> v </a:t>
            </a:r>
            <a:r>
              <a:rPr lang="en-US" altLang="en-US" dirty="0" err="1"/>
              <a:t>modernej</a:t>
            </a:r>
            <a:r>
              <a:rPr lang="en-US" altLang="en-US" dirty="0"/>
              <a:t> </a:t>
            </a:r>
            <a:r>
              <a:rPr lang="en-US" altLang="en-US" dirty="0" err="1"/>
              <a:t>analýze</a:t>
            </a:r>
            <a:r>
              <a:rPr lang="en-US" altLang="en-US" dirty="0"/>
              <a:t>, </a:t>
            </a:r>
            <a:r>
              <a:rPr lang="en-US" altLang="en-US" dirty="0" err="1"/>
              <a:t>čo</a:t>
            </a:r>
            <a:r>
              <a:rPr lang="en-US" altLang="en-US" dirty="0"/>
              <a:t> </a:t>
            </a:r>
            <a:r>
              <a:rPr lang="en-US" altLang="en-US" dirty="0" err="1"/>
              <a:t>presne</a:t>
            </a:r>
            <a:r>
              <a:rPr lang="en-US" altLang="en-US" dirty="0"/>
              <a:t> ale </a:t>
            </a:r>
            <a:r>
              <a:rPr lang="en-US" altLang="en-US" dirty="0" err="1"/>
              <a:t>znamená</a:t>
            </a:r>
            <a:r>
              <a:rPr lang="en-US" altLang="en-US" dirty="0"/>
              <a:t>?</a:t>
            </a:r>
          </a:p>
          <a:p>
            <a:pPr algn="just"/>
            <a:r>
              <a:rPr lang="en-US" altLang="en-US" dirty="0"/>
              <a:t>Chandra a Wilkinson (2008): </a:t>
            </a:r>
            <a:r>
              <a:rPr lang="en-US" altLang="en-US" dirty="0" err="1"/>
              <a:t>kategória</a:t>
            </a:r>
            <a:r>
              <a:rPr lang="en-US" altLang="en-US" dirty="0"/>
              <a:t>, v </a:t>
            </a:r>
            <a:r>
              <a:rPr lang="en-US" altLang="en-US" dirty="0" err="1"/>
              <a:t>ktorej</a:t>
            </a:r>
            <a:r>
              <a:rPr lang="en-US" altLang="en-US" dirty="0"/>
              <a:t> </a:t>
            </a:r>
            <a:r>
              <a:rPr lang="en-US" altLang="en-US" i="1" dirty="0" err="1"/>
              <a:t>atribúty</a:t>
            </a:r>
            <a:r>
              <a:rPr lang="en-US" altLang="en-US" i="1" dirty="0"/>
              <a:t> </a:t>
            </a:r>
            <a:r>
              <a:rPr lang="en-US" altLang="en-US" i="1" dirty="0" err="1"/>
              <a:t>spoločného</a:t>
            </a:r>
            <a:r>
              <a:rPr lang="en-US" altLang="en-US" i="1" dirty="0"/>
              <a:t> </a:t>
            </a:r>
            <a:r>
              <a:rPr lang="en-US" altLang="en-US" i="1" dirty="0" err="1"/>
              <a:t>pôvodu</a:t>
            </a:r>
            <a:r>
              <a:rPr lang="en-US" altLang="en-US" i="1" dirty="0"/>
              <a:t> </a:t>
            </a:r>
            <a:r>
              <a:rPr lang="en-US" altLang="en-US" dirty="0" err="1"/>
              <a:t>sú</a:t>
            </a:r>
            <a:r>
              <a:rPr lang="en-US" altLang="en-US" dirty="0"/>
              <a:t> </a:t>
            </a:r>
            <a:r>
              <a:rPr lang="en-US" altLang="en-US" dirty="0" err="1"/>
              <a:t>nevyhnutnou</a:t>
            </a:r>
            <a:r>
              <a:rPr lang="en-US" altLang="en-US" dirty="0"/>
              <a:t> </a:t>
            </a:r>
            <a:r>
              <a:rPr lang="en-US" altLang="en-US" dirty="0" err="1"/>
              <a:t>podmienkou</a:t>
            </a:r>
            <a:r>
              <a:rPr lang="en-US" altLang="en-US" dirty="0"/>
              <a:t> </a:t>
            </a:r>
            <a:r>
              <a:rPr lang="en-US" altLang="en-US" dirty="0" err="1"/>
              <a:t>príslušnosti</a:t>
            </a:r>
            <a:r>
              <a:rPr lang="en-US" altLang="en-US" dirty="0"/>
              <a:t> k </a:t>
            </a:r>
            <a:r>
              <a:rPr lang="en-US" altLang="en-US" dirty="0" err="1"/>
              <a:t>etniku</a:t>
            </a:r>
            <a:endParaRPr lang="en-US" altLang="en-US" dirty="0"/>
          </a:p>
          <a:p>
            <a:pPr algn="just"/>
            <a:r>
              <a:rPr lang="en-US" altLang="en-US" dirty="0" err="1"/>
              <a:t>rozdiel</a:t>
            </a:r>
            <a:r>
              <a:rPr lang="en-US" altLang="en-US" dirty="0"/>
              <a:t> </a:t>
            </a:r>
            <a:r>
              <a:rPr lang="en-US" altLang="en-US" dirty="0" err="1"/>
              <a:t>medzi</a:t>
            </a:r>
            <a:r>
              <a:rPr lang="en-US" altLang="en-US" dirty="0"/>
              <a:t> </a:t>
            </a:r>
            <a:r>
              <a:rPr lang="en-US" altLang="en-US" dirty="0" err="1"/>
              <a:t>etnickou</a:t>
            </a:r>
            <a:r>
              <a:rPr lang="en-US" altLang="en-US" dirty="0"/>
              <a:t> </a:t>
            </a:r>
            <a:r>
              <a:rPr lang="en-US" altLang="en-US" dirty="0" err="1"/>
              <a:t>štruktúrou</a:t>
            </a:r>
            <a:r>
              <a:rPr lang="en-US" altLang="en-US" dirty="0"/>
              <a:t> a </a:t>
            </a:r>
            <a:r>
              <a:rPr lang="en-US" altLang="en-US" dirty="0" err="1"/>
              <a:t>etnickou</a:t>
            </a:r>
            <a:r>
              <a:rPr lang="en-US" altLang="en-US" dirty="0"/>
              <a:t> </a:t>
            </a:r>
            <a:r>
              <a:rPr lang="en-US" altLang="en-US" dirty="0" err="1"/>
              <a:t>praxou</a:t>
            </a:r>
            <a:endParaRPr lang="en-US" altLang="en-US" dirty="0"/>
          </a:p>
          <a:p>
            <a:pPr algn="just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31298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b="1" dirty="0"/>
              <a:t>Od </a:t>
            </a:r>
            <a:r>
              <a:rPr lang="en-US" altLang="en-US" b="1" dirty="0" err="1"/>
              <a:t>štátu</a:t>
            </a:r>
            <a:r>
              <a:rPr lang="en-US" altLang="en-US" b="1" dirty="0"/>
              <a:t> k </a:t>
            </a:r>
            <a:r>
              <a:rPr lang="en-US" altLang="en-US" b="1" dirty="0" err="1"/>
              <a:t>národnému</a:t>
            </a:r>
            <a:r>
              <a:rPr lang="en-US" altLang="en-US" b="1" dirty="0"/>
              <a:t> </a:t>
            </a:r>
            <a:r>
              <a:rPr lang="en-US" altLang="en-US" b="1" dirty="0" err="1"/>
              <a:t>štátu</a:t>
            </a:r>
            <a:endParaRPr lang="en-US" alt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1" y="2362201"/>
            <a:ext cx="7693025" cy="4379913"/>
          </a:xfrm>
        </p:spPr>
        <p:txBody>
          <a:bodyPr/>
          <a:lstStyle/>
          <a:p>
            <a:pPr algn="just"/>
            <a:r>
              <a:rPr lang="en-US" altLang="en-US" sz="2600" dirty="0" err="1"/>
              <a:t>legitimizácia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dnešných</a:t>
            </a:r>
            <a:r>
              <a:rPr lang="en-US" altLang="en-US" sz="2600" dirty="0"/>
              <a:t> </a:t>
            </a:r>
            <a:r>
              <a:rPr lang="en-US" altLang="en-US" sz="2600" dirty="0" err="1"/>
              <a:t>štátov</a:t>
            </a:r>
            <a:r>
              <a:rPr lang="en-US" altLang="en-US" sz="2600" dirty="0"/>
              <a:t> </a:t>
            </a:r>
            <a:r>
              <a:rPr lang="en-US" altLang="en-US" sz="2600" dirty="0" err="1"/>
              <a:t>je</a:t>
            </a:r>
            <a:r>
              <a:rPr lang="en-US" altLang="en-US" sz="2600" dirty="0"/>
              <a:t> </a:t>
            </a:r>
            <a:r>
              <a:rPr lang="en-US" altLang="en-US" sz="2600" dirty="0" err="1"/>
              <a:t>založená</a:t>
            </a:r>
            <a:r>
              <a:rPr lang="en-US" altLang="en-US" sz="2600" dirty="0"/>
              <a:t> </a:t>
            </a:r>
            <a:r>
              <a:rPr lang="en-US" altLang="en-US" sz="2600" dirty="0" err="1"/>
              <a:t>na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spoločenstve</a:t>
            </a:r>
            <a:r>
              <a:rPr lang="en-US" altLang="en-US" sz="2600" dirty="0"/>
              <a:t> </a:t>
            </a:r>
            <a:r>
              <a:rPr lang="en-US" altLang="en-US" sz="2600" dirty="0" err="1"/>
              <a:t>rovnoprávnych</a:t>
            </a:r>
            <a:r>
              <a:rPr lang="en-US" altLang="en-US" sz="2600" dirty="0"/>
              <a:t> </a:t>
            </a:r>
            <a:r>
              <a:rPr lang="en-US" altLang="en-US" sz="2600" dirty="0" err="1"/>
              <a:t>občanov</a:t>
            </a:r>
            <a:endParaRPr lang="en-US" altLang="en-US" sz="2600" dirty="0"/>
          </a:p>
          <a:p>
            <a:pPr algn="just"/>
            <a:r>
              <a:rPr lang="en-US" altLang="en-US" sz="2600" dirty="0" err="1"/>
              <a:t>rozdiel</a:t>
            </a:r>
            <a:r>
              <a:rPr lang="en-US" altLang="en-US" sz="2600" dirty="0"/>
              <a:t> </a:t>
            </a:r>
            <a:r>
              <a:rPr lang="en-US" altLang="en-US" sz="2600" dirty="0" err="1"/>
              <a:t>oproti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impériám</a:t>
            </a:r>
            <a:r>
              <a:rPr lang="en-US" altLang="en-US" sz="2600" dirty="0"/>
              <a:t>, </a:t>
            </a:r>
            <a:r>
              <a:rPr lang="en-US" altLang="en-US" sz="2600" dirty="0" err="1"/>
              <a:t>kráľovstvám</a:t>
            </a:r>
            <a:r>
              <a:rPr lang="en-US" altLang="en-US" sz="2600" dirty="0"/>
              <a:t>, </a:t>
            </a:r>
            <a:r>
              <a:rPr lang="en-US" altLang="en-US" sz="2600" dirty="0" err="1"/>
              <a:t>mestským</a:t>
            </a:r>
            <a:r>
              <a:rPr lang="en-US" altLang="en-US" sz="2600" dirty="0"/>
              <a:t> </a:t>
            </a:r>
            <a:r>
              <a:rPr lang="en-US" altLang="en-US" sz="2600" dirty="0" err="1"/>
              <a:t>štátom</a:t>
            </a:r>
            <a:r>
              <a:rPr lang="en-US" altLang="en-US" sz="2600" dirty="0"/>
              <a:t> a </a:t>
            </a:r>
            <a:r>
              <a:rPr lang="en-US" altLang="en-US" sz="2600" dirty="0" err="1"/>
              <a:t>teokraciám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minulosti</a:t>
            </a:r>
            <a:endParaRPr lang="en-US" altLang="en-US" sz="2600" dirty="0"/>
          </a:p>
          <a:p>
            <a:pPr algn="just"/>
            <a:r>
              <a:rPr lang="en-US" altLang="en-US" sz="2600" dirty="0" err="1"/>
              <a:t>impériá</a:t>
            </a:r>
            <a:r>
              <a:rPr lang="en-US" altLang="en-US" sz="2600" dirty="0"/>
              <a:t> </a:t>
            </a:r>
            <a:r>
              <a:rPr lang="en-US" altLang="en-US" sz="2600" dirty="0" err="1"/>
              <a:t>neexistujú</a:t>
            </a:r>
            <a:r>
              <a:rPr lang="en-US" altLang="en-US" sz="2600" dirty="0"/>
              <a:t>, </a:t>
            </a:r>
            <a:r>
              <a:rPr lang="en-US" altLang="en-US" sz="2600" dirty="0" err="1"/>
              <a:t>teokracie</a:t>
            </a:r>
            <a:r>
              <a:rPr lang="en-US" altLang="en-US" sz="2600" dirty="0"/>
              <a:t> </a:t>
            </a:r>
            <a:r>
              <a:rPr lang="en-US" altLang="en-US" sz="2600" dirty="0" err="1"/>
              <a:t>boli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zvrhnuté</a:t>
            </a:r>
            <a:r>
              <a:rPr lang="en-US" altLang="en-US" sz="2600" dirty="0"/>
              <a:t>, </a:t>
            </a:r>
            <a:r>
              <a:rPr lang="en-US" altLang="en-US" sz="2600" dirty="0" err="1"/>
              <a:t>pár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monarchií</a:t>
            </a:r>
            <a:r>
              <a:rPr lang="en-US" altLang="en-US" sz="2600" dirty="0"/>
              <a:t> </a:t>
            </a:r>
            <a:r>
              <a:rPr lang="en-US" altLang="en-US" sz="2600" dirty="0" err="1"/>
              <a:t>existuje</a:t>
            </a:r>
            <a:r>
              <a:rPr lang="en-US" altLang="en-US" sz="2600" dirty="0"/>
              <a:t> </a:t>
            </a:r>
            <a:r>
              <a:rPr lang="en-US" altLang="en-US" sz="2600" dirty="0" err="1"/>
              <a:t>na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Blízkom</a:t>
            </a:r>
            <a:r>
              <a:rPr lang="en-US" altLang="en-US" sz="2600" dirty="0"/>
              <a:t> </a:t>
            </a:r>
            <a:r>
              <a:rPr lang="en-US" altLang="en-US" sz="2600" dirty="0" err="1"/>
              <a:t>východe</a:t>
            </a:r>
            <a:endParaRPr lang="en-US" altLang="en-US" sz="2600" dirty="0"/>
          </a:p>
          <a:p>
            <a:pPr algn="just"/>
            <a:r>
              <a:rPr lang="en-US" altLang="en-US" sz="2600" dirty="0" err="1"/>
              <a:t>koncept</a:t>
            </a:r>
            <a:r>
              <a:rPr lang="en-US" altLang="en-US" sz="2600" dirty="0"/>
              <a:t> </a:t>
            </a:r>
            <a:r>
              <a:rPr lang="en-US" altLang="en-US" sz="2600" dirty="0" err="1"/>
              <a:t>národného</a:t>
            </a:r>
            <a:r>
              <a:rPr lang="en-US" altLang="en-US" sz="2600" dirty="0"/>
              <a:t> </a:t>
            </a:r>
            <a:r>
              <a:rPr lang="en-US" altLang="en-US" sz="2600" dirty="0" err="1"/>
              <a:t>štátu</a:t>
            </a:r>
            <a:r>
              <a:rPr lang="en-US" altLang="en-US" sz="2600" dirty="0"/>
              <a:t>: </a:t>
            </a:r>
            <a:r>
              <a:rPr lang="en-US" altLang="en-US" sz="2600" dirty="0" err="1"/>
              <a:t>revolučný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projekt</a:t>
            </a:r>
            <a:r>
              <a:rPr lang="en-US" altLang="en-US" sz="2600" dirty="0"/>
              <a:t> </a:t>
            </a:r>
            <a:r>
              <a:rPr lang="en-US" altLang="en-US" sz="2600" dirty="0" err="1"/>
              <a:t>vo</a:t>
            </a:r>
            <a:r>
              <a:rPr lang="en-US" altLang="en-US" sz="2600" dirty="0"/>
              <a:t> FRA a USA, </a:t>
            </a:r>
            <a:r>
              <a:rPr lang="en-US" altLang="en-US" sz="2600" dirty="0" err="1"/>
              <a:t>dnes</a:t>
            </a:r>
            <a:r>
              <a:rPr lang="en-US" altLang="en-US" sz="2600" dirty="0"/>
              <a:t> </a:t>
            </a:r>
            <a:r>
              <a:rPr lang="en-US" altLang="en-US" sz="2600" dirty="0" err="1"/>
              <a:t>je</a:t>
            </a:r>
            <a:r>
              <a:rPr lang="en-US" altLang="en-US" sz="2600" dirty="0"/>
              <a:t> </a:t>
            </a:r>
            <a:r>
              <a:rPr lang="en-US" altLang="en-US" sz="2600" dirty="0" err="1"/>
              <a:t>normou</a:t>
            </a:r>
            <a:endParaRPr lang="en-US" altLang="en-US" sz="2600" dirty="0"/>
          </a:p>
          <a:p>
            <a:pPr algn="just"/>
            <a:r>
              <a:rPr lang="en-US" altLang="en-US" sz="2600" dirty="0" err="1"/>
              <a:t>ako</a:t>
            </a:r>
            <a:r>
              <a:rPr lang="en-US" altLang="en-US" sz="2600" dirty="0"/>
              <a:t> a </a:t>
            </a:r>
            <a:r>
              <a:rPr lang="en-US" altLang="en-US" sz="2600" dirty="0" err="1"/>
              <a:t>prečo</a:t>
            </a:r>
            <a:r>
              <a:rPr lang="en-US" altLang="en-US" sz="2600" dirty="0"/>
              <a:t> </a:t>
            </a:r>
            <a:r>
              <a:rPr lang="en-US" altLang="en-US" sz="2600" dirty="0" err="1"/>
              <a:t>sa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moderné</a:t>
            </a:r>
            <a:r>
              <a:rPr lang="en-US" altLang="en-US" sz="2600" dirty="0"/>
              <a:t> </a:t>
            </a:r>
            <a:r>
              <a:rPr lang="en-US" altLang="en-US" sz="2600" dirty="0" err="1"/>
              <a:t>štáty</a:t>
            </a:r>
            <a:r>
              <a:rPr lang="en-US" altLang="en-US" sz="2600" dirty="0"/>
              <a:t> </a:t>
            </a:r>
            <a:r>
              <a:rPr lang="en-US" altLang="en-US" sz="2600" dirty="0" err="1"/>
              <a:t>transformovali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na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národné</a:t>
            </a:r>
            <a:r>
              <a:rPr lang="en-US" altLang="en-US" sz="2600" dirty="0"/>
              <a:t> </a:t>
            </a:r>
            <a:r>
              <a:rPr lang="en-US" altLang="en-US" sz="2600" dirty="0" err="1"/>
              <a:t>štáty</a:t>
            </a:r>
            <a:r>
              <a:rPr lang="en-US" altLang="en-US" sz="26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085579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86F0D6B-0D38-2545-9F6D-7C97339C10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6320" y="114300"/>
            <a:ext cx="6903720" cy="666369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64EE113-A5AC-1C4A-91FD-7EC4DFDE8F42}"/>
              </a:ext>
            </a:extLst>
          </p:cNvPr>
          <p:cNvSpPr txBox="1">
            <a:spLocks/>
          </p:cNvSpPr>
          <p:nvPr/>
        </p:nvSpPr>
        <p:spPr>
          <a:xfrm>
            <a:off x="217171" y="308611"/>
            <a:ext cx="4789169" cy="654938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en-US" b="1" dirty="0" err="1"/>
              <a:t>štruktúra</a:t>
            </a:r>
            <a:r>
              <a:rPr lang="en-US" altLang="en-US" dirty="0"/>
              <a:t> </a:t>
            </a:r>
            <a:r>
              <a:rPr lang="mr-IN" altLang="en-US" dirty="0"/>
              <a:t>–</a:t>
            </a:r>
            <a:r>
              <a:rPr lang="en-US" altLang="en-US" dirty="0"/>
              <a:t> </a:t>
            </a:r>
            <a:r>
              <a:rPr lang="en-US" altLang="en-US" dirty="0" err="1"/>
              <a:t>statické</a:t>
            </a:r>
            <a:r>
              <a:rPr lang="en-US" altLang="en-US" dirty="0"/>
              <a:t> </a:t>
            </a:r>
            <a:r>
              <a:rPr lang="en-US" altLang="en-US" dirty="0" err="1"/>
              <a:t>atribúty</a:t>
            </a:r>
            <a:r>
              <a:rPr lang="en-US" altLang="en-US" dirty="0"/>
              <a:t>, </a:t>
            </a:r>
            <a:r>
              <a:rPr lang="en-US" altLang="en-US" dirty="0" err="1"/>
              <a:t>viazané</a:t>
            </a:r>
            <a:r>
              <a:rPr lang="en-US" altLang="en-US" dirty="0"/>
              <a:t> </a:t>
            </a:r>
            <a:r>
              <a:rPr lang="en-US" altLang="en-US" dirty="0" err="1"/>
              <a:t>na</a:t>
            </a:r>
            <a:r>
              <a:rPr lang="en-US" altLang="en-US" dirty="0"/>
              <a:t> </a:t>
            </a:r>
            <a:r>
              <a:rPr lang="en-US" altLang="en-US" dirty="0" err="1"/>
              <a:t>spoločný</a:t>
            </a:r>
            <a:r>
              <a:rPr lang="en-US" altLang="en-US" dirty="0"/>
              <a:t> </a:t>
            </a:r>
            <a:r>
              <a:rPr lang="en-US" altLang="en-US" dirty="0" err="1"/>
              <a:t>pôvod</a:t>
            </a:r>
            <a:r>
              <a:rPr lang="en-US" altLang="en-US" dirty="0"/>
              <a:t>, (</a:t>
            </a:r>
            <a:r>
              <a:rPr lang="en-US" altLang="en-US" dirty="0" err="1"/>
              <a:t>napr</a:t>
            </a:r>
            <a:r>
              <a:rPr lang="en-US" altLang="en-US" dirty="0"/>
              <a:t>. </a:t>
            </a:r>
            <a:r>
              <a:rPr lang="en-US" altLang="en-US" dirty="0" err="1"/>
              <a:t>jazyková</a:t>
            </a:r>
            <a:r>
              <a:rPr lang="en-US" altLang="en-US" dirty="0"/>
              <a:t> </a:t>
            </a:r>
            <a:r>
              <a:rPr lang="en-US" altLang="en-US" dirty="0" err="1"/>
              <a:t>odlišnosť</a:t>
            </a:r>
            <a:r>
              <a:rPr lang="en-US" altLang="en-US" dirty="0"/>
              <a:t>)</a:t>
            </a:r>
          </a:p>
          <a:p>
            <a:pPr algn="just"/>
            <a:r>
              <a:rPr lang="en-US" altLang="en-US" b="1" dirty="0" err="1"/>
              <a:t>prax</a:t>
            </a:r>
            <a:r>
              <a:rPr lang="en-US" altLang="en-US" dirty="0"/>
              <a:t> </a:t>
            </a:r>
            <a:r>
              <a:rPr lang="mr-IN" altLang="en-US" dirty="0"/>
              <a:t>–</a:t>
            </a:r>
            <a:r>
              <a:rPr lang="en-US" altLang="en-US" dirty="0"/>
              <a:t> </a:t>
            </a:r>
            <a:r>
              <a:rPr lang="en-US" altLang="en-US" dirty="0" err="1"/>
              <a:t>dynamické</a:t>
            </a:r>
            <a:r>
              <a:rPr lang="en-US" altLang="en-US" dirty="0"/>
              <a:t> </a:t>
            </a:r>
            <a:r>
              <a:rPr lang="en-US" altLang="en-US" dirty="0" err="1"/>
              <a:t>atribúty</a:t>
            </a:r>
            <a:r>
              <a:rPr lang="en-US" altLang="en-US" dirty="0"/>
              <a:t>, </a:t>
            </a:r>
            <a:r>
              <a:rPr lang="en-US" altLang="en-US" dirty="0" err="1"/>
              <a:t>použitie</a:t>
            </a:r>
            <a:r>
              <a:rPr lang="en-US" altLang="en-US" dirty="0"/>
              <a:t> </a:t>
            </a:r>
            <a:r>
              <a:rPr lang="en-US" altLang="en-US" dirty="0" err="1"/>
              <a:t>niektorej</a:t>
            </a:r>
            <a:r>
              <a:rPr lang="en-US" altLang="en-US" dirty="0"/>
              <a:t> z </a:t>
            </a:r>
            <a:r>
              <a:rPr lang="en-US" altLang="en-US" dirty="0" err="1"/>
              <a:t>identít</a:t>
            </a:r>
            <a:r>
              <a:rPr lang="en-US" altLang="en-US" dirty="0"/>
              <a:t> </a:t>
            </a:r>
            <a:r>
              <a:rPr lang="en-US" altLang="en-US" dirty="0" err="1"/>
              <a:t>ako</a:t>
            </a:r>
            <a:r>
              <a:rPr lang="en-US" altLang="en-US" dirty="0"/>
              <a:t> </a:t>
            </a:r>
            <a:r>
              <a:rPr lang="en-US" altLang="en-US" dirty="0" err="1"/>
              <a:t>návod</a:t>
            </a:r>
            <a:r>
              <a:rPr lang="en-US" altLang="en-US" dirty="0"/>
              <a:t> </a:t>
            </a:r>
            <a:r>
              <a:rPr lang="en-US" altLang="en-US" dirty="0" err="1"/>
              <a:t>na</a:t>
            </a:r>
            <a:r>
              <a:rPr lang="en-US" altLang="en-US" dirty="0"/>
              <a:t> </a:t>
            </a:r>
            <a:r>
              <a:rPr lang="en-US" altLang="en-US" dirty="0" err="1"/>
              <a:t>svoje</a:t>
            </a:r>
            <a:r>
              <a:rPr lang="en-US" altLang="en-US" dirty="0"/>
              <a:t> </a:t>
            </a:r>
            <a:r>
              <a:rPr lang="en-US" altLang="en-US" dirty="0" err="1"/>
              <a:t>konanie</a:t>
            </a:r>
            <a:endParaRPr lang="en-US" altLang="en-US" dirty="0"/>
          </a:p>
          <a:p>
            <a:pPr algn="just"/>
            <a:r>
              <a:rPr lang="en-US" altLang="en-US" dirty="0" err="1"/>
              <a:t>etnická</a:t>
            </a:r>
            <a:r>
              <a:rPr lang="en-US" altLang="en-US" dirty="0"/>
              <a:t> </a:t>
            </a:r>
            <a:r>
              <a:rPr lang="en-US" altLang="en-US" dirty="0" err="1"/>
              <a:t>štruktúra</a:t>
            </a:r>
            <a:r>
              <a:rPr lang="en-US" altLang="en-US" dirty="0"/>
              <a:t> </a:t>
            </a:r>
            <a:r>
              <a:rPr lang="en-US" altLang="en-US" dirty="0" err="1"/>
              <a:t>populácie</a:t>
            </a:r>
            <a:r>
              <a:rPr lang="en-US" altLang="en-US" dirty="0"/>
              <a:t> </a:t>
            </a:r>
            <a:r>
              <a:rPr lang="en-US" altLang="en-US" dirty="0" err="1"/>
              <a:t>je</a:t>
            </a:r>
            <a:r>
              <a:rPr lang="en-US" altLang="en-US" dirty="0"/>
              <a:t> </a:t>
            </a:r>
            <a:r>
              <a:rPr lang="en-US" altLang="en-US" dirty="0" err="1"/>
              <a:t>krátkodobo</a:t>
            </a:r>
            <a:r>
              <a:rPr lang="en-US" altLang="en-US" dirty="0"/>
              <a:t> </a:t>
            </a:r>
            <a:r>
              <a:rPr lang="en-US" altLang="en-US" dirty="0" err="1"/>
              <a:t>ťažko</a:t>
            </a:r>
            <a:r>
              <a:rPr lang="en-US" altLang="en-US" dirty="0"/>
              <a:t> </a:t>
            </a:r>
            <a:r>
              <a:rPr lang="en-US" altLang="en-US" dirty="0" err="1"/>
              <a:t>meniteľná</a:t>
            </a:r>
            <a:r>
              <a:rPr lang="en-US" altLang="en-US" dirty="0"/>
              <a:t>, ale </a:t>
            </a:r>
            <a:r>
              <a:rPr lang="en-US" altLang="en-US" dirty="0" err="1"/>
              <a:t>môže</a:t>
            </a:r>
            <a:r>
              <a:rPr lang="en-US" altLang="en-US" dirty="0"/>
              <a:t> </a:t>
            </a:r>
            <a:r>
              <a:rPr lang="en-US" altLang="en-US" dirty="0" err="1"/>
              <a:t>sa</a:t>
            </a:r>
            <a:r>
              <a:rPr lang="en-US" altLang="en-US" dirty="0"/>
              <a:t> </a:t>
            </a:r>
            <a:r>
              <a:rPr lang="en-US" altLang="en-US" dirty="0" err="1"/>
              <a:t>časom</a:t>
            </a:r>
            <a:r>
              <a:rPr lang="en-US" altLang="en-US" dirty="0"/>
              <a:t> </a:t>
            </a:r>
            <a:r>
              <a:rPr lang="en-US" altLang="en-US" dirty="0" err="1"/>
              <a:t>zmeniť</a:t>
            </a:r>
            <a:r>
              <a:rPr lang="en-US" altLang="en-US" dirty="0"/>
              <a:t>, </a:t>
            </a:r>
            <a:r>
              <a:rPr lang="en-US" altLang="en-US" dirty="0" err="1"/>
              <a:t>pretože</a:t>
            </a:r>
            <a:r>
              <a:rPr lang="en-US" altLang="en-US" dirty="0"/>
              <a:t> </a:t>
            </a:r>
            <a:r>
              <a:rPr lang="en-US" altLang="en-US" dirty="0" err="1"/>
              <a:t>etnická</a:t>
            </a:r>
            <a:r>
              <a:rPr lang="en-US" altLang="en-US" dirty="0"/>
              <a:t> </a:t>
            </a:r>
            <a:r>
              <a:rPr lang="en-US" altLang="en-US" dirty="0" err="1"/>
              <a:t>prax</a:t>
            </a:r>
            <a:r>
              <a:rPr lang="en-US" altLang="en-US" dirty="0"/>
              <a:t> </a:t>
            </a:r>
            <a:r>
              <a:rPr lang="en-US" altLang="en-US" dirty="0" err="1"/>
              <a:t>je</a:t>
            </a:r>
            <a:r>
              <a:rPr lang="en-US" altLang="en-US" dirty="0"/>
              <a:t> </a:t>
            </a:r>
            <a:r>
              <a:rPr lang="en-US" altLang="en-US" dirty="0" err="1"/>
              <a:t>založená</a:t>
            </a:r>
            <a:r>
              <a:rPr lang="en-US" altLang="en-US" dirty="0"/>
              <a:t> </a:t>
            </a:r>
            <a:r>
              <a:rPr lang="en-US" altLang="en-US" dirty="0" err="1"/>
              <a:t>na</a:t>
            </a:r>
            <a:r>
              <a:rPr lang="en-US" altLang="en-US" dirty="0"/>
              <a:t> </a:t>
            </a:r>
            <a:r>
              <a:rPr lang="en-US" altLang="en-US" dirty="0" err="1"/>
              <a:t>aktivovaných</a:t>
            </a:r>
            <a:r>
              <a:rPr lang="en-US" altLang="en-US" dirty="0"/>
              <a:t> </a:t>
            </a:r>
            <a:r>
              <a:rPr lang="en-US" altLang="en-US" dirty="0" err="1"/>
              <a:t>kategóriách</a:t>
            </a:r>
            <a:endParaRPr lang="en-US" altLang="en-US" dirty="0"/>
          </a:p>
          <a:p>
            <a:pPr algn="just"/>
            <a:r>
              <a:rPr lang="en-US" altLang="en-US" dirty="0" err="1"/>
              <a:t>spúšťačom</a:t>
            </a:r>
            <a:r>
              <a:rPr lang="en-US" altLang="en-US" dirty="0"/>
              <a:t> </a:t>
            </a:r>
            <a:r>
              <a:rPr lang="en-US" altLang="en-US" dirty="0" err="1"/>
              <a:t>môžu</a:t>
            </a:r>
            <a:r>
              <a:rPr lang="en-US" altLang="en-US" dirty="0"/>
              <a:t> </a:t>
            </a:r>
            <a:r>
              <a:rPr lang="en-US" altLang="en-US" dirty="0" err="1"/>
              <a:t>byť</a:t>
            </a:r>
            <a:r>
              <a:rPr lang="en-US" altLang="en-US" dirty="0"/>
              <a:t> </a:t>
            </a:r>
            <a:r>
              <a:rPr lang="en-US" altLang="en-US" dirty="0" err="1"/>
              <a:t>politické</a:t>
            </a:r>
            <a:r>
              <a:rPr lang="en-US" altLang="en-US" dirty="0"/>
              <a:t> </a:t>
            </a:r>
            <a:r>
              <a:rPr lang="en-US" altLang="en-US" dirty="0" err="1"/>
              <a:t>inštitúcie</a:t>
            </a:r>
            <a:r>
              <a:rPr lang="en-US" altLang="en-US" dirty="0"/>
              <a:t>, </a:t>
            </a:r>
            <a:r>
              <a:rPr lang="en-US" altLang="en-US" dirty="0" err="1"/>
              <a:t>pracovné</a:t>
            </a:r>
            <a:r>
              <a:rPr lang="en-US" altLang="en-US" dirty="0"/>
              <a:t> </a:t>
            </a:r>
            <a:r>
              <a:rPr lang="en-US" altLang="en-US" dirty="0" err="1"/>
              <a:t>príležitosti</a:t>
            </a:r>
            <a:r>
              <a:rPr lang="en-US" altLang="en-US" dirty="0"/>
              <a:t>, </a:t>
            </a:r>
            <a:r>
              <a:rPr lang="en-US" altLang="en-US" dirty="0" err="1"/>
              <a:t>sociálne</a:t>
            </a:r>
            <a:r>
              <a:rPr lang="en-US" altLang="en-US" dirty="0"/>
              <a:t> </a:t>
            </a:r>
            <a:r>
              <a:rPr lang="en-US" altLang="en-US" dirty="0" err="1"/>
              <a:t>interakcie</a:t>
            </a:r>
            <a:r>
              <a:rPr lang="en-US" altLang="en-US" dirty="0"/>
              <a:t> a pod.</a:t>
            </a:r>
          </a:p>
          <a:p>
            <a:pPr algn="just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61433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 err="1"/>
              <a:t>Etnicita</a:t>
            </a:r>
            <a:r>
              <a:rPr lang="en-US" b="1" dirty="0"/>
              <a:t> a </a:t>
            </a:r>
            <a:r>
              <a:rPr lang="en-US" b="1" dirty="0" err="1"/>
              <a:t>jej</a:t>
            </a:r>
            <a:r>
              <a:rPr lang="en-US" b="1" dirty="0"/>
              <a:t> </a:t>
            </a:r>
            <a:r>
              <a:rPr lang="en-US" b="1" dirty="0" err="1"/>
              <a:t>pôvod</a:t>
            </a:r>
            <a:r>
              <a:rPr lang="en-US" b="1" dirty="0"/>
              <a:t>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1" y="2362201"/>
            <a:ext cx="7693025" cy="4379913"/>
          </a:xfrm>
        </p:spPr>
        <p:txBody>
          <a:bodyPr/>
          <a:lstStyle/>
          <a:p>
            <a:r>
              <a:rPr lang="en-US" altLang="en-US" dirty="0" err="1"/>
              <a:t>štruktúra</a:t>
            </a:r>
            <a:r>
              <a:rPr lang="en-US" altLang="en-US" dirty="0"/>
              <a:t> </a:t>
            </a:r>
            <a:r>
              <a:rPr lang="mr-IN" altLang="en-US" dirty="0"/>
              <a:t>–</a:t>
            </a:r>
            <a:r>
              <a:rPr lang="en-US" altLang="en-US" dirty="0"/>
              <a:t> </a:t>
            </a:r>
            <a:r>
              <a:rPr lang="en-US" altLang="en-US" dirty="0" err="1"/>
              <a:t>statické</a:t>
            </a:r>
            <a:r>
              <a:rPr lang="en-US" altLang="en-US" dirty="0"/>
              <a:t> </a:t>
            </a:r>
            <a:r>
              <a:rPr lang="en-US" altLang="en-US" dirty="0" err="1"/>
              <a:t>atribúty</a:t>
            </a:r>
            <a:r>
              <a:rPr lang="en-US" altLang="en-US" dirty="0"/>
              <a:t> (</a:t>
            </a:r>
            <a:r>
              <a:rPr lang="en-US" altLang="en-US" dirty="0" err="1"/>
              <a:t>napr</a:t>
            </a:r>
            <a:r>
              <a:rPr lang="en-US" altLang="en-US" dirty="0"/>
              <a:t>. </a:t>
            </a:r>
            <a:r>
              <a:rPr lang="en-US" altLang="en-US" dirty="0" err="1"/>
              <a:t>jazyková</a:t>
            </a:r>
            <a:r>
              <a:rPr lang="en-US" altLang="en-US" dirty="0"/>
              <a:t> </a:t>
            </a:r>
            <a:r>
              <a:rPr lang="en-US" altLang="en-US" dirty="0" err="1"/>
              <a:t>odlišnosť</a:t>
            </a:r>
            <a:r>
              <a:rPr lang="en-US" altLang="en-US" dirty="0"/>
              <a:t>)</a:t>
            </a:r>
          </a:p>
          <a:p>
            <a:r>
              <a:rPr lang="en-US" altLang="en-US" dirty="0" err="1"/>
              <a:t>prax</a:t>
            </a:r>
            <a:r>
              <a:rPr lang="en-US" altLang="en-US" dirty="0"/>
              <a:t> </a:t>
            </a:r>
            <a:r>
              <a:rPr lang="mr-IN" altLang="en-US" dirty="0"/>
              <a:t>–</a:t>
            </a:r>
            <a:r>
              <a:rPr lang="en-US" altLang="en-US" dirty="0"/>
              <a:t> </a:t>
            </a:r>
            <a:r>
              <a:rPr lang="en-US" altLang="en-US" dirty="0" err="1"/>
              <a:t>dynamické</a:t>
            </a:r>
            <a:r>
              <a:rPr lang="en-US" altLang="en-US" dirty="0"/>
              <a:t> </a:t>
            </a:r>
            <a:r>
              <a:rPr lang="en-US" altLang="en-US" dirty="0" err="1"/>
              <a:t>atribúty</a:t>
            </a:r>
            <a:r>
              <a:rPr lang="en-US" altLang="en-US" dirty="0"/>
              <a:t>, </a:t>
            </a:r>
            <a:r>
              <a:rPr lang="en-US" altLang="en-US" dirty="0" err="1"/>
              <a:t>napr</a:t>
            </a:r>
            <a:r>
              <a:rPr lang="en-US" altLang="en-US" dirty="0"/>
              <a:t>. </a:t>
            </a:r>
            <a:r>
              <a:rPr lang="en-US" altLang="en-US" dirty="0" err="1"/>
              <a:t>podiel</a:t>
            </a:r>
            <a:r>
              <a:rPr lang="en-US" altLang="en-US" dirty="0"/>
              <a:t> </a:t>
            </a:r>
            <a:r>
              <a:rPr lang="en-US" altLang="en-US" dirty="0" err="1"/>
              <a:t>hlasov</a:t>
            </a:r>
            <a:r>
              <a:rPr lang="en-US" altLang="en-US" dirty="0"/>
              <a:t> pre </a:t>
            </a:r>
            <a:r>
              <a:rPr lang="en-US" altLang="en-US" dirty="0" err="1"/>
              <a:t>etnické</a:t>
            </a:r>
            <a:r>
              <a:rPr lang="en-US" altLang="en-US" dirty="0"/>
              <a:t> </a:t>
            </a:r>
            <a:r>
              <a:rPr lang="en-US" altLang="en-US" dirty="0" err="1"/>
              <a:t>strany</a:t>
            </a:r>
            <a:r>
              <a:rPr lang="en-US" altLang="en-US" dirty="0"/>
              <a:t> v </a:t>
            </a:r>
            <a:r>
              <a:rPr lang="en-US" altLang="en-US" dirty="0" err="1"/>
              <a:t>súťaživých</a:t>
            </a:r>
            <a:r>
              <a:rPr lang="en-US" altLang="en-US" dirty="0"/>
              <a:t> </a:t>
            </a:r>
            <a:r>
              <a:rPr lang="en-US" altLang="en-US" dirty="0" err="1"/>
              <a:t>voľbách</a:t>
            </a:r>
            <a:endParaRPr lang="en-US" altLang="en-US" dirty="0"/>
          </a:p>
          <a:p>
            <a:r>
              <a:rPr lang="en-US" altLang="en-US" dirty="0" err="1"/>
              <a:t>napr</a:t>
            </a:r>
            <a:r>
              <a:rPr lang="en-US" altLang="en-US" dirty="0"/>
              <a:t>. “</a:t>
            </a:r>
            <a:r>
              <a:rPr lang="en-US" altLang="ja-JP" dirty="0" err="1"/>
              <a:t>mobilizácia</a:t>
            </a:r>
            <a:r>
              <a:rPr lang="en-US" altLang="ja-JP" dirty="0"/>
              <a:t> </a:t>
            </a:r>
            <a:r>
              <a:rPr lang="en-US" altLang="ja-JP" dirty="0" err="1"/>
              <a:t>etnických</a:t>
            </a:r>
            <a:r>
              <a:rPr lang="en-US" altLang="ja-JP" dirty="0"/>
              <a:t> </a:t>
            </a:r>
            <a:r>
              <a:rPr lang="en-US" altLang="ja-JP" dirty="0" err="1"/>
              <a:t>identít</a:t>
            </a:r>
            <a:r>
              <a:rPr lang="en-US" altLang="ja-JP" dirty="0"/>
              <a:t> pol. </a:t>
            </a:r>
            <a:r>
              <a:rPr lang="en-US" altLang="ja-JP" dirty="0" err="1"/>
              <a:t>stranami</a:t>
            </a:r>
            <a:r>
              <a:rPr lang="en-US" altLang="ja-JP" dirty="0"/>
              <a:t> </a:t>
            </a:r>
            <a:r>
              <a:rPr lang="en-US" altLang="ja-JP" dirty="0" err="1"/>
              <a:t>vo</a:t>
            </a:r>
            <a:r>
              <a:rPr lang="en-US" altLang="ja-JP" dirty="0"/>
              <a:t> </a:t>
            </a:r>
            <a:r>
              <a:rPr lang="en-US" altLang="ja-JP" dirty="0" err="1"/>
              <a:t>voľbách</a:t>
            </a:r>
            <a:r>
              <a:rPr lang="en-US" altLang="ja-JP" dirty="0"/>
              <a:t> </a:t>
            </a:r>
            <a:r>
              <a:rPr lang="en-US" altLang="ja-JP" dirty="0" err="1"/>
              <a:t>koreluje</a:t>
            </a:r>
            <a:r>
              <a:rPr lang="en-US" altLang="ja-JP" dirty="0"/>
              <a:t> s </a:t>
            </a:r>
            <a:r>
              <a:rPr lang="en-US" altLang="ja-JP" dirty="0" err="1"/>
              <a:t>vypuknutím</a:t>
            </a:r>
            <a:r>
              <a:rPr lang="en-US" altLang="ja-JP" dirty="0"/>
              <a:t> </a:t>
            </a:r>
            <a:r>
              <a:rPr lang="en-US" altLang="ja-JP" dirty="0" err="1"/>
              <a:t>občianskej</a:t>
            </a:r>
            <a:r>
              <a:rPr lang="en-US" altLang="ja-JP" dirty="0"/>
              <a:t> </a:t>
            </a:r>
            <a:r>
              <a:rPr lang="en-US" altLang="ja-JP" dirty="0" err="1"/>
              <a:t>vojny</a:t>
            </a:r>
            <a:r>
              <a:rPr lang="en-US" altLang="ja-JP" dirty="0"/>
              <a:t> (</a:t>
            </a:r>
            <a:r>
              <a:rPr lang="en-US" altLang="ja-JP" dirty="0" err="1"/>
              <a:t>dôsledok</a:t>
            </a:r>
            <a:r>
              <a:rPr lang="en-US" altLang="ja-JP" dirty="0"/>
              <a:t> </a:t>
            </a:r>
            <a:r>
              <a:rPr lang="en-US" altLang="ja-JP" dirty="0" err="1"/>
              <a:t>etnickej</a:t>
            </a:r>
            <a:r>
              <a:rPr lang="en-US" altLang="ja-JP" dirty="0"/>
              <a:t> </a:t>
            </a:r>
            <a:r>
              <a:rPr lang="en-US" altLang="ja-JP" b="1" dirty="0" err="1"/>
              <a:t>praxe</a:t>
            </a:r>
            <a:r>
              <a:rPr lang="en-US" altLang="ja-JP" dirty="0"/>
              <a:t>, </a:t>
            </a:r>
            <a:r>
              <a:rPr lang="en-US" altLang="ja-JP" dirty="0" err="1"/>
              <a:t>nie</a:t>
            </a:r>
            <a:r>
              <a:rPr lang="en-US" altLang="ja-JP" dirty="0"/>
              <a:t> </a:t>
            </a:r>
            <a:r>
              <a:rPr lang="en-US" altLang="ja-JP" dirty="0" err="1"/>
              <a:t>etnickej</a:t>
            </a:r>
            <a:r>
              <a:rPr lang="en-US" altLang="ja-JP" dirty="0"/>
              <a:t> </a:t>
            </a:r>
            <a:r>
              <a:rPr lang="en-US" altLang="ja-JP" dirty="0" err="1"/>
              <a:t>štruktúry</a:t>
            </a:r>
            <a:r>
              <a:rPr lang="en-US" altLang="ja-JP" dirty="0"/>
              <a:t>!) </a:t>
            </a:r>
          </a:p>
          <a:p>
            <a:r>
              <a:rPr lang="en-US" altLang="en-US" dirty="0" err="1"/>
              <a:t>vzťah</a:t>
            </a:r>
            <a:r>
              <a:rPr lang="en-US" altLang="en-US" dirty="0"/>
              <a:t> </a:t>
            </a:r>
            <a:r>
              <a:rPr lang="en-US" altLang="en-US" dirty="0" err="1"/>
              <a:t>medzi</a:t>
            </a:r>
            <a:r>
              <a:rPr lang="en-US" altLang="en-US" dirty="0"/>
              <a:t> </a:t>
            </a:r>
            <a:r>
              <a:rPr lang="en-US" altLang="en-US" dirty="0" err="1"/>
              <a:t>štruktúrou</a:t>
            </a:r>
            <a:r>
              <a:rPr lang="en-US" altLang="en-US" dirty="0"/>
              <a:t> a </a:t>
            </a:r>
            <a:r>
              <a:rPr lang="en-US" altLang="en-US" dirty="0" err="1"/>
              <a:t>praxou</a:t>
            </a:r>
            <a:r>
              <a:rPr lang="en-US" altLang="en-US" dirty="0"/>
              <a:t> </a:t>
            </a:r>
            <a:r>
              <a:rPr lang="en-US" altLang="en-US" dirty="0" err="1"/>
              <a:t>je</a:t>
            </a:r>
            <a:r>
              <a:rPr lang="en-US" altLang="en-US" dirty="0"/>
              <a:t> </a:t>
            </a:r>
            <a:r>
              <a:rPr lang="en-US" altLang="en-US" dirty="0" err="1"/>
              <a:t>nejasný</a:t>
            </a:r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13643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710A9-BB62-314E-A941-EE28D89C3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M. </a:t>
            </a:r>
            <a:r>
              <a:rPr lang="cs-CZ" b="1" dirty="0" err="1"/>
              <a:t>Shayo</a:t>
            </a:r>
            <a:r>
              <a:rPr lang="cs-CZ" b="1" dirty="0"/>
              <a:t>: </a:t>
            </a:r>
            <a:r>
              <a:rPr lang="cs-CZ" b="1" dirty="0" err="1"/>
              <a:t>dôsledky</a:t>
            </a:r>
            <a:r>
              <a:rPr lang="cs-CZ" b="1" dirty="0"/>
              <a:t> </a:t>
            </a:r>
            <a:r>
              <a:rPr lang="cs-CZ" b="1" dirty="0" err="1"/>
              <a:t>etnickej</a:t>
            </a:r>
            <a:r>
              <a:rPr lang="cs-CZ" b="1" dirty="0"/>
              <a:t> identity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CC34CE-1C50-424E-BB20-7C416709F5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0210" y="1825625"/>
            <a:ext cx="8583930" cy="435133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b="1" dirty="0" err="1"/>
              <a:t>národná</a:t>
            </a:r>
            <a:r>
              <a:rPr lang="cs-CZ" b="1" dirty="0"/>
              <a:t> </a:t>
            </a:r>
            <a:r>
              <a:rPr lang="cs-CZ" b="1" dirty="0" err="1"/>
              <a:t>hrdosť</a:t>
            </a:r>
            <a:r>
              <a:rPr lang="cs-CZ" b="1" dirty="0"/>
              <a:t> </a:t>
            </a:r>
            <a:r>
              <a:rPr lang="cs-CZ" b="1" dirty="0" err="1"/>
              <a:t>súvisí</a:t>
            </a:r>
            <a:r>
              <a:rPr lang="cs-CZ" b="1" dirty="0"/>
              <a:t> s </a:t>
            </a:r>
            <a:r>
              <a:rPr lang="cs-CZ" b="1" dirty="0" err="1"/>
              <a:t>nižšou</a:t>
            </a:r>
            <a:r>
              <a:rPr lang="cs-CZ" b="1" dirty="0"/>
              <a:t> </a:t>
            </a:r>
            <a:r>
              <a:rPr lang="cs-CZ" b="1" dirty="0" err="1"/>
              <a:t>mierou</a:t>
            </a:r>
            <a:r>
              <a:rPr lang="cs-CZ" b="1" dirty="0"/>
              <a:t> </a:t>
            </a:r>
            <a:r>
              <a:rPr lang="cs-CZ" b="1" dirty="0" err="1"/>
              <a:t>redistribúcie</a:t>
            </a:r>
            <a:r>
              <a:rPr lang="cs-CZ" b="1" dirty="0"/>
              <a:t> </a:t>
            </a:r>
            <a:r>
              <a:rPr lang="cs-CZ" dirty="0"/>
              <a:t>a naopak, demokracie s </a:t>
            </a:r>
            <a:r>
              <a:rPr lang="cs-CZ" dirty="0" err="1"/>
              <a:t>menšou</a:t>
            </a:r>
            <a:r>
              <a:rPr lang="cs-CZ" dirty="0"/>
              <a:t> </a:t>
            </a:r>
            <a:r>
              <a:rPr lang="cs-CZ" dirty="0" err="1"/>
              <a:t>mierou</a:t>
            </a:r>
            <a:r>
              <a:rPr lang="cs-CZ" dirty="0"/>
              <a:t> </a:t>
            </a:r>
            <a:r>
              <a:rPr lang="cs-CZ" dirty="0" err="1"/>
              <a:t>národnej</a:t>
            </a:r>
            <a:r>
              <a:rPr lang="cs-CZ" dirty="0"/>
              <a:t> hrdosti </a:t>
            </a:r>
            <a:r>
              <a:rPr lang="cs-CZ" dirty="0" err="1"/>
              <a:t>redistribuujú</a:t>
            </a:r>
            <a:r>
              <a:rPr lang="cs-CZ" dirty="0"/>
              <a:t> </a:t>
            </a:r>
            <a:r>
              <a:rPr lang="cs-CZ" dirty="0" err="1"/>
              <a:t>vo</a:t>
            </a:r>
            <a:r>
              <a:rPr lang="cs-CZ" dirty="0"/>
              <a:t> </a:t>
            </a:r>
            <a:r>
              <a:rPr lang="cs-CZ" dirty="0" err="1"/>
              <a:t>väčšej</a:t>
            </a:r>
            <a:r>
              <a:rPr lang="cs-CZ" dirty="0"/>
              <a:t> </a:t>
            </a:r>
            <a:r>
              <a:rPr lang="cs-CZ" dirty="0" err="1"/>
              <a:t>miere</a:t>
            </a:r>
            <a:endParaRPr lang="sk-SK" dirty="0"/>
          </a:p>
          <a:p>
            <a:pPr algn="just"/>
            <a:r>
              <a:rPr lang="cs-CZ" dirty="0"/>
              <a:t>výsledky sú </a:t>
            </a:r>
            <a:r>
              <a:rPr lang="cs-CZ" dirty="0" err="1"/>
              <a:t>signifikantné</a:t>
            </a:r>
            <a:r>
              <a:rPr lang="cs-CZ" dirty="0"/>
              <a:t> </a:t>
            </a:r>
            <a:r>
              <a:rPr lang="cs-CZ" dirty="0" err="1"/>
              <a:t>nielen</a:t>
            </a:r>
            <a:r>
              <a:rPr lang="cs-CZ" dirty="0"/>
              <a:t> na </a:t>
            </a:r>
            <a:r>
              <a:rPr lang="cs-CZ" dirty="0" err="1"/>
              <a:t>agregovanej</a:t>
            </a:r>
            <a:r>
              <a:rPr lang="cs-CZ" dirty="0"/>
              <a:t>, ale aj na </a:t>
            </a:r>
            <a:r>
              <a:rPr lang="cs-CZ" dirty="0" err="1"/>
              <a:t>individuálnej</a:t>
            </a:r>
            <a:r>
              <a:rPr lang="cs-CZ" dirty="0"/>
              <a:t> úrovni</a:t>
            </a:r>
          </a:p>
          <a:p>
            <a:pPr algn="just"/>
            <a:r>
              <a:rPr lang="cs-CZ" dirty="0" err="1"/>
              <a:t>členovia</a:t>
            </a:r>
            <a:r>
              <a:rPr lang="cs-CZ" dirty="0"/>
              <a:t> (</a:t>
            </a:r>
            <a:r>
              <a:rPr lang="cs-CZ" dirty="0" err="1"/>
              <a:t>identitných</a:t>
            </a:r>
            <a:r>
              <a:rPr lang="cs-CZ" dirty="0"/>
              <a:t>) </a:t>
            </a:r>
            <a:r>
              <a:rPr lang="cs-CZ" dirty="0" err="1"/>
              <a:t>skupín</a:t>
            </a:r>
            <a:r>
              <a:rPr lang="cs-CZ" dirty="0"/>
              <a:t> </a:t>
            </a:r>
            <a:r>
              <a:rPr lang="cs-CZ" dirty="0" err="1"/>
              <a:t>majú</a:t>
            </a:r>
            <a:r>
              <a:rPr lang="cs-CZ" dirty="0"/>
              <a:t> sklon </a:t>
            </a:r>
            <a:r>
              <a:rPr lang="cs-CZ" dirty="0" err="1"/>
              <a:t>rozhodovať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v </a:t>
            </a:r>
            <a:r>
              <a:rPr lang="cs-CZ" dirty="0" err="1"/>
              <a:t>súlade</a:t>
            </a:r>
            <a:r>
              <a:rPr lang="cs-CZ" dirty="0"/>
              <a:t> s </a:t>
            </a:r>
            <a:r>
              <a:rPr lang="cs-CZ" dirty="0" err="1"/>
              <a:t>očakávaním</a:t>
            </a:r>
            <a:r>
              <a:rPr lang="cs-CZ" dirty="0"/>
              <a:t> </a:t>
            </a:r>
            <a:r>
              <a:rPr lang="cs-CZ" dirty="0" err="1"/>
              <a:t>vlastnej</a:t>
            </a:r>
            <a:r>
              <a:rPr lang="cs-CZ" dirty="0"/>
              <a:t> </a:t>
            </a:r>
            <a:r>
              <a:rPr lang="cs-CZ" dirty="0" err="1"/>
              <a:t>sociálnej</a:t>
            </a:r>
            <a:r>
              <a:rPr lang="cs-CZ" dirty="0"/>
              <a:t> skupiny</a:t>
            </a:r>
            <a:endParaRPr lang="sk-SK" dirty="0"/>
          </a:p>
          <a:p>
            <a:pPr algn="just"/>
            <a:r>
              <a:rPr lang="cs-CZ" dirty="0"/>
              <a:t>a zároveň sú ochotní </a:t>
            </a:r>
            <a:r>
              <a:rPr lang="cs-CZ" dirty="0" err="1"/>
              <a:t>obetovať</a:t>
            </a:r>
            <a:r>
              <a:rPr lang="cs-CZ" dirty="0"/>
              <a:t> </a:t>
            </a:r>
            <a:r>
              <a:rPr lang="cs-CZ" dirty="0" err="1"/>
              <a:t>niektoré</a:t>
            </a:r>
            <a:r>
              <a:rPr lang="cs-CZ" dirty="0"/>
              <a:t> </a:t>
            </a:r>
            <a:r>
              <a:rPr lang="cs-CZ" dirty="0" err="1"/>
              <a:t>materiálne</a:t>
            </a:r>
            <a:r>
              <a:rPr lang="cs-CZ" dirty="0"/>
              <a:t> zisky v </a:t>
            </a:r>
            <a:r>
              <a:rPr lang="cs-CZ" dirty="0" err="1"/>
              <a:t>záujme</a:t>
            </a:r>
            <a:r>
              <a:rPr lang="cs-CZ" dirty="0"/>
              <a:t> </a:t>
            </a:r>
            <a:r>
              <a:rPr lang="cs-CZ" dirty="0" err="1"/>
              <a:t>zvýšenia</a:t>
            </a:r>
            <a:r>
              <a:rPr lang="cs-CZ" dirty="0"/>
              <a:t> statusu </a:t>
            </a:r>
            <a:r>
              <a:rPr lang="cs-CZ" dirty="0" err="1"/>
              <a:t>celej</a:t>
            </a:r>
            <a:r>
              <a:rPr lang="cs-CZ" dirty="0"/>
              <a:t> skupiny</a:t>
            </a:r>
            <a:endParaRPr lang="sk-SK" dirty="0"/>
          </a:p>
          <a:p>
            <a:pPr algn="just"/>
            <a:r>
              <a:rPr lang="cs-CZ" dirty="0"/>
              <a:t>tento altruizmus </a:t>
            </a:r>
            <a:r>
              <a:rPr lang="cs-CZ" dirty="0" err="1"/>
              <a:t>sa</a:t>
            </a:r>
            <a:r>
              <a:rPr lang="cs-CZ" dirty="0"/>
              <a:t> ale </a:t>
            </a:r>
            <a:r>
              <a:rPr lang="cs-CZ" dirty="0" err="1"/>
              <a:t>týka</a:t>
            </a:r>
            <a:r>
              <a:rPr lang="cs-CZ" dirty="0"/>
              <a:t> len </a:t>
            </a:r>
            <a:r>
              <a:rPr lang="cs-CZ" dirty="0" err="1"/>
              <a:t>členov</a:t>
            </a:r>
            <a:r>
              <a:rPr lang="cs-CZ" dirty="0"/>
              <a:t> </a:t>
            </a:r>
            <a:r>
              <a:rPr lang="cs-CZ" dirty="0" err="1"/>
              <a:t>vlastnej</a:t>
            </a:r>
            <a:r>
              <a:rPr lang="cs-CZ" dirty="0"/>
              <a:t> skupiny, </a:t>
            </a:r>
            <a:r>
              <a:rPr lang="cs-CZ" dirty="0" err="1"/>
              <a:t>nie</a:t>
            </a:r>
            <a:r>
              <a:rPr lang="cs-CZ" dirty="0"/>
              <a:t> je </a:t>
            </a:r>
            <a:r>
              <a:rPr lang="cs-CZ" dirty="0" err="1"/>
              <a:t>univerzálny</a:t>
            </a:r>
            <a:endParaRPr lang="sk-SK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9378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9A675-9032-5E44-9A7F-CBDD5F544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M. </a:t>
            </a:r>
            <a:r>
              <a:rPr lang="cs-CZ" b="1" dirty="0" err="1"/>
              <a:t>Shayo</a:t>
            </a:r>
            <a:r>
              <a:rPr lang="cs-CZ" b="1" dirty="0"/>
              <a:t>: </a:t>
            </a:r>
            <a:r>
              <a:rPr lang="cs-CZ" b="1" dirty="0" err="1"/>
              <a:t>dôsledky</a:t>
            </a:r>
            <a:r>
              <a:rPr lang="cs-CZ" b="1" dirty="0"/>
              <a:t> </a:t>
            </a:r>
            <a:r>
              <a:rPr lang="cs-CZ" b="1" dirty="0" err="1"/>
              <a:t>etnickej</a:t>
            </a:r>
            <a:r>
              <a:rPr lang="cs-CZ" b="1" dirty="0"/>
              <a:t> identity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D45D6-FB62-C541-A3D3-E0375C013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4490" y="1825625"/>
            <a:ext cx="8721090" cy="435133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na </a:t>
            </a:r>
            <a:r>
              <a:rPr lang="cs-CZ" dirty="0" err="1"/>
              <a:t>rozhodovanie</a:t>
            </a:r>
            <a:r>
              <a:rPr lang="cs-CZ" dirty="0"/>
              <a:t> </a:t>
            </a:r>
            <a:r>
              <a:rPr lang="cs-CZ" dirty="0" err="1"/>
              <a:t>nepôsobia</a:t>
            </a:r>
            <a:r>
              <a:rPr lang="cs-CZ" dirty="0"/>
              <a:t> len </a:t>
            </a:r>
            <a:r>
              <a:rPr lang="cs-CZ" dirty="0" err="1"/>
              <a:t>úzke</a:t>
            </a:r>
            <a:r>
              <a:rPr lang="cs-CZ" dirty="0"/>
              <a:t> ekonomické </a:t>
            </a:r>
            <a:r>
              <a:rPr lang="cs-CZ" dirty="0" err="1"/>
              <a:t>záujmy</a:t>
            </a:r>
            <a:r>
              <a:rPr lang="sk-SK" dirty="0"/>
              <a:t> </a:t>
            </a:r>
            <a:r>
              <a:rPr lang="cs-CZ" dirty="0"/>
              <a:t> ale aj skupinová </a:t>
            </a:r>
            <a:r>
              <a:rPr lang="cs-CZ" dirty="0" err="1"/>
              <a:t>identifikácia</a:t>
            </a:r>
            <a:r>
              <a:rPr lang="cs-CZ" dirty="0"/>
              <a:t> (</a:t>
            </a:r>
            <a:r>
              <a:rPr lang="cs-CZ" dirty="0" err="1"/>
              <a:t>národná</a:t>
            </a:r>
            <a:r>
              <a:rPr lang="cs-CZ" dirty="0"/>
              <a:t> a </a:t>
            </a:r>
            <a:r>
              <a:rPr lang="cs-CZ" dirty="0" err="1"/>
              <a:t>triedna</a:t>
            </a:r>
            <a:r>
              <a:rPr lang="cs-CZ" dirty="0"/>
              <a:t> identita), </a:t>
            </a:r>
            <a:endParaRPr lang="sk-SK" dirty="0"/>
          </a:p>
          <a:p>
            <a:r>
              <a:rPr lang="cs-CZ" dirty="0" err="1"/>
              <a:t>pri</a:t>
            </a:r>
            <a:r>
              <a:rPr lang="cs-CZ" dirty="0"/>
              <a:t> </a:t>
            </a:r>
            <a:r>
              <a:rPr lang="cs-CZ" dirty="0" err="1"/>
              <a:t>stotožnení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so skupinou </a:t>
            </a:r>
            <a:r>
              <a:rPr lang="cs-CZ" dirty="0" err="1"/>
              <a:t>hrajú</a:t>
            </a:r>
            <a:r>
              <a:rPr lang="cs-CZ" dirty="0"/>
              <a:t> úlohu:</a:t>
            </a:r>
            <a:endParaRPr lang="sk-SK" dirty="0"/>
          </a:p>
          <a:p>
            <a:r>
              <a:rPr lang="cs-CZ" b="1" dirty="0"/>
              <a:t>status skupiny</a:t>
            </a:r>
            <a:r>
              <a:rPr lang="cs-CZ" dirty="0"/>
              <a:t>, t.j. </a:t>
            </a:r>
            <a:r>
              <a:rPr lang="cs-CZ" dirty="0" err="1"/>
              <a:t>relatívna</a:t>
            </a:r>
            <a:r>
              <a:rPr lang="cs-CZ" dirty="0"/>
              <a:t> </a:t>
            </a:r>
            <a:r>
              <a:rPr lang="cs-CZ" dirty="0" err="1"/>
              <a:t>pozícia</a:t>
            </a:r>
            <a:r>
              <a:rPr lang="cs-CZ" dirty="0"/>
              <a:t> skupiny na </a:t>
            </a:r>
            <a:r>
              <a:rPr lang="cs-CZ" dirty="0" err="1"/>
              <a:t>tej</a:t>
            </a:r>
            <a:r>
              <a:rPr lang="cs-CZ" dirty="0"/>
              <a:t> </a:t>
            </a:r>
            <a:r>
              <a:rPr lang="cs-CZ" dirty="0" err="1"/>
              <a:t>dimenzii</a:t>
            </a:r>
            <a:r>
              <a:rPr lang="cs-CZ" dirty="0"/>
              <a:t>, </a:t>
            </a:r>
            <a:r>
              <a:rPr lang="cs-CZ" dirty="0" err="1"/>
              <a:t>ktorá</a:t>
            </a:r>
            <a:r>
              <a:rPr lang="cs-CZ" dirty="0"/>
              <a:t> je </a:t>
            </a:r>
            <a:r>
              <a:rPr lang="cs-CZ" dirty="0" err="1"/>
              <a:t>pre</a:t>
            </a:r>
            <a:r>
              <a:rPr lang="cs-CZ" dirty="0"/>
              <a:t> </a:t>
            </a:r>
            <a:r>
              <a:rPr lang="cs-CZ" dirty="0" err="1"/>
              <a:t>jednotlivca</a:t>
            </a:r>
            <a:r>
              <a:rPr lang="cs-CZ" dirty="0"/>
              <a:t> </a:t>
            </a:r>
            <a:r>
              <a:rPr lang="cs-CZ" dirty="0" err="1"/>
              <a:t>dôležitá</a:t>
            </a:r>
            <a:r>
              <a:rPr lang="cs-CZ" dirty="0"/>
              <a:t> (</a:t>
            </a:r>
            <a:r>
              <a:rPr lang="cs-CZ" dirty="0" err="1"/>
              <a:t>napr</a:t>
            </a:r>
            <a:r>
              <a:rPr lang="cs-CZ" dirty="0"/>
              <a:t>. </a:t>
            </a:r>
            <a:r>
              <a:rPr lang="cs-CZ" dirty="0" err="1"/>
              <a:t>ak</a:t>
            </a:r>
            <a:r>
              <a:rPr lang="cs-CZ" dirty="0"/>
              <a:t> je </a:t>
            </a:r>
            <a:r>
              <a:rPr lang="cs-CZ" dirty="0" err="1"/>
              <a:t>pre</a:t>
            </a:r>
            <a:r>
              <a:rPr lang="cs-CZ" dirty="0"/>
              <a:t> </a:t>
            </a:r>
            <a:r>
              <a:rPr lang="cs-CZ" dirty="0" err="1"/>
              <a:t>mňa</a:t>
            </a:r>
            <a:r>
              <a:rPr lang="cs-CZ" dirty="0"/>
              <a:t> </a:t>
            </a:r>
            <a:r>
              <a:rPr lang="cs-CZ" dirty="0" err="1"/>
              <a:t>dôležitá</a:t>
            </a:r>
            <a:r>
              <a:rPr lang="cs-CZ" dirty="0"/>
              <a:t> "</a:t>
            </a:r>
            <a:r>
              <a:rPr lang="cs-CZ" dirty="0" err="1"/>
              <a:t>spotreba</a:t>
            </a:r>
            <a:r>
              <a:rPr lang="cs-CZ" dirty="0"/>
              <a:t>", tak skupina, </a:t>
            </a:r>
            <a:r>
              <a:rPr lang="cs-CZ" dirty="0" err="1"/>
              <a:t>pre</a:t>
            </a:r>
            <a:r>
              <a:rPr lang="cs-CZ" dirty="0"/>
              <a:t> </a:t>
            </a:r>
            <a:r>
              <a:rPr lang="cs-CZ" dirty="0" err="1"/>
              <a:t>ktorú</a:t>
            </a:r>
            <a:r>
              <a:rPr lang="cs-CZ" dirty="0"/>
              <a:t> je </a:t>
            </a:r>
            <a:r>
              <a:rPr lang="cs-CZ" dirty="0" err="1"/>
              <a:t>charateristická</a:t>
            </a:r>
            <a:r>
              <a:rPr lang="cs-CZ" dirty="0"/>
              <a:t> vysoká </a:t>
            </a:r>
            <a:r>
              <a:rPr lang="cs-CZ" dirty="0" err="1"/>
              <a:t>miera</a:t>
            </a:r>
            <a:r>
              <a:rPr lang="cs-CZ" dirty="0"/>
              <a:t> </a:t>
            </a:r>
            <a:r>
              <a:rPr lang="cs-CZ" dirty="0" err="1"/>
              <a:t>spotreby</a:t>
            </a:r>
            <a:r>
              <a:rPr lang="cs-CZ" dirty="0"/>
              <a:t>, má </a:t>
            </a:r>
            <a:r>
              <a:rPr lang="cs-CZ" dirty="0" err="1"/>
              <a:t>pre</a:t>
            </a:r>
            <a:r>
              <a:rPr lang="cs-CZ" dirty="0"/>
              <a:t> </a:t>
            </a:r>
            <a:r>
              <a:rPr lang="cs-CZ" dirty="0" err="1"/>
              <a:t>mňa</a:t>
            </a:r>
            <a:r>
              <a:rPr lang="cs-CZ" dirty="0"/>
              <a:t> vyšší status než </a:t>
            </a:r>
            <a:r>
              <a:rPr lang="cs-CZ" dirty="0" err="1"/>
              <a:t>iné</a:t>
            </a:r>
            <a:r>
              <a:rPr lang="cs-CZ" dirty="0"/>
              <a:t> skupiny) </a:t>
            </a:r>
            <a:endParaRPr lang="sk-SK" dirty="0"/>
          </a:p>
          <a:p>
            <a:r>
              <a:rPr lang="cs-CZ" dirty="0" err="1"/>
              <a:t>vnímanie</a:t>
            </a:r>
            <a:r>
              <a:rPr lang="cs-CZ" dirty="0"/>
              <a:t> </a:t>
            </a:r>
            <a:r>
              <a:rPr lang="cs-CZ" b="1" dirty="0"/>
              <a:t>blízkosti, resp. </a:t>
            </a:r>
            <a:r>
              <a:rPr lang="cs-CZ" b="1" dirty="0" err="1"/>
              <a:t>vzdialenosti</a:t>
            </a:r>
            <a:r>
              <a:rPr lang="cs-CZ" dirty="0"/>
              <a:t> </a:t>
            </a:r>
            <a:r>
              <a:rPr lang="cs-CZ" dirty="0" err="1"/>
              <a:t>medzi</a:t>
            </a:r>
            <a:r>
              <a:rPr lang="cs-CZ" dirty="0"/>
              <a:t> </a:t>
            </a:r>
            <a:r>
              <a:rPr lang="cs-CZ" dirty="0" err="1"/>
              <a:t>jednotlivcom</a:t>
            </a:r>
            <a:r>
              <a:rPr lang="cs-CZ" dirty="0"/>
              <a:t> a </a:t>
            </a:r>
            <a:r>
              <a:rPr lang="cs-CZ" dirty="0" err="1"/>
              <a:t>ostatnými</a:t>
            </a:r>
            <a:r>
              <a:rPr lang="cs-CZ" dirty="0"/>
              <a:t> </a:t>
            </a:r>
            <a:r>
              <a:rPr lang="cs-CZ" dirty="0" err="1"/>
              <a:t>členmi</a:t>
            </a:r>
            <a:r>
              <a:rPr lang="cs-CZ" dirty="0"/>
              <a:t> skupiny: </a:t>
            </a:r>
            <a:r>
              <a:rPr lang="cs-CZ" dirty="0" err="1"/>
              <a:t>ak</a:t>
            </a:r>
            <a:r>
              <a:rPr lang="cs-CZ" dirty="0"/>
              <a:t> je </a:t>
            </a:r>
            <a:r>
              <a:rPr lang="cs-CZ" dirty="0" err="1"/>
              <a:t>moja</a:t>
            </a:r>
            <a:r>
              <a:rPr lang="cs-CZ" dirty="0"/>
              <a:t> </a:t>
            </a:r>
            <a:r>
              <a:rPr lang="cs-CZ" dirty="0" err="1"/>
              <a:t>blízkosť</a:t>
            </a:r>
            <a:r>
              <a:rPr lang="cs-CZ" dirty="0"/>
              <a:t> k "</a:t>
            </a:r>
            <a:r>
              <a:rPr lang="cs-CZ" dirty="0" err="1"/>
              <a:t>bežnému</a:t>
            </a:r>
            <a:r>
              <a:rPr lang="cs-CZ" dirty="0"/>
              <a:t>, </a:t>
            </a:r>
            <a:r>
              <a:rPr lang="cs-CZ" dirty="0" err="1"/>
              <a:t>priemenému</a:t>
            </a:r>
            <a:r>
              <a:rPr lang="cs-CZ" dirty="0"/>
              <a:t>" členovi skupiny </a:t>
            </a:r>
            <a:r>
              <a:rPr lang="cs-CZ" dirty="0" err="1"/>
              <a:t>väčšia</a:t>
            </a:r>
            <a:r>
              <a:rPr lang="cs-CZ" dirty="0"/>
              <a:t> než </a:t>
            </a:r>
            <a:r>
              <a:rPr lang="cs-CZ" dirty="0" err="1"/>
              <a:t>vzdialenosť</a:t>
            </a:r>
            <a:r>
              <a:rPr lang="cs-CZ" dirty="0"/>
              <a:t> od </a:t>
            </a:r>
            <a:r>
              <a:rPr lang="cs-CZ" dirty="0" err="1"/>
              <a:t>neho</a:t>
            </a:r>
            <a:r>
              <a:rPr lang="cs-CZ" dirty="0"/>
              <a:t>, </a:t>
            </a:r>
            <a:r>
              <a:rPr lang="cs-CZ" dirty="0" err="1"/>
              <a:t>budem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považovať</a:t>
            </a:r>
            <a:r>
              <a:rPr lang="cs-CZ" dirty="0"/>
              <a:t> za </a:t>
            </a:r>
            <a:r>
              <a:rPr lang="cs-CZ" dirty="0" err="1"/>
              <a:t>príslušníka</a:t>
            </a:r>
            <a:r>
              <a:rPr lang="cs-CZ" dirty="0"/>
              <a:t> </a:t>
            </a:r>
            <a:r>
              <a:rPr lang="cs-CZ" dirty="0" err="1"/>
              <a:t>takejto</a:t>
            </a:r>
            <a:r>
              <a:rPr lang="cs-CZ" dirty="0"/>
              <a:t> skupiny </a:t>
            </a:r>
            <a:endParaRPr lang="sk-SK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7373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F3705-B09D-6B4E-9415-334DCBDD8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M. </a:t>
            </a:r>
            <a:r>
              <a:rPr lang="cs-CZ" b="1" dirty="0" err="1"/>
              <a:t>Shayo</a:t>
            </a:r>
            <a:r>
              <a:rPr lang="cs-CZ" b="1" dirty="0"/>
              <a:t>: </a:t>
            </a:r>
            <a:r>
              <a:rPr lang="cs-CZ" b="1" dirty="0" err="1"/>
              <a:t>dôsledky</a:t>
            </a:r>
            <a:r>
              <a:rPr lang="cs-CZ" b="1" dirty="0"/>
              <a:t> </a:t>
            </a:r>
            <a:r>
              <a:rPr lang="cs-CZ" b="1" dirty="0" err="1"/>
              <a:t>etnickej</a:t>
            </a:r>
            <a:r>
              <a:rPr lang="cs-CZ" b="1" dirty="0"/>
              <a:t> identity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630F86-F55C-9544-9A07-9ED313AB3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0230" y="1825625"/>
            <a:ext cx="8412480" cy="4351338"/>
          </a:xfrm>
        </p:spPr>
        <p:txBody>
          <a:bodyPr>
            <a:normAutofit lnSpcReduction="10000"/>
          </a:bodyPr>
          <a:lstStyle/>
          <a:p>
            <a:r>
              <a:rPr lang="cs-CZ" dirty="0" err="1"/>
              <a:t>vo</a:t>
            </a:r>
            <a:r>
              <a:rPr lang="cs-CZ" dirty="0"/>
              <a:t> </a:t>
            </a:r>
            <a:r>
              <a:rPr lang="cs-CZ" dirty="0" err="1"/>
              <a:t>vzťahu</a:t>
            </a:r>
            <a:r>
              <a:rPr lang="cs-CZ" dirty="0"/>
              <a:t> </a:t>
            </a:r>
            <a:r>
              <a:rPr lang="cs-CZ" dirty="0" err="1"/>
              <a:t>triednej</a:t>
            </a:r>
            <a:r>
              <a:rPr lang="cs-CZ" dirty="0"/>
              <a:t> a </a:t>
            </a:r>
            <a:r>
              <a:rPr lang="cs-CZ" dirty="0" err="1"/>
              <a:t>národnej</a:t>
            </a:r>
            <a:r>
              <a:rPr lang="cs-CZ" dirty="0"/>
              <a:t> identity a </a:t>
            </a:r>
            <a:r>
              <a:rPr lang="cs-CZ" dirty="0" err="1"/>
              <a:t>postojom</a:t>
            </a:r>
            <a:r>
              <a:rPr lang="cs-CZ" dirty="0"/>
              <a:t> k </a:t>
            </a:r>
            <a:r>
              <a:rPr lang="cs-CZ" dirty="0" err="1"/>
              <a:t>redistribúcii</a:t>
            </a:r>
            <a:r>
              <a:rPr lang="cs-CZ" dirty="0"/>
              <a:t> sú možné dva stavy (</a:t>
            </a:r>
            <a:r>
              <a:rPr lang="cs-CZ" dirty="0" err="1"/>
              <a:t>ekvilibriá</a:t>
            </a:r>
            <a:r>
              <a:rPr lang="cs-CZ" dirty="0"/>
              <a:t>):</a:t>
            </a:r>
            <a:endParaRPr lang="sk-SK" dirty="0"/>
          </a:p>
          <a:p>
            <a:r>
              <a:rPr lang="cs-CZ" b="1" dirty="0" err="1"/>
              <a:t>identifikácia</a:t>
            </a:r>
            <a:r>
              <a:rPr lang="cs-CZ" b="1" dirty="0"/>
              <a:t> so „</a:t>
            </a:r>
            <a:r>
              <a:rPr lang="cs-CZ" b="1" dirty="0" err="1"/>
              <a:t>svojou</a:t>
            </a:r>
            <a:r>
              <a:rPr lang="cs-CZ" b="1" dirty="0"/>
              <a:t>“ </a:t>
            </a:r>
            <a:r>
              <a:rPr lang="cs-CZ" b="1" dirty="0" err="1"/>
              <a:t>triedou</a:t>
            </a:r>
            <a:r>
              <a:rPr lang="cs-CZ" dirty="0"/>
              <a:t>, tj. </a:t>
            </a:r>
            <a:r>
              <a:rPr lang="cs-CZ" dirty="0" err="1"/>
              <a:t>uprednostnenie</a:t>
            </a:r>
            <a:r>
              <a:rPr lang="cs-CZ" dirty="0"/>
              <a:t> zvýšeného </a:t>
            </a:r>
            <a:r>
              <a:rPr lang="cs-CZ" dirty="0" err="1"/>
              <a:t>zdaňovanie</a:t>
            </a:r>
            <a:r>
              <a:rPr lang="cs-CZ" dirty="0"/>
              <a:t>/</a:t>
            </a:r>
            <a:r>
              <a:rPr lang="cs-CZ" dirty="0" err="1"/>
              <a:t>prerozdeľovanie</a:t>
            </a:r>
            <a:r>
              <a:rPr lang="cs-CZ" dirty="0"/>
              <a:t> a v jeho </a:t>
            </a:r>
            <a:r>
              <a:rPr lang="cs-CZ" dirty="0" err="1"/>
              <a:t>dôsledku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zvyšuje status skupiny, </a:t>
            </a:r>
            <a:r>
              <a:rPr lang="cs-CZ" dirty="0" err="1"/>
              <a:t>čo</a:t>
            </a:r>
            <a:r>
              <a:rPr lang="cs-CZ" dirty="0"/>
              <a:t> zase posilňuje </a:t>
            </a:r>
            <a:r>
              <a:rPr lang="cs-CZ" dirty="0" err="1"/>
              <a:t>triednu</a:t>
            </a:r>
            <a:r>
              <a:rPr lang="cs-CZ" dirty="0"/>
              <a:t> </a:t>
            </a:r>
            <a:r>
              <a:rPr lang="cs-CZ" dirty="0" err="1"/>
              <a:t>identifikáciu</a:t>
            </a:r>
            <a:endParaRPr lang="sk-SK" dirty="0"/>
          </a:p>
          <a:p>
            <a:r>
              <a:rPr lang="cs-CZ" b="1" dirty="0" err="1"/>
              <a:t>identifikácia</a:t>
            </a:r>
            <a:r>
              <a:rPr lang="cs-CZ" b="1" dirty="0"/>
              <a:t> so </a:t>
            </a:r>
            <a:r>
              <a:rPr lang="cs-CZ" b="1" dirty="0" err="1"/>
              <a:t>svojím</a:t>
            </a:r>
            <a:r>
              <a:rPr lang="cs-CZ" b="1" dirty="0"/>
              <a:t> </a:t>
            </a:r>
            <a:r>
              <a:rPr lang="cs-CZ" b="1" dirty="0" err="1"/>
              <a:t>národom</a:t>
            </a:r>
            <a:r>
              <a:rPr lang="cs-CZ" dirty="0"/>
              <a:t> než s </a:t>
            </a:r>
            <a:r>
              <a:rPr lang="cs-CZ" dirty="0" err="1"/>
              <a:t>nižšou</a:t>
            </a:r>
            <a:r>
              <a:rPr lang="cs-CZ" dirty="0"/>
              <a:t> </a:t>
            </a:r>
            <a:r>
              <a:rPr lang="cs-CZ" dirty="0" err="1"/>
              <a:t>sociálnou</a:t>
            </a:r>
            <a:r>
              <a:rPr lang="cs-CZ" dirty="0"/>
              <a:t> </a:t>
            </a:r>
            <a:r>
              <a:rPr lang="cs-CZ" dirty="0" err="1"/>
              <a:t>triedou</a:t>
            </a:r>
            <a:r>
              <a:rPr lang="cs-CZ" dirty="0"/>
              <a:t>, </a:t>
            </a:r>
            <a:r>
              <a:rPr lang="cs-CZ" dirty="0" err="1"/>
              <a:t>ktorá</a:t>
            </a:r>
            <a:r>
              <a:rPr lang="cs-CZ" dirty="0"/>
              <a:t> je jeho </a:t>
            </a:r>
            <a:r>
              <a:rPr lang="cs-CZ" dirty="0" err="1"/>
              <a:t>súčasťou</a:t>
            </a:r>
            <a:r>
              <a:rPr lang="cs-CZ" dirty="0"/>
              <a:t>, </a:t>
            </a:r>
            <a:r>
              <a:rPr lang="cs-CZ" dirty="0" err="1"/>
              <a:t>menej</a:t>
            </a:r>
            <a:r>
              <a:rPr lang="cs-CZ" dirty="0"/>
              <a:t> </a:t>
            </a:r>
            <a:r>
              <a:rPr lang="cs-CZ" dirty="0" err="1"/>
              <a:t>preferujú</a:t>
            </a:r>
            <a:r>
              <a:rPr lang="cs-CZ" dirty="0"/>
              <a:t> </a:t>
            </a:r>
            <a:r>
              <a:rPr lang="cs-CZ" dirty="0" err="1"/>
              <a:t>prerozdeľovanie</a:t>
            </a:r>
            <a:r>
              <a:rPr lang="cs-CZ" dirty="0"/>
              <a:t> (</a:t>
            </a:r>
            <a:r>
              <a:rPr lang="cs-CZ" dirty="0" err="1"/>
              <a:t>zdaňovanie</a:t>
            </a:r>
            <a:r>
              <a:rPr lang="cs-CZ" dirty="0"/>
              <a:t>) a v </a:t>
            </a:r>
            <a:r>
              <a:rPr lang="cs-CZ" dirty="0" err="1"/>
              <a:t>dôsledku</a:t>
            </a:r>
            <a:r>
              <a:rPr lang="cs-CZ" dirty="0"/>
              <a:t> toho je aj </a:t>
            </a:r>
            <a:r>
              <a:rPr lang="cs-CZ" dirty="0" err="1"/>
              <a:t>identifikácia</a:t>
            </a:r>
            <a:r>
              <a:rPr lang="cs-CZ" dirty="0"/>
              <a:t> s </a:t>
            </a:r>
            <a:r>
              <a:rPr lang="cs-CZ" dirty="0" err="1"/>
              <a:t>nízkopríjmovou</a:t>
            </a:r>
            <a:r>
              <a:rPr lang="cs-CZ" dirty="0"/>
              <a:t> </a:t>
            </a:r>
            <a:r>
              <a:rPr lang="cs-CZ" dirty="0" err="1"/>
              <a:t>sociálnou</a:t>
            </a:r>
            <a:r>
              <a:rPr lang="cs-CZ" dirty="0"/>
              <a:t> skupinou </a:t>
            </a:r>
            <a:r>
              <a:rPr lang="cs-CZ" dirty="0" err="1"/>
              <a:t>naďalej</a:t>
            </a:r>
            <a:r>
              <a:rPr lang="cs-CZ" dirty="0"/>
              <a:t> </a:t>
            </a:r>
            <a:r>
              <a:rPr lang="cs-CZ" dirty="0" err="1"/>
              <a:t>menej</a:t>
            </a:r>
            <a:r>
              <a:rPr lang="cs-CZ" dirty="0"/>
              <a:t> </a:t>
            </a:r>
            <a:r>
              <a:rPr lang="cs-CZ" dirty="0" err="1"/>
              <a:t>atraktívna</a:t>
            </a:r>
            <a:endParaRPr lang="sk-SK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8381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3CC8F-7C73-B443-895E-3A56D9D2E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M. </a:t>
            </a:r>
            <a:r>
              <a:rPr lang="cs-CZ" b="1" dirty="0" err="1"/>
              <a:t>Shayo</a:t>
            </a:r>
            <a:r>
              <a:rPr lang="cs-CZ" b="1" dirty="0"/>
              <a:t>: </a:t>
            </a:r>
            <a:r>
              <a:rPr lang="cs-CZ" b="1" dirty="0" err="1"/>
              <a:t>dôsledky</a:t>
            </a:r>
            <a:r>
              <a:rPr lang="cs-CZ" b="1" dirty="0"/>
              <a:t> </a:t>
            </a:r>
            <a:r>
              <a:rPr lang="cs-CZ" b="1" dirty="0" err="1"/>
              <a:t>etnickej</a:t>
            </a:r>
            <a:r>
              <a:rPr lang="cs-CZ" b="1" dirty="0"/>
              <a:t> identity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988B5-663D-2341-9F8E-727531F94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1660" y="1825625"/>
            <a:ext cx="8081010" cy="435133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tieto</a:t>
            </a:r>
            <a:r>
              <a:rPr lang="en-US" dirty="0"/>
              <a:t> </a:t>
            </a:r>
            <a:r>
              <a:rPr lang="en-US" dirty="0" err="1"/>
              <a:t>stavy</a:t>
            </a:r>
            <a:r>
              <a:rPr lang="en-US" dirty="0"/>
              <a:t> </a:t>
            </a:r>
            <a:r>
              <a:rPr lang="en-US" dirty="0" err="1"/>
              <a:t>sú</a:t>
            </a:r>
            <a:r>
              <a:rPr lang="en-US" dirty="0"/>
              <a:t> </a:t>
            </a:r>
            <a:r>
              <a:rPr lang="en-US" dirty="0" err="1"/>
              <a:t>ekvilibriá</a:t>
            </a:r>
            <a:r>
              <a:rPr lang="en-US" dirty="0"/>
              <a:t> (</a:t>
            </a:r>
            <a:r>
              <a:rPr lang="en-US" dirty="0" err="1"/>
              <a:t>teória</a:t>
            </a:r>
            <a:r>
              <a:rPr lang="en-US" dirty="0"/>
              <a:t> </a:t>
            </a:r>
            <a:r>
              <a:rPr lang="en-US" dirty="0" err="1"/>
              <a:t>rac</a:t>
            </a:r>
            <a:r>
              <a:rPr lang="en-US" dirty="0"/>
              <a:t>. </a:t>
            </a:r>
            <a:r>
              <a:rPr lang="en-US" dirty="0" err="1"/>
              <a:t>voľby</a:t>
            </a:r>
            <a:r>
              <a:rPr lang="en-US" dirty="0"/>
              <a:t>) a </a:t>
            </a:r>
            <a:r>
              <a:rPr lang="en-US" dirty="0" err="1"/>
              <a:t>ich</a:t>
            </a:r>
            <a:r>
              <a:rPr lang="en-US" dirty="0"/>
              <a:t> </a:t>
            </a:r>
            <a:r>
              <a:rPr lang="en-US" dirty="0" err="1"/>
              <a:t>zmena</a:t>
            </a:r>
            <a:r>
              <a:rPr lang="en-US" dirty="0"/>
              <a:t> </a:t>
            </a:r>
            <a:r>
              <a:rPr lang="en-US" dirty="0" err="1"/>
              <a:t>je</a:t>
            </a:r>
            <a:r>
              <a:rPr lang="en-US" dirty="0"/>
              <a:t> </a:t>
            </a:r>
            <a:r>
              <a:rPr lang="en-US" dirty="0" err="1"/>
              <a:t>možná</a:t>
            </a:r>
            <a:r>
              <a:rPr lang="en-US" dirty="0"/>
              <a:t> </a:t>
            </a:r>
            <a:r>
              <a:rPr lang="en-US" dirty="0" err="1"/>
              <a:t>len</a:t>
            </a:r>
            <a:r>
              <a:rPr lang="en-US" dirty="0"/>
              <a:t> </a:t>
            </a:r>
            <a:r>
              <a:rPr lang="en-US" dirty="0" err="1"/>
              <a:t>zmenou</a:t>
            </a:r>
            <a:r>
              <a:rPr lang="en-US" dirty="0"/>
              <a:t> </a:t>
            </a:r>
            <a:r>
              <a:rPr lang="en-US" dirty="0" err="1"/>
              <a:t>vonkajších</a:t>
            </a:r>
            <a:r>
              <a:rPr lang="en-US" dirty="0"/>
              <a:t> </a:t>
            </a:r>
            <a:r>
              <a:rPr lang="en-US" dirty="0" err="1"/>
              <a:t>faktorov</a:t>
            </a:r>
            <a:endParaRPr lang="en-US" dirty="0"/>
          </a:p>
          <a:p>
            <a:pPr algn="just"/>
            <a:r>
              <a:rPr lang="cs-CZ" dirty="0"/>
              <a:t>hrozba </a:t>
            </a:r>
            <a:r>
              <a:rPr lang="cs-CZ" dirty="0" err="1"/>
              <a:t>pre</a:t>
            </a:r>
            <a:r>
              <a:rPr lang="cs-CZ" dirty="0"/>
              <a:t> </a:t>
            </a:r>
            <a:r>
              <a:rPr lang="cs-CZ" dirty="0" err="1"/>
              <a:t>národnú</a:t>
            </a:r>
            <a:r>
              <a:rPr lang="cs-CZ" dirty="0"/>
              <a:t> </a:t>
            </a:r>
            <a:r>
              <a:rPr lang="cs-CZ" dirty="0" err="1"/>
              <a:t>bezpečnosť</a:t>
            </a:r>
            <a:r>
              <a:rPr lang="cs-CZ" dirty="0"/>
              <a:t> </a:t>
            </a:r>
            <a:r>
              <a:rPr lang="cs-CZ" dirty="0" err="1"/>
              <a:t>vedie</a:t>
            </a:r>
            <a:r>
              <a:rPr lang="cs-CZ" dirty="0"/>
              <a:t> k pocitu, že "</a:t>
            </a:r>
            <a:r>
              <a:rPr lang="cs-CZ" dirty="0" err="1"/>
              <a:t>sme</a:t>
            </a:r>
            <a:r>
              <a:rPr lang="cs-CZ" dirty="0"/>
              <a:t> </a:t>
            </a:r>
            <a:r>
              <a:rPr lang="cs-CZ" dirty="0" err="1"/>
              <a:t>všetci</a:t>
            </a:r>
            <a:r>
              <a:rPr lang="cs-CZ" dirty="0"/>
              <a:t> na jednej lodi" - bohatí aj chudobní - to znamená, že </a:t>
            </a:r>
            <a:r>
              <a:rPr lang="cs-CZ" dirty="0" err="1"/>
              <a:t>menej</a:t>
            </a:r>
            <a:r>
              <a:rPr lang="cs-CZ" dirty="0"/>
              <a:t> pozornosti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venuje</a:t>
            </a:r>
            <a:r>
              <a:rPr lang="cs-CZ" dirty="0"/>
              <a:t> </a:t>
            </a:r>
            <a:r>
              <a:rPr lang="cs-CZ" dirty="0" err="1"/>
              <a:t>triednej</a:t>
            </a:r>
            <a:r>
              <a:rPr lang="cs-CZ" dirty="0"/>
              <a:t> </a:t>
            </a:r>
            <a:r>
              <a:rPr lang="cs-CZ" dirty="0" err="1"/>
              <a:t>identite</a:t>
            </a:r>
            <a:r>
              <a:rPr lang="cs-CZ" dirty="0"/>
              <a:t> a podpore </a:t>
            </a:r>
            <a:r>
              <a:rPr lang="cs-CZ" dirty="0" err="1"/>
              <a:t>pre</a:t>
            </a:r>
            <a:r>
              <a:rPr lang="cs-CZ" dirty="0"/>
              <a:t> </a:t>
            </a:r>
            <a:r>
              <a:rPr lang="cs-CZ" dirty="0" err="1"/>
              <a:t>zdaňovanie</a:t>
            </a:r>
            <a:r>
              <a:rPr lang="cs-CZ" dirty="0"/>
              <a:t> a </a:t>
            </a:r>
            <a:r>
              <a:rPr lang="cs-CZ" dirty="0" err="1"/>
              <a:t>prerozdeľovanie</a:t>
            </a:r>
            <a:endParaRPr lang="sk-SK" dirty="0"/>
          </a:p>
          <a:p>
            <a:pPr algn="just"/>
            <a:r>
              <a:rPr lang="cs-CZ" dirty="0"/>
              <a:t>naopak v </a:t>
            </a:r>
            <a:r>
              <a:rPr lang="cs-CZ" dirty="0" err="1"/>
              <a:t>situácii</a:t>
            </a:r>
            <a:r>
              <a:rPr lang="cs-CZ" dirty="0"/>
              <a:t> </a:t>
            </a:r>
            <a:r>
              <a:rPr lang="cs-CZ" dirty="0" err="1"/>
              <a:t>strádania</a:t>
            </a:r>
            <a:r>
              <a:rPr lang="cs-CZ" dirty="0"/>
              <a:t> </a:t>
            </a:r>
            <a:r>
              <a:rPr lang="cs-CZ" dirty="0" err="1"/>
              <a:t>alebo</a:t>
            </a:r>
            <a:r>
              <a:rPr lang="cs-CZ" dirty="0"/>
              <a:t> </a:t>
            </a:r>
            <a:r>
              <a:rPr lang="cs-CZ" dirty="0" err="1"/>
              <a:t>nejakých</a:t>
            </a:r>
            <a:r>
              <a:rPr lang="cs-CZ" dirty="0"/>
              <a:t> katastrof, v </a:t>
            </a:r>
            <a:r>
              <a:rPr lang="cs-CZ" dirty="0" err="1"/>
              <a:t>dôsledku</a:t>
            </a:r>
            <a:r>
              <a:rPr lang="cs-CZ" dirty="0"/>
              <a:t> </a:t>
            </a:r>
            <a:r>
              <a:rPr lang="cs-CZ" dirty="0" err="1"/>
              <a:t>ktorých</a:t>
            </a:r>
            <a:r>
              <a:rPr lang="cs-CZ" dirty="0"/>
              <a:t> </a:t>
            </a:r>
            <a:r>
              <a:rPr lang="cs-CZ" dirty="0" err="1"/>
              <a:t>nadmerne</a:t>
            </a:r>
            <a:r>
              <a:rPr lang="cs-CZ" dirty="0"/>
              <a:t> </a:t>
            </a:r>
            <a:r>
              <a:rPr lang="cs-CZ" dirty="0" err="1"/>
              <a:t>trpia</a:t>
            </a:r>
            <a:r>
              <a:rPr lang="cs-CZ" dirty="0"/>
              <a:t> </a:t>
            </a:r>
            <a:r>
              <a:rPr lang="cs-CZ" dirty="0" err="1"/>
              <a:t>príslušníci</a:t>
            </a:r>
            <a:r>
              <a:rPr lang="cs-CZ" dirty="0"/>
              <a:t> nižších </a:t>
            </a:r>
            <a:r>
              <a:rPr lang="cs-CZ" dirty="0" err="1"/>
              <a:t>vrstiev</a:t>
            </a:r>
            <a:r>
              <a:rPr lang="cs-CZ" dirty="0"/>
              <a:t>, </a:t>
            </a:r>
            <a:r>
              <a:rPr lang="cs-CZ" dirty="0" err="1"/>
              <a:t>povedie</a:t>
            </a:r>
            <a:r>
              <a:rPr lang="cs-CZ" dirty="0"/>
              <a:t> </a:t>
            </a:r>
            <a:r>
              <a:rPr lang="cs-CZ" dirty="0" err="1"/>
              <a:t>identifikácie</a:t>
            </a:r>
            <a:r>
              <a:rPr lang="cs-CZ" dirty="0"/>
              <a:t> </a:t>
            </a:r>
            <a:r>
              <a:rPr lang="cs-CZ" dirty="0" err="1"/>
              <a:t>týchto</a:t>
            </a:r>
            <a:r>
              <a:rPr lang="cs-CZ" dirty="0"/>
              <a:t> </a:t>
            </a:r>
            <a:r>
              <a:rPr lang="cs-CZ" dirty="0" err="1"/>
              <a:t>ľudí</a:t>
            </a:r>
            <a:r>
              <a:rPr lang="cs-CZ" dirty="0"/>
              <a:t> s </a:t>
            </a:r>
            <a:r>
              <a:rPr lang="cs-CZ" dirty="0" err="1"/>
              <a:t>príslušníkmi</a:t>
            </a:r>
            <a:r>
              <a:rPr lang="cs-CZ" dirty="0"/>
              <a:t> </a:t>
            </a:r>
            <a:r>
              <a:rPr lang="cs-CZ" dirty="0" err="1"/>
              <a:t>svojej</a:t>
            </a:r>
            <a:r>
              <a:rPr lang="cs-CZ" dirty="0"/>
              <a:t> </a:t>
            </a:r>
            <a:r>
              <a:rPr lang="cs-CZ" dirty="0" err="1"/>
              <a:t>sociálnej</a:t>
            </a:r>
            <a:r>
              <a:rPr lang="cs-CZ" dirty="0"/>
              <a:t> skupiny a k </a:t>
            </a:r>
            <a:r>
              <a:rPr lang="cs-CZ" dirty="0" err="1"/>
              <a:t>ich</a:t>
            </a:r>
            <a:r>
              <a:rPr lang="cs-CZ" dirty="0"/>
              <a:t> zvýšeným </a:t>
            </a:r>
            <a:r>
              <a:rPr lang="cs-CZ" dirty="0" err="1"/>
              <a:t>požiadavkám</a:t>
            </a:r>
            <a:r>
              <a:rPr lang="cs-CZ" dirty="0"/>
              <a:t> na </a:t>
            </a:r>
            <a:r>
              <a:rPr lang="cs-CZ" dirty="0" err="1"/>
              <a:t>prerozdeľovanie</a:t>
            </a:r>
            <a:r>
              <a:rPr lang="cs-CZ" dirty="0"/>
              <a:t> a </a:t>
            </a:r>
            <a:r>
              <a:rPr lang="cs-CZ" dirty="0" err="1"/>
              <a:t>zdaňovanie</a:t>
            </a:r>
            <a:r>
              <a:rPr lang="cs-CZ" dirty="0"/>
              <a:t>)</a:t>
            </a:r>
            <a:endParaRPr lang="sk-SK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6268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4D617-0AA2-5143-B9C0-DE6C74179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M. </a:t>
            </a:r>
            <a:r>
              <a:rPr lang="cs-CZ" b="1" dirty="0" err="1"/>
              <a:t>Shayo</a:t>
            </a:r>
            <a:r>
              <a:rPr lang="cs-CZ" b="1" dirty="0"/>
              <a:t>: </a:t>
            </a:r>
            <a:r>
              <a:rPr lang="cs-CZ" b="1" dirty="0" err="1"/>
              <a:t>dôsledky</a:t>
            </a:r>
            <a:r>
              <a:rPr lang="cs-CZ" b="1" dirty="0"/>
              <a:t> </a:t>
            </a:r>
            <a:r>
              <a:rPr lang="cs-CZ" b="1" dirty="0" err="1"/>
              <a:t>etnickej</a:t>
            </a:r>
            <a:r>
              <a:rPr lang="cs-CZ" b="1" dirty="0"/>
              <a:t> identity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EE8A8-59E8-D147-93D5-AD7E7F69CC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1630" y="1825625"/>
            <a:ext cx="9132570" cy="4351338"/>
          </a:xfrm>
        </p:spPr>
        <p:txBody>
          <a:bodyPr>
            <a:normAutofit fontScale="92500"/>
          </a:bodyPr>
          <a:lstStyle/>
          <a:p>
            <a:r>
              <a:rPr lang="cs-CZ" dirty="0"/>
              <a:t>model </a:t>
            </a:r>
            <a:r>
              <a:rPr lang="cs-CZ" dirty="0" err="1"/>
              <a:t>vysvetľuje</a:t>
            </a:r>
            <a:r>
              <a:rPr lang="cs-CZ" dirty="0"/>
              <a:t> </a:t>
            </a:r>
            <a:r>
              <a:rPr lang="cs-CZ" dirty="0" err="1"/>
              <a:t>napr</a:t>
            </a:r>
            <a:r>
              <a:rPr lang="cs-CZ" dirty="0"/>
              <a:t>. </a:t>
            </a:r>
            <a:r>
              <a:rPr lang="cs-CZ" dirty="0" err="1"/>
              <a:t>situáciu</a:t>
            </a:r>
            <a:r>
              <a:rPr lang="cs-CZ" dirty="0"/>
              <a:t> v USA, kde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nízkopríjmové</a:t>
            </a:r>
            <a:r>
              <a:rPr lang="cs-CZ" dirty="0"/>
              <a:t> skupiny </a:t>
            </a:r>
            <a:r>
              <a:rPr lang="cs-CZ" dirty="0" err="1"/>
              <a:t>nadštandardne</a:t>
            </a:r>
            <a:r>
              <a:rPr lang="cs-CZ" dirty="0"/>
              <a:t> vysoko </a:t>
            </a:r>
            <a:r>
              <a:rPr lang="cs-CZ" dirty="0" err="1"/>
              <a:t>identifikujú</a:t>
            </a:r>
            <a:r>
              <a:rPr lang="cs-CZ" dirty="0"/>
              <a:t> s </a:t>
            </a:r>
            <a:r>
              <a:rPr lang="cs-CZ" dirty="0" err="1"/>
              <a:t>národom</a:t>
            </a:r>
            <a:r>
              <a:rPr lang="cs-CZ" dirty="0"/>
              <a:t> a len v </a:t>
            </a:r>
            <a:r>
              <a:rPr lang="cs-CZ" dirty="0" err="1"/>
              <a:t>malej</a:t>
            </a:r>
            <a:r>
              <a:rPr lang="cs-CZ" dirty="0"/>
              <a:t> </a:t>
            </a:r>
            <a:r>
              <a:rPr lang="cs-CZ" dirty="0" err="1"/>
              <a:t>miere</a:t>
            </a:r>
            <a:r>
              <a:rPr lang="cs-CZ" dirty="0"/>
              <a:t> </a:t>
            </a:r>
            <a:r>
              <a:rPr lang="cs-CZ" dirty="0" err="1"/>
              <a:t>preferujú</a:t>
            </a:r>
            <a:r>
              <a:rPr lang="cs-CZ" dirty="0"/>
              <a:t> </a:t>
            </a:r>
            <a:r>
              <a:rPr lang="cs-CZ" dirty="0" err="1"/>
              <a:t>prerozdeľovanie</a:t>
            </a:r>
            <a:r>
              <a:rPr lang="cs-CZ" dirty="0"/>
              <a:t> </a:t>
            </a:r>
            <a:r>
              <a:rPr lang="cs-CZ" dirty="0" err="1"/>
              <a:t>prostredníctvom</a:t>
            </a:r>
            <a:r>
              <a:rPr lang="cs-CZ" dirty="0"/>
              <a:t> daní</a:t>
            </a:r>
            <a:r>
              <a:rPr lang="sk-SK" dirty="0"/>
              <a:t> </a:t>
            </a:r>
          </a:p>
          <a:p>
            <a:r>
              <a:rPr lang="cs-CZ" dirty="0" err="1"/>
              <a:t>tiež</a:t>
            </a:r>
            <a:r>
              <a:rPr lang="cs-CZ" dirty="0"/>
              <a:t> </a:t>
            </a:r>
            <a:r>
              <a:rPr lang="cs-CZ" dirty="0" err="1"/>
              <a:t>vysvetľuje</a:t>
            </a:r>
            <a:r>
              <a:rPr lang="cs-CZ" dirty="0"/>
              <a:t>, </a:t>
            </a:r>
            <a:r>
              <a:rPr lang="cs-CZ" dirty="0" err="1"/>
              <a:t>prečo</a:t>
            </a:r>
            <a:r>
              <a:rPr lang="cs-CZ" dirty="0"/>
              <a:t> v </a:t>
            </a:r>
            <a:r>
              <a:rPr lang="cs-CZ" dirty="0" err="1"/>
              <a:t>západnej</a:t>
            </a:r>
            <a:r>
              <a:rPr lang="cs-CZ" dirty="0"/>
              <a:t> </a:t>
            </a:r>
            <a:r>
              <a:rPr lang="cs-CZ" dirty="0" err="1"/>
              <a:t>Európe</a:t>
            </a:r>
            <a:r>
              <a:rPr lang="cs-CZ" dirty="0"/>
              <a:t> </a:t>
            </a:r>
            <a:r>
              <a:rPr lang="cs-CZ" dirty="0" err="1"/>
              <a:t>veľká</a:t>
            </a:r>
            <a:r>
              <a:rPr lang="cs-CZ" dirty="0"/>
              <a:t> </a:t>
            </a:r>
            <a:r>
              <a:rPr lang="cs-CZ" dirty="0" err="1"/>
              <a:t>časť</a:t>
            </a:r>
            <a:r>
              <a:rPr lang="cs-CZ" dirty="0"/>
              <a:t> </a:t>
            </a:r>
            <a:r>
              <a:rPr lang="cs-CZ" dirty="0" err="1"/>
              <a:t>voličov</a:t>
            </a:r>
            <a:r>
              <a:rPr lang="cs-CZ" dirty="0"/>
              <a:t> </a:t>
            </a:r>
            <a:r>
              <a:rPr lang="cs-CZ" dirty="0" err="1"/>
              <a:t>sociálnodemokratických</a:t>
            </a:r>
            <a:r>
              <a:rPr lang="cs-CZ" dirty="0"/>
              <a:t> </a:t>
            </a:r>
            <a:r>
              <a:rPr lang="cs-CZ" dirty="0" err="1"/>
              <a:t>strán</a:t>
            </a:r>
            <a:r>
              <a:rPr lang="cs-CZ" dirty="0"/>
              <a:t> </a:t>
            </a:r>
            <a:r>
              <a:rPr lang="cs-CZ" dirty="0" err="1"/>
              <a:t>prešla</a:t>
            </a:r>
            <a:r>
              <a:rPr lang="cs-CZ" dirty="0"/>
              <a:t> k podpore (</a:t>
            </a:r>
            <a:r>
              <a:rPr lang="cs-CZ" dirty="0" err="1"/>
              <a:t>radikálnej</a:t>
            </a:r>
            <a:r>
              <a:rPr lang="cs-CZ" dirty="0"/>
              <a:t>) </a:t>
            </a:r>
            <a:r>
              <a:rPr lang="cs-CZ" dirty="0" err="1"/>
              <a:t>protiimigrantskej</a:t>
            </a:r>
            <a:r>
              <a:rPr lang="cs-CZ" dirty="0"/>
              <a:t> pravice: </a:t>
            </a:r>
          </a:p>
          <a:p>
            <a:r>
              <a:rPr lang="cs-CZ" dirty="0" err="1"/>
              <a:t>prisťahovalci</a:t>
            </a:r>
            <a:r>
              <a:rPr lang="cs-CZ" dirty="0"/>
              <a:t>, </a:t>
            </a:r>
            <a:r>
              <a:rPr lang="cs-CZ" dirty="0" err="1"/>
              <a:t>väčšina</a:t>
            </a:r>
            <a:r>
              <a:rPr lang="cs-CZ" dirty="0"/>
              <a:t> z nich </a:t>
            </a:r>
            <a:r>
              <a:rPr lang="cs-CZ" dirty="0" err="1"/>
              <a:t>príslušníci</a:t>
            </a:r>
            <a:r>
              <a:rPr lang="cs-CZ" dirty="0"/>
              <a:t> </a:t>
            </a:r>
            <a:r>
              <a:rPr lang="cs-CZ" dirty="0" err="1"/>
              <a:t>nízkopríjmových</a:t>
            </a:r>
            <a:r>
              <a:rPr lang="cs-CZ" dirty="0"/>
              <a:t> </a:t>
            </a:r>
            <a:r>
              <a:rPr lang="cs-CZ" dirty="0" err="1"/>
              <a:t>skupín</a:t>
            </a:r>
            <a:r>
              <a:rPr lang="cs-CZ" dirty="0"/>
              <a:t>, "</a:t>
            </a:r>
            <a:r>
              <a:rPr lang="cs-CZ" dirty="0" err="1"/>
              <a:t>exogénne</a:t>
            </a:r>
            <a:r>
              <a:rPr lang="cs-CZ" dirty="0"/>
              <a:t>" </a:t>
            </a:r>
            <a:r>
              <a:rPr lang="cs-CZ" dirty="0" err="1"/>
              <a:t>prispeli</a:t>
            </a:r>
            <a:r>
              <a:rPr lang="cs-CZ" dirty="0"/>
              <a:t> k </a:t>
            </a:r>
            <a:r>
              <a:rPr lang="cs-CZ" dirty="0" err="1"/>
              <a:t>nižšej</a:t>
            </a:r>
            <a:r>
              <a:rPr lang="cs-CZ" dirty="0"/>
              <a:t> </a:t>
            </a:r>
            <a:r>
              <a:rPr lang="cs-CZ" dirty="0" err="1"/>
              <a:t>sociálnej</a:t>
            </a:r>
            <a:r>
              <a:rPr lang="cs-CZ" dirty="0"/>
              <a:t> </a:t>
            </a:r>
            <a:r>
              <a:rPr lang="cs-CZ" dirty="0" err="1"/>
              <a:t>triede</a:t>
            </a:r>
            <a:r>
              <a:rPr lang="cs-CZ" dirty="0"/>
              <a:t> s charakteristikami, </a:t>
            </a:r>
            <a:r>
              <a:rPr lang="cs-CZ" dirty="0" err="1"/>
              <a:t>ktoré</a:t>
            </a:r>
            <a:r>
              <a:rPr lang="cs-CZ" dirty="0"/>
              <a:t> zvýšili </a:t>
            </a:r>
            <a:r>
              <a:rPr lang="cs-CZ" dirty="0" err="1"/>
              <a:t>dištanc</a:t>
            </a:r>
            <a:r>
              <a:rPr lang="cs-CZ" dirty="0"/>
              <a:t> </a:t>
            </a:r>
            <a:r>
              <a:rPr lang="cs-CZ" dirty="0" err="1"/>
              <a:t>iných</a:t>
            </a:r>
            <a:r>
              <a:rPr lang="cs-CZ" dirty="0"/>
              <a:t> </a:t>
            </a:r>
            <a:r>
              <a:rPr lang="cs-CZ" dirty="0" err="1"/>
              <a:t>príslušníkov</a:t>
            </a:r>
            <a:r>
              <a:rPr lang="cs-CZ" dirty="0"/>
              <a:t> </a:t>
            </a:r>
            <a:r>
              <a:rPr lang="cs-CZ" dirty="0" err="1"/>
              <a:t>nižšej</a:t>
            </a:r>
            <a:r>
              <a:rPr lang="cs-CZ" dirty="0"/>
              <a:t> </a:t>
            </a:r>
            <a:r>
              <a:rPr lang="cs-CZ" dirty="0" err="1"/>
              <a:t>triedy</a:t>
            </a:r>
            <a:r>
              <a:rPr lang="cs-CZ" dirty="0"/>
              <a:t> od </a:t>
            </a:r>
            <a:r>
              <a:rPr lang="cs-CZ" dirty="0" err="1"/>
              <a:t>tejto</a:t>
            </a:r>
            <a:r>
              <a:rPr lang="cs-CZ" dirty="0"/>
              <a:t> skupiny a posilnili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identifikáciu</a:t>
            </a:r>
            <a:r>
              <a:rPr lang="cs-CZ" dirty="0"/>
              <a:t> s </a:t>
            </a:r>
            <a:r>
              <a:rPr lang="cs-CZ" dirty="0" err="1"/>
              <a:t>inou</a:t>
            </a:r>
            <a:r>
              <a:rPr lang="cs-CZ" dirty="0"/>
              <a:t> (</a:t>
            </a:r>
            <a:r>
              <a:rPr lang="cs-CZ" dirty="0" err="1"/>
              <a:t>národnou</a:t>
            </a:r>
            <a:r>
              <a:rPr lang="cs-CZ" dirty="0"/>
              <a:t>) skupinou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60582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b="1" dirty="0" err="1"/>
              <a:t>Nacionalizmus</a:t>
            </a:r>
            <a:r>
              <a:rPr lang="en-US" altLang="en-US" b="1" dirty="0"/>
              <a:t> </a:t>
            </a:r>
            <a:r>
              <a:rPr lang="en-US" altLang="en-US" b="1" dirty="0" err="1"/>
              <a:t>ako</a:t>
            </a:r>
            <a:r>
              <a:rPr lang="en-US" altLang="en-US" b="1" dirty="0"/>
              <a:t> </a:t>
            </a:r>
            <a:r>
              <a:rPr lang="en-US" altLang="en-US" b="1" dirty="0" err="1"/>
              <a:t>legitimizácia</a:t>
            </a:r>
            <a:endParaRPr lang="en-US" alt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920" y="1825625"/>
            <a:ext cx="9121140" cy="4351338"/>
          </a:xfrm>
        </p:spPr>
        <p:txBody>
          <a:bodyPr/>
          <a:lstStyle/>
          <a:p>
            <a:pPr algn="just"/>
            <a:r>
              <a:rPr lang="en-US" altLang="en-US" dirty="0" err="1"/>
              <a:t>existuje</a:t>
            </a:r>
            <a:r>
              <a:rPr lang="en-US" altLang="en-US" dirty="0"/>
              <a:t> </a:t>
            </a:r>
            <a:r>
              <a:rPr lang="en-US" altLang="en-US" dirty="0" err="1"/>
              <a:t>množstvo</a:t>
            </a:r>
            <a:r>
              <a:rPr lang="en-US" altLang="en-US" dirty="0"/>
              <a:t> </a:t>
            </a:r>
            <a:r>
              <a:rPr lang="en-US" altLang="en-US" dirty="0" err="1"/>
              <a:t>teórií</a:t>
            </a:r>
            <a:r>
              <a:rPr lang="en-US" altLang="en-US" dirty="0"/>
              <a:t> </a:t>
            </a:r>
            <a:r>
              <a:rPr lang="en-US" altLang="en-US" dirty="0" err="1"/>
              <a:t>vysvetľujúcich</a:t>
            </a:r>
            <a:r>
              <a:rPr lang="en-US" altLang="en-US" dirty="0"/>
              <a:t> </a:t>
            </a:r>
            <a:r>
              <a:rPr lang="en-US" altLang="en-US" dirty="0" err="1"/>
              <a:t>vznik</a:t>
            </a:r>
            <a:r>
              <a:rPr lang="en-US" altLang="en-US" dirty="0"/>
              <a:t> </a:t>
            </a:r>
            <a:r>
              <a:rPr lang="en-US" altLang="en-US" dirty="0" err="1"/>
              <a:t>národov</a:t>
            </a:r>
            <a:r>
              <a:rPr lang="en-US" altLang="en-US" dirty="0"/>
              <a:t> a </a:t>
            </a:r>
            <a:r>
              <a:rPr lang="en-US" altLang="en-US" dirty="0" err="1"/>
              <a:t>štátov</a:t>
            </a:r>
            <a:r>
              <a:rPr lang="en-US" altLang="en-US" dirty="0"/>
              <a:t> a </a:t>
            </a:r>
            <a:r>
              <a:rPr lang="en-US" altLang="en-US" dirty="0" err="1"/>
              <a:t>nacionalizmu</a:t>
            </a:r>
            <a:endParaRPr lang="en-US" altLang="en-US" dirty="0"/>
          </a:p>
          <a:p>
            <a:pPr algn="just"/>
            <a:r>
              <a:rPr lang="en-US" altLang="en-US" b="1" dirty="0"/>
              <a:t>E. Gellner</a:t>
            </a:r>
            <a:r>
              <a:rPr lang="en-US" altLang="en-US" dirty="0"/>
              <a:t>: </a:t>
            </a:r>
            <a:r>
              <a:rPr lang="en-US" altLang="en-US" dirty="0" err="1"/>
              <a:t>doktrína</a:t>
            </a:r>
            <a:r>
              <a:rPr lang="en-US" altLang="en-US" dirty="0"/>
              <a:t>, </a:t>
            </a:r>
            <a:r>
              <a:rPr lang="en-US" altLang="en-US" dirty="0" err="1"/>
              <a:t>ktorá</a:t>
            </a:r>
            <a:r>
              <a:rPr lang="en-US" altLang="en-US" dirty="0"/>
              <a:t> </a:t>
            </a:r>
            <a:r>
              <a:rPr lang="en-US" altLang="en-US" dirty="0" err="1"/>
              <a:t>hlása</a:t>
            </a:r>
            <a:r>
              <a:rPr lang="en-US" altLang="en-US" dirty="0"/>
              <a:t>, </a:t>
            </a:r>
            <a:r>
              <a:rPr lang="en-US" altLang="en-US" dirty="0" err="1"/>
              <a:t>že</a:t>
            </a:r>
            <a:r>
              <a:rPr lang="en-US" altLang="en-US" dirty="0"/>
              <a:t> </a:t>
            </a:r>
            <a:r>
              <a:rPr lang="en-US" altLang="en-US" dirty="0" err="1"/>
              <a:t>národná</a:t>
            </a:r>
            <a:r>
              <a:rPr lang="en-US" altLang="en-US" dirty="0"/>
              <a:t> a </a:t>
            </a:r>
            <a:r>
              <a:rPr lang="en-US" altLang="en-US" dirty="0" err="1"/>
              <a:t>štátna</a:t>
            </a:r>
            <a:r>
              <a:rPr lang="en-US" altLang="en-US" dirty="0"/>
              <a:t> </a:t>
            </a:r>
            <a:r>
              <a:rPr lang="en-US" altLang="en-US" dirty="0" err="1"/>
              <a:t>jednotka</a:t>
            </a:r>
            <a:r>
              <a:rPr lang="en-US" altLang="en-US" dirty="0"/>
              <a:t> by </a:t>
            </a:r>
            <a:r>
              <a:rPr lang="en-US" altLang="en-US" dirty="0" err="1"/>
              <a:t>mali</a:t>
            </a:r>
            <a:r>
              <a:rPr lang="en-US" altLang="en-US" dirty="0"/>
              <a:t> </a:t>
            </a:r>
            <a:r>
              <a:rPr lang="en-US" altLang="en-US" dirty="0" err="1"/>
              <a:t>byť</a:t>
            </a:r>
            <a:r>
              <a:rPr lang="en-US" altLang="en-US" dirty="0"/>
              <a:t> </a:t>
            </a:r>
            <a:r>
              <a:rPr lang="en-US" altLang="en-US" dirty="0" err="1"/>
              <a:t>zhodné</a:t>
            </a:r>
            <a:r>
              <a:rPr lang="en-US" altLang="en-US" dirty="0"/>
              <a:t> (</a:t>
            </a:r>
            <a:r>
              <a:rPr lang="en-US" altLang="en-US" dirty="0" err="1"/>
              <a:t>kongruentné</a:t>
            </a:r>
            <a:r>
              <a:rPr lang="en-US" altLang="en-US" dirty="0"/>
              <a:t>)</a:t>
            </a:r>
          </a:p>
          <a:p>
            <a:pPr algn="just"/>
            <a:r>
              <a:rPr lang="en-US" altLang="en-US" dirty="0" err="1"/>
              <a:t>otázna</a:t>
            </a:r>
            <a:r>
              <a:rPr lang="en-US" altLang="en-US" dirty="0"/>
              <a:t> </a:t>
            </a:r>
            <a:r>
              <a:rPr lang="en-US" altLang="en-US" dirty="0" err="1"/>
              <a:t>je</a:t>
            </a:r>
            <a:r>
              <a:rPr lang="en-US" altLang="en-US" dirty="0"/>
              <a:t> </a:t>
            </a:r>
            <a:r>
              <a:rPr lang="en-US" altLang="en-US" dirty="0" err="1"/>
              <a:t>ich</a:t>
            </a:r>
            <a:r>
              <a:rPr lang="en-US" altLang="en-US" dirty="0"/>
              <a:t> </a:t>
            </a:r>
            <a:r>
              <a:rPr lang="en-US" altLang="en-US" dirty="0" err="1"/>
              <a:t>explanačná</a:t>
            </a:r>
            <a:r>
              <a:rPr lang="en-US" altLang="en-US" dirty="0"/>
              <a:t> </a:t>
            </a:r>
            <a:r>
              <a:rPr lang="en-US" altLang="en-US" dirty="0" err="1"/>
              <a:t>sila</a:t>
            </a:r>
            <a:r>
              <a:rPr lang="en-US" altLang="en-US" dirty="0"/>
              <a:t>, </a:t>
            </a:r>
            <a:r>
              <a:rPr lang="en-US" altLang="en-US" dirty="0" err="1"/>
              <a:t>keď</a:t>
            </a:r>
            <a:r>
              <a:rPr lang="en-US" altLang="en-US" dirty="0"/>
              <a:t> </a:t>
            </a:r>
            <a:r>
              <a:rPr lang="en-US" altLang="en-US" dirty="0" err="1"/>
              <a:t>pozeráme</a:t>
            </a:r>
            <a:r>
              <a:rPr lang="en-US" altLang="en-US" dirty="0"/>
              <a:t> </a:t>
            </a:r>
            <a:r>
              <a:rPr lang="en-US" altLang="en-US" dirty="0" err="1"/>
              <a:t>na</a:t>
            </a:r>
            <a:r>
              <a:rPr lang="en-US" altLang="en-US" dirty="0"/>
              <a:t> </a:t>
            </a:r>
            <a:r>
              <a:rPr lang="en-US" altLang="en-US" dirty="0" err="1"/>
              <a:t>vznik</a:t>
            </a:r>
            <a:r>
              <a:rPr lang="en-US" altLang="en-US" dirty="0"/>
              <a:t> </a:t>
            </a:r>
            <a:r>
              <a:rPr lang="en-US" altLang="en-US" dirty="0" err="1"/>
              <a:t>štátov</a:t>
            </a:r>
            <a:r>
              <a:rPr lang="en-US" altLang="en-US" dirty="0"/>
              <a:t> a </a:t>
            </a:r>
            <a:r>
              <a:rPr lang="en-US" altLang="en-US" dirty="0" err="1"/>
              <a:t>národov</a:t>
            </a:r>
            <a:r>
              <a:rPr lang="en-US" altLang="en-US" dirty="0"/>
              <a:t> v </a:t>
            </a:r>
            <a:r>
              <a:rPr lang="en-US" altLang="en-US" dirty="0" err="1"/>
              <a:t>globálnom</a:t>
            </a:r>
            <a:r>
              <a:rPr lang="en-US" altLang="en-US" dirty="0"/>
              <a:t> </a:t>
            </a:r>
            <a:r>
              <a:rPr lang="en-US" altLang="en-US" dirty="0" err="1"/>
              <a:t>merítku</a:t>
            </a:r>
            <a:r>
              <a:rPr lang="en-US" altLang="en-US" dirty="0"/>
              <a:t> a </a:t>
            </a:r>
            <a:r>
              <a:rPr lang="en-US" altLang="en-US" dirty="0" err="1"/>
              <a:t>nie</a:t>
            </a:r>
            <a:r>
              <a:rPr lang="en-US" altLang="en-US" dirty="0"/>
              <a:t> </a:t>
            </a:r>
            <a:r>
              <a:rPr lang="en-US" altLang="en-US" dirty="0" err="1"/>
              <a:t>len</a:t>
            </a:r>
            <a:r>
              <a:rPr lang="en-US" altLang="en-US" dirty="0"/>
              <a:t> </a:t>
            </a:r>
            <a:r>
              <a:rPr lang="en-US" altLang="en-US" dirty="0" err="1"/>
              <a:t>cez</a:t>
            </a:r>
            <a:r>
              <a:rPr lang="en-US" altLang="en-US" dirty="0"/>
              <a:t> </a:t>
            </a:r>
            <a:r>
              <a:rPr lang="en-US" altLang="en-US" dirty="0" err="1"/>
              <a:t>skúsenosť</a:t>
            </a:r>
            <a:r>
              <a:rPr lang="en-US" altLang="en-US" dirty="0"/>
              <a:t> </a:t>
            </a:r>
            <a:r>
              <a:rPr lang="en-US" altLang="en-US" dirty="0" err="1"/>
              <a:t>Európy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8748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 err="1"/>
              <a:t>E.Gellner</a:t>
            </a:r>
            <a:r>
              <a:rPr lang="en-US" b="1" dirty="0"/>
              <a:t> (1983)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5940" y="1825625"/>
            <a:ext cx="8606790" cy="4351338"/>
          </a:xfrm>
        </p:spPr>
        <p:txBody>
          <a:bodyPr/>
          <a:lstStyle/>
          <a:p>
            <a:pPr algn="just"/>
            <a:r>
              <a:rPr lang="en-US" altLang="en-US" dirty="0" err="1"/>
              <a:t>nacionalizmus</a:t>
            </a:r>
            <a:r>
              <a:rPr lang="en-US" altLang="en-US" dirty="0"/>
              <a:t> </a:t>
            </a:r>
            <a:r>
              <a:rPr lang="en-US" altLang="en-US" dirty="0" err="1"/>
              <a:t>ako</a:t>
            </a:r>
            <a:r>
              <a:rPr lang="en-US" altLang="en-US" dirty="0"/>
              <a:t> </a:t>
            </a:r>
            <a:r>
              <a:rPr lang="en-US" altLang="en-US" dirty="0" err="1"/>
              <a:t>dôsledok</a:t>
            </a:r>
            <a:r>
              <a:rPr lang="en-US" altLang="en-US" dirty="0"/>
              <a:t> </a:t>
            </a:r>
            <a:r>
              <a:rPr lang="en-US" altLang="en-US" dirty="0" err="1"/>
              <a:t>prechodu</a:t>
            </a:r>
            <a:r>
              <a:rPr lang="en-US" altLang="en-US" dirty="0"/>
              <a:t> od </a:t>
            </a:r>
            <a:r>
              <a:rPr lang="en-US" altLang="en-US" dirty="0" err="1"/>
              <a:t>agrárnej</a:t>
            </a:r>
            <a:r>
              <a:rPr lang="en-US" altLang="en-US" dirty="0"/>
              <a:t> k </a:t>
            </a:r>
            <a:r>
              <a:rPr lang="en-US" altLang="en-US" dirty="0" err="1"/>
              <a:t>industriálnej</a:t>
            </a:r>
            <a:r>
              <a:rPr lang="en-US" altLang="en-US" dirty="0"/>
              <a:t> </a:t>
            </a:r>
            <a:r>
              <a:rPr lang="en-US" altLang="en-US" dirty="0" err="1"/>
              <a:t>spoločnosti</a:t>
            </a:r>
            <a:endParaRPr lang="en-US" altLang="en-US" dirty="0"/>
          </a:p>
          <a:p>
            <a:pPr algn="just"/>
            <a:r>
              <a:rPr lang="en-US" altLang="en-US" dirty="0" err="1"/>
              <a:t>vyžaduje</a:t>
            </a:r>
            <a:r>
              <a:rPr lang="en-US" altLang="en-US" dirty="0"/>
              <a:t> </a:t>
            </a:r>
            <a:r>
              <a:rPr lang="en-US" altLang="en-US" dirty="0" err="1"/>
              <a:t>mobilnú</a:t>
            </a:r>
            <a:r>
              <a:rPr lang="en-US" altLang="en-US" dirty="0"/>
              <a:t> a </a:t>
            </a:r>
            <a:r>
              <a:rPr lang="en-US" altLang="en-US" dirty="0" err="1"/>
              <a:t>flexibilnú</a:t>
            </a:r>
            <a:r>
              <a:rPr lang="en-US" altLang="en-US" dirty="0"/>
              <a:t> </a:t>
            </a:r>
            <a:r>
              <a:rPr lang="en-US" altLang="en-US" dirty="0" err="1"/>
              <a:t>pracovnú</a:t>
            </a:r>
            <a:r>
              <a:rPr lang="en-US" altLang="en-US" dirty="0"/>
              <a:t> </a:t>
            </a:r>
            <a:r>
              <a:rPr lang="en-US" altLang="en-US" dirty="0" err="1"/>
              <a:t>silu</a:t>
            </a:r>
            <a:endParaRPr lang="en-US" altLang="en-US" dirty="0"/>
          </a:p>
          <a:p>
            <a:pPr algn="just"/>
            <a:r>
              <a:rPr lang="en-US" altLang="en-US" dirty="0" err="1"/>
              <a:t>tá</a:t>
            </a:r>
            <a:r>
              <a:rPr lang="en-US" altLang="en-US" dirty="0"/>
              <a:t> </a:t>
            </a:r>
            <a:r>
              <a:rPr lang="en-US" altLang="en-US" dirty="0" err="1"/>
              <a:t>potrebuje</a:t>
            </a:r>
            <a:r>
              <a:rPr lang="en-US" altLang="en-US" dirty="0"/>
              <a:t> </a:t>
            </a:r>
            <a:r>
              <a:rPr lang="en-US" altLang="en-US" dirty="0" err="1"/>
              <a:t>štandardizované</a:t>
            </a:r>
            <a:r>
              <a:rPr lang="en-US" altLang="en-US" dirty="0"/>
              <a:t> </a:t>
            </a:r>
            <a:r>
              <a:rPr lang="en-US" altLang="en-US" dirty="0" err="1"/>
              <a:t>vzdelanie</a:t>
            </a:r>
            <a:r>
              <a:rPr lang="en-US" altLang="en-US" dirty="0"/>
              <a:t> v </a:t>
            </a:r>
            <a:r>
              <a:rPr lang="en-US" altLang="en-US" dirty="0" err="1"/>
              <a:t>jednotnom</a:t>
            </a:r>
            <a:r>
              <a:rPr lang="en-US" altLang="en-US" dirty="0"/>
              <a:t> </a:t>
            </a:r>
            <a:r>
              <a:rPr lang="en-US" altLang="en-US" dirty="0" err="1"/>
              <a:t>médiu</a:t>
            </a:r>
            <a:r>
              <a:rPr lang="en-US" altLang="en-US" dirty="0"/>
              <a:t>/</a:t>
            </a:r>
            <a:r>
              <a:rPr lang="en-US" altLang="en-US" dirty="0" err="1"/>
              <a:t>jazyku</a:t>
            </a:r>
            <a:endParaRPr lang="en-US" altLang="en-US" dirty="0"/>
          </a:p>
          <a:p>
            <a:pPr algn="just"/>
            <a:r>
              <a:rPr lang="en-US" altLang="en-US" dirty="0" err="1"/>
              <a:t>štátna</a:t>
            </a:r>
            <a:r>
              <a:rPr lang="en-US" altLang="en-US" dirty="0"/>
              <a:t> </a:t>
            </a:r>
            <a:r>
              <a:rPr lang="en-US" altLang="en-US" dirty="0" err="1"/>
              <a:t>administratíva</a:t>
            </a:r>
            <a:r>
              <a:rPr lang="en-US" altLang="en-US" dirty="0"/>
              <a:t> </a:t>
            </a:r>
            <a:r>
              <a:rPr lang="en-US" altLang="en-US" dirty="0" err="1"/>
              <a:t>produkuje</a:t>
            </a:r>
            <a:r>
              <a:rPr lang="en-US" altLang="en-US" dirty="0"/>
              <a:t> </a:t>
            </a:r>
            <a:r>
              <a:rPr lang="en-US" altLang="en-US" dirty="0" err="1"/>
              <a:t>jednotnú</a:t>
            </a:r>
            <a:r>
              <a:rPr lang="en-US" altLang="en-US" dirty="0"/>
              <a:t> a </a:t>
            </a:r>
            <a:r>
              <a:rPr lang="en-US" altLang="en-US" dirty="0" err="1"/>
              <a:t>homogenizovanú</a:t>
            </a:r>
            <a:r>
              <a:rPr lang="en-US" altLang="en-US" dirty="0"/>
              <a:t> </a:t>
            </a:r>
            <a:r>
              <a:rPr lang="en-US" altLang="en-US" dirty="0" err="1"/>
              <a:t>jazyku</a:t>
            </a:r>
            <a:r>
              <a:rPr lang="en-US" altLang="en-US" dirty="0"/>
              <a:t> s </a:t>
            </a:r>
            <a:r>
              <a:rPr lang="en-US" altLang="en-US" dirty="0" err="1"/>
              <a:t>jednotným</a:t>
            </a:r>
            <a:r>
              <a:rPr lang="en-US" altLang="en-US" dirty="0"/>
              <a:t> </a:t>
            </a:r>
            <a:r>
              <a:rPr lang="en-US" altLang="en-US" dirty="0" err="1"/>
              <a:t>jazykom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25791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 err="1"/>
              <a:t>E.Gellner</a:t>
            </a:r>
            <a:r>
              <a:rPr lang="en-US" b="1" dirty="0"/>
              <a:t> (1983)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1" y="2362200"/>
            <a:ext cx="7693025" cy="4306888"/>
          </a:xfrm>
        </p:spPr>
        <p:txBody>
          <a:bodyPr/>
          <a:lstStyle/>
          <a:p>
            <a:pPr algn="just"/>
            <a:r>
              <a:rPr lang="en-US" altLang="en-US" sz="2600" dirty="0" err="1"/>
              <a:t>modernizácia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nezasahuje</a:t>
            </a:r>
            <a:r>
              <a:rPr lang="en-US" altLang="en-US" sz="2600" dirty="0"/>
              <a:t> </a:t>
            </a:r>
            <a:r>
              <a:rPr lang="en-US" altLang="en-US" sz="2600" dirty="0" err="1"/>
              <a:t>všetky</a:t>
            </a:r>
            <a:r>
              <a:rPr lang="en-US" altLang="en-US" sz="2600" dirty="0"/>
              <a:t> </a:t>
            </a:r>
            <a:r>
              <a:rPr lang="en-US" altLang="en-US" sz="2600" dirty="0" err="1"/>
              <a:t>geografické</a:t>
            </a:r>
            <a:r>
              <a:rPr lang="en-US" altLang="en-US" sz="2600" dirty="0"/>
              <a:t> </a:t>
            </a:r>
            <a:r>
              <a:rPr lang="en-US" altLang="en-US" sz="2600" dirty="0" err="1"/>
              <a:t>oblasti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krajiny</a:t>
            </a:r>
            <a:r>
              <a:rPr lang="en-US" altLang="en-US" sz="2600" dirty="0"/>
              <a:t> v </a:t>
            </a:r>
            <a:r>
              <a:rPr lang="en-US" altLang="en-US" sz="2600" dirty="0" err="1"/>
              <a:t>rovnakom</a:t>
            </a:r>
            <a:r>
              <a:rPr lang="en-US" altLang="en-US" sz="2600" dirty="0"/>
              <a:t> </a:t>
            </a:r>
            <a:r>
              <a:rPr lang="en-US" altLang="en-US" sz="2600" dirty="0" err="1"/>
              <a:t>čase</a:t>
            </a:r>
            <a:endParaRPr lang="en-US" altLang="en-US" sz="2600" dirty="0"/>
          </a:p>
          <a:p>
            <a:pPr algn="just"/>
            <a:r>
              <a:rPr lang="en-US" altLang="en-US" sz="2600" dirty="0" err="1"/>
              <a:t>vidiecke</a:t>
            </a:r>
            <a:r>
              <a:rPr lang="en-US" altLang="en-US" sz="2600" dirty="0"/>
              <a:t> </a:t>
            </a:r>
            <a:r>
              <a:rPr lang="en-US" altLang="en-US" sz="2600" dirty="0" err="1"/>
              <a:t>obyvateľstvo</a:t>
            </a:r>
            <a:r>
              <a:rPr lang="en-US" altLang="en-US" sz="2600" dirty="0"/>
              <a:t>, </a:t>
            </a:r>
            <a:r>
              <a:rPr lang="en-US" altLang="en-US" sz="2600" dirty="0" err="1"/>
              <a:t>ktoré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prichádzalo</a:t>
            </a:r>
            <a:r>
              <a:rPr lang="en-US" altLang="en-US" sz="2600" dirty="0"/>
              <a:t> do </a:t>
            </a:r>
            <a:r>
              <a:rPr lang="en-US" altLang="en-US" sz="2600" dirty="0" err="1"/>
              <a:t>industriálnych</a:t>
            </a:r>
            <a:r>
              <a:rPr lang="en-US" altLang="en-US" sz="2600" dirty="0"/>
              <a:t> </a:t>
            </a:r>
            <a:r>
              <a:rPr lang="en-US" altLang="en-US" sz="2600" dirty="0" err="1"/>
              <a:t>centier</a:t>
            </a:r>
            <a:r>
              <a:rPr lang="en-US" altLang="en-US" sz="2600" dirty="0"/>
              <a:t>, </a:t>
            </a:r>
            <a:r>
              <a:rPr lang="en-US" altLang="en-US" sz="2600" dirty="0" err="1"/>
              <a:t>narážalo</a:t>
            </a:r>
            <a:r>
              <a:rPr lang="en-US" altLang="en-US" sz="2600" dirty="0"/>
              <a:t> </a:t>
            </a:r>
            <a:r>
              <a:rPr lang="en-US" altLang="en-US" sz="2600" dirty="0" err="1"/>
              <a:t>na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rozvinutú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kultúru</a:t>
            </a:r>
            <a:r>
              <a:rPr lang="en-US" altLang="en-US" sz="2600" dirty="0"/>
              <a:t> a </a:t>
            </a:r>
            <a:r>
              <a:rPr lang="en-US" altLang="en-US" sz="2600" dirty="0" err="1"/>
              <a:t>ľudí</a:t>
            </a:r>
            <a:r>
              <a:rPr lang="en-US" altLang="en-US" sz="2600" dirty="0"/>
              <a:t> </a:t>
            </a:r>
            <a:r>
              <a:rPr lang="en-US" altLang="en-US" sz="2600" dirty="0" err="1"/>
              <a:t>hovoriacich</a:t>
            </a:r>
            <a:r>
              <a:rPr lang="en-US" altLang="en-US" sz="2600" dirty="0"/>
              <a:t> </a:t>
            </a:r>
            <a:r>
              <a:rPr lang="en-US" altLang="en-US" sz="2600" dirty="0" err="1"/>
              <a:t>iným</a:t>
            </a:r>
            <a:r>
              <a:rPr lang="en-US" altLang="en-US" sz="2600" dirty="0"/>
              <a:t> </a:t>
            </a:r>
            <a:r>
              <a:rPr lang="en-US" altLang="en-US" sz="2600" dirty="0" err="1"/>
              <a:t>jazykom</a:t>
            </a:r>
            <a:endParaRPr lang="en-US" altLang="en-US" sz="2600" dirty="0"/>
          </a:p>
          <a:p>
            <a:pPr algn="just"/>
            <a:r>
              <a:rPr lang="en-US" altLang="en-US" sz="2600" dirty="0" err="1"/>
              <a:t>výsledkom</a:t>
            </a:r>
            <a:r>
              <a:rPr lang="en-US" altLang="en-US" sz="2600" dirty="0"/>
              <a:t> bola </a:t>
            </a:r>
            <a:r>
              <a:rPr lang="en-US" altLang="en-US" sz="2600" dirty="0" err="1"/>
              <a:t>nevôľa</a:t>
            </a:r>
            <a:r>
              <a:rPr lang="en-US" altLang="en-US" sz="2600" dirty="0"/>
              <a:t>, </a:t>
            </a:r>
            <a:r>
              <a:rPr lang="en-US" altLang="en-US" sz="2600" dirty="0" err="1"/>
              <a:t>rozhorčenie</a:t>
            </a:r>
            <a:r>
              <a:rPr lang="en-US" altLang="en-US" sz="2600" dirty="0"/>
              <a:t> a </a:t>
            </a:r>
            <a:r>
              <a:rPr lang="en-US" altLang="en-US" sz="2600" dirty="0" err="1"/>
              <a:t>často</a:t>
            </a:r>
            <a:r>
              <a:rPr lang="en-US" altLang="en-US" sz="2600" dirty="0"/>
              <a:t> </a:t>
            </a:r>
            <a:r>
              <a:rPr lang="en-US" altLang="en-US" sz="2600" dirty="0" err="1"/>
              <a:t>alternatívny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projekt</a:t>
            </a:r>
            <a:r>
              <a:rPr lang="en-US" altLang="en-US" sz="2600" dirty="0"/>
              <a:t> </a:t>
            </a:r>
            <a:r>
              <a:rPr lang="en-US" altLang="en-US" sz="2600" dirty="0" err="1"/>
              <a:t>národa</a:t>
            </a:r>
            <a:r>
              <a:rPr lang="en-US" altLang="en-US" sz="2600" dirty="0"/>
              <a:t>/</a:t>
            </a:r>
            <a:r>
              <a:rPr lang="en-US" altLang="en-US" sz="2600" dirty="0" err="1"/>
              <a:t>štátu</a:t>
            </a:r>
            <a:endParaRPr lang="en-US" altLang="en-US" sz="2600" dirty="0"/>
          </a:p>
          <a:p>
            <a:pPr algn="just"/>
            <a:r>
              <a:rPr lang="en-US" altLang="en-US" sz="2600" dirty="0" err="1"/>
              <a:t>podobným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procesom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prešli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aj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kolónie</a:t>
            </a:r>
            <a:r>
              <a:rPr lang="en-US" altLang="en-US" sz="2600" dirty="0"/>
              <a:t>: </a:t>
            </a:r>
            <a:r>
              <a:rPr lang="en-US" altLang="en-US" sz="2600" dirty="0" err="1"/>
              <a:t>industrializácia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delegitimizovala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tradičnú</a:t>
            </a:r>
            <a:r>
              <a:rPr lang="en-US" altLang="en-US" sz="2600" dirty="0"/>
              <a:t> </a:t>
            </a:r>
            <a:r>
              <a:rPr lang="en-US" altLang="en-US" sz="2600" dirty="0" err="1"/>
              <a:t>hierarchiu</a:t>
            </a:r>
            <a:r>
              <a:rPr lang="en-US" altLang="en-US" sz="2600" dirty="0"/>
              <a:t>, rasa </a:t>
            </a:r>
            <a:r>
              <a:rPr lang="en-US" altLang="en-US" sz="2600" dirty="0" err="1"/>
              <a:t>ako</a:t>
            </a:r>
            <a:r>
              <a:rPr lang="en-US" altLang="en-US" sz="2600" dirty="0"/>
              <a:t> </a:t>
            </a:r>
            <a:r>
              <a:rPr lang="en-US" altLang="en-US" sz="2600" dirty="0" err="1"/>
              <a:t>indikátor</a:t>
            </a:r>
            <a:r>
              <a:rPr lang="en-US" altLang="en-US" sz="2600" dirty="0"/>
              <a:t> </a:t>
            </a:r>
            <a:r>
              <a:rPr lang="en-US" altLang="en-US" sz="2600" dirty="0" err="1"/>
              <a:t>nerovnosti</a:t>
            </a:r>
            <a:endParaRPr lang="en-US" altLang="en-US" sz="2600" dirty="0"/>
          </a:p>
        </p:txBody>
      </p:sp>
    </p:spTree>
    <p:extLst>
      <p:ext uri="{BB962C8B-B14F-4D97-AF65-F5344CB8AC3E}">
        <p14:creationId xmlns:p14="http://schemas.microsoft.com/office/powerpoint/2010/main" val="1062240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/>
              <a:t>M. </a:t>
            </a:r>
            <a:r>
              <a:rPr lang="en-US" b="1" dirty="0" err="1"/>
              <a:t>Hechter</a:t>
            </a:r>
            <a:r>
              <a:rPr lang="en-US" b="1" dirty="0"/>
              <a:t> (2000)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1" y="2362201"/>
            <a:ext cx="7693025" cy="4162425"/>
          </a:xfrm>
        </p:spPr>
        <p:txBody>
          <a:bodyPr/>
          <a:lstStyle/>
          <a:p>
            <a:pPr algn="just"/>
            <a:r>
              <a:rPr lang="en-US" altLang="en-US" dirty="0" err="1"/>
              <a:t>rozdiel</a:t>
            </a:r>
            <a:r>
              <a:rPr lang="en-US" altLang="en-US" dirty="0"/>
              <a:t> </a:t>
            </a:r>
            <a:r>
              <a:rPr lang="en-US" altLang="en-US" dirty="0" err="1"/>
              <a:t>medzi</a:t>
            </a:r>
            <a:r>
              <a:rPr lang="en-US" altLang="en-US" dirty="0"/>
              <a:t> </a:t>
            </a:r>
            <a:r>
              <a:rPr lang="en-US" altLang="en-US" dirty="0" err="1"/>
              <a:t>nacionalizmom</a:t>
            </a:r>
            <a:r>
              <a:rPr lang="en-US" altLang="en-US" dirty="0"/>
              <a:t> </a:t>
            </a:r>
            <a:r>
              <a:rPr lang="en-US" altLang="en-US" dirty="0" err="1"/>
              <a:t>budujúcim</a:t>
            </a:r>
            <a:r>
              <a:rPr lang="en-US" altLang="en-US" dirty="0"/>
              <a:t> </a:t>
            </a:r>
            <a:r>
              <a:rPr lang="en-US" altLang="en-US" dirty="0" err="1"/>
              <a:t>štát</a:t>
            </a:r>
            <a:r>
              <a:rPr lang="en-US" altLang="en-US" dirty="0"/>
              <a:t> (state-building) a </a:t>
            </a:r>
            <a:r>
              <a:rPr lang="en-US" altLang="en-US" dirty="0" err="1"/>
              <a:t>nacionalizmom</a:t>
            </a:r>
            <a:r>
              <a:rPr lang="en-US" altLang="en-US" dirty="0"/>
              <a:t> </a:t>
            </a:r>
            <a:r>
              <a:rPr lang="en-US" altLang="en-US" dirty="0" err="1"/>
              <a:t>periférie</a:t>
            </a:r>
            <a:r>
              <a:rPr lang="en-US" altLang="en-US" dirty="0"/>
              <a:t> (</a:t>
            </a:r>
            <a:r>
              <a:rPr lang="en-US" altLang="en-US" dirty="0" err="1"/>
              <a:t>secesionistický</a:t>
            </a:r>
            <a:r>
              <a:rPr lang="en-US" altLang="en-US" dirty="0"/>
              <a:t>, resp. </a:t>
            </a:r>
            <a:r>
              <a:rPr lang="en-US" altLang="en-US" dirty="0" err="1"/>
              <a:t>periférny</a:t>
            </a:r>
            <a:r>
              <a:rPr lang="en-US" altLang="en-US" dirty="0"/>
              <a:t>)</a:t>
            </a:r>
          </a:p>
          <a:p>
            <a:pPr algn="just"/>
            <a:r>
              <a:rPr lang="en-US" altLang="en-US" dirty="0" err="1"/>
              <a:t>prvý</a:t>
            </a:r>
            <a:r>
              <a:rPr lang="en-US" altLang="en-US" dirty="0"/>
              <a:t> </a:t>
            </a:r>
            <a:r>
              <a:rPr lang="en-US" altLang="en-US" dirty="0" err="1"/>
              <a:t>asimiluje</a:t>
            </a:r>
            <a:r>
              <a:rPr lang="en-US" altLang="en-US" dirty="0"/>
              <a:t>/</a:t>
            </a:r>
            <a:r>
              <a:rPr lang="en-US" altLang="en-US" dirty="0" err="1"/>
              <a:t>integruje</a:t>
            </a:r>
            <a:r>
              <a:rPr lang="en-US" altLang="en-US" dirty="0"/>
              <a:t> </a:t>
            </a:r>
            <a:r>
              <a:rPr lang="en-US" altLang="en-US" dirty="0" err="1"/>
              <a:t>rozličné</a:t>
            </a:r>
            <a:r>
              <a:rPr lang="en-US" altLang="en-US" dirty="0"/>
              <a:t> </a:t>
            </a:r>
            <a:r>
              <a:rPr lang="en-US" altLang="en-US" dirty="0" err="1"/>
              <a:t>kultúry</a:t>
            </a:r>
            <a:r>
              <a:rPr lang="en-US" altLang="en-US" dirty="0"/>
              <a:t> do </a:t>
            </a:r>
            <a:r>
              <a:rPr lang="en-US" altLang="en-US" dirty="0" err="1"/>
              <a:t>jednej</a:t>
            </a:r>
            <a:r>
              <a:rPr lang="en-US" altLang="en-US" dirty="0"/>
              <a:t>, </a:t>
            </a:r>
            <a:r>
              <a:rPr lang="en-US" altLang="en-US" dirty="0" err="1"/>
              <a:t>výsledok</a:t>
            </a:r>
            <a:r>
              <a:rPr lang="en-US" altLang="en-US" dirty="0"/>
              <a:t> </a:t>
            </a:r>
            <a:r>
              <a:rPr lang="en-US" altLang="en-US" dirty="0" err="1"/>
              <a:t>úsilia</a:t>
            </a:r>
            <a:r>
              <a:rPr lang="en-US" altLang="en-US" dirty="0"/>
              <a:t> </a:t>
            </a:r>
            <a:r>
              <a:rPr lang="en-US" altLang="en-US" dirty="0" err="1"/>
              <a:t>aktuálnych</a:t>
            </a:r>
            <a:r>
              <a:rPr lang="en-US" altLang="en-US" dirty="0"/>
              <a:t> </a:t>
            </a:r>
            <a:r>
              <a:rPr lang="en-US" altLang="en-US" dirty="0" err="1"/>
              <a:t>vládcov</a:t>
            </a:r>
            <a:r>
              <a:rPr lang="en-US" altLang="en-US" dirty="0"/>
              <a:t> o </a:t>
            </a:r>
            <a:r>
              <a:rPr lang="en-US" altLang="en-US" dirty="0" err="1"/>
              <a:t>homogenitu</a:t>
            </a:r>
            <a:endParaRPr lang="en-US" altLang="en-US" dirty="0"/>
          </a:p>
          <a:p>
            <a:pPr algn="just"/>
            <a:r>
              <a:rPr lang="en-US" altLang="en-US" dirty="0" err="1"/>
              <a:t>druhý</a:t>
            </a:r>
            <a:r>
              <a:rPr lang="en-US" altLang="en-US" dirty="0"/>
              <a:t> </a:t>
            </a:r>
            <a:r>
              <a:rPr lang="en-US" altLang="en-US" dirty="0" err="1"/>
              <a:t>zdôrazňuje</a:t>
            </a:r>
            <a:r>
              <a:rPr lang="en-US" altLang="en-US" dirty="0"/>
              <a:t> </a:t>
            </a:r>
            <a:r>
              <a:rPr lang="en-US" altLang="en-US" dirty="0" err="1"/>
              <a:t>kultúrnu</a:t>
            </a:r>
            <a:r>
              <a:rPr lang="en-US" altLang="en-US" dirty="0"/>
              <a:t> </a:t>
            </a:r>
            <a:r>
              <a:rPr lang="en-US" altLang="en-US" dirty="0" err="1"/>
              <a:t>odlišnosť</a:t>
            </a:r>
            <a:r>
              <a:rPr lang="en-US" altLang="en-US" dirty="0"/>
              <a:t> </a:t>
            </a:r>
            <a:r>
              <a:rPr lang="en-US" altLang="en-US" dirty="0" err="1"/>
              <a:t>periférneho</a:t>
            </a:r>
            <a:r>
              <a:rPr lang="en-US" altLang="en-US" dirty="0"/>
              <a:t> </a:t>
            </a:r>
            <a:r>
              <a:rPr lang="en-US" altLang="en-US" dirty="0" err="1"/>
              <a:t>obyvateľstva</a:t>
            </a:r>
            <a:r>
              <a:rPr lang="en-US" altLang="en-US" dirty="0"/>
              <a:t>, </a:t>
            </a:r>
            <a:r>
              <a:rPr lang="en-US" altLang="en-US" dirty="0" err="1"/>
              <a:t>smeruje</a:t>
            </a:r>
            <a:r>
              <a:rPr lang="en-US" altLang="en-US" dirty="0"/>
              <a:t> k </a:t>
            </a:r>
            <a:r>
              <a:rPr lang="en-US" altLang="en-US" dirty="0" err="1"/>
              <a:t>novému</a:t>
            </a:r>
            <a:r>
              <a:rPr lang="en-US" altLang="en-US" dirty="0"/>
              <a:t> </a:t>
            </a:r>
            <a:r>
              <a:rPr lang="en-US" altLang="en-US" dirty="0" err="1"/>
              <a:t>štátnemu</a:t>
            </a:r>
            <a:r>
              <a:rPr lang="en-US" altLang="en-US" dirty="0"/>
              <a:t> </a:t>
            </a:r>
            <a:r>
              <a:rPr lang="en-US" altLang="en-US" dirty="0" err="1"/>
              <a:t>útvaru</a:t>
            </a:r>
            <a:r>
              <a:rPr lang="en-US" altLang="en-US" dirty="0"/>
              <a:t>, </a:t>
            </a:r>
            <a:r>
              <a:rPr lang="en-US" altLang="en-US" dirty="0" err="1"/>
              <a:t>často</a:t>
            </a:r>
            <a:r>
              <a:rPr lang="en-US" altLang="en-US" dirty="0"/>
              <a:t> </a:t>
            </a:r>
            <a:r>
              <a:rPr lang="en-US" altLang="en-US" dirty="0" err="1"/>
              <a:t>reakcia</a:t>
            </a:r>
            <a:r>
              <a:rPr lang="en-US" altLang="en-US" dirty="0"/>
              <a:t> </a:t>
            </a:r>
            <a:r>
              <a:rPr lang="en-US" altLang="en-US" dirty="0" err="1"/>
              <a:t>na</a:t>
            </a:r>
            <a:r>
              <a:rPr lang="en-US" altLang="en-US" dirty="0"/>
              <a:t> </a:t>
            </a:r>
            <a:r>
              <a:rPr lang="en-US" altLang="en-US" dirty="0" err="1"/>
              <a:t>prvý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49551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/>
              <a:t>B. Anderson (1991)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3130" y="1825625"/>
            <a:ext cx="8161020" cy="4351338"/>
          </a:xfrm>
        </p:spPr>
        <p:txBody>
          <a:bodyPr/>
          <a:lstStyle/>
          <a:p>
            <a:pPr algn="just"/>
            <a:r>
              <a:rPr lang="en-US" altLang="en-US" dirty="0" err="1"/>
              <a:t>kľúčová</a:t>
            </a:r>
            <a:r>
              <a:rPr lang="en-US" altLang="en-US" dirty="0"/>
              <a:t> </a:t>
            </a:r>
            <a:r>
              <a:rPr lang="en-US" altLang="en-US" dirty="0" err="1"/>
              <a:t>je</a:t>
            </a:r>
            <a:r>
              <a:rPr lang="en-US" altLang="en-US" dirty="0"/>
              <a:t> </a:t>
            </a:r>
            <a:r>
              <a:rPr lang="en-US" altLang="en-US" dirty="0" err="1"/>
              <a:t>úloha</a:t>
            </a:r>
            <a:r>
              <a:rPr lang="en-US" altLang="en-US" dirty="0"/>
              <a:t> </a:t>
            </a:r>
            <a:r>
              <a:rPr lang="en-US" altLang="en-US" dirty="0" err="1"/>
              <a:t>tlačového</a:t>
            </a:r>
            <a:r>
              <a:rPr lang="en-US" altLang="en-US" dirty="0"/>
              <a:t> </a:t>
            </a:r>
            <a:r>
              <a:rPr lang="en-US" altLang="en-US" dirty="0" err="1"/>
              <a:t>kapitalizmu</a:t>
            </a:r>
            <a:r>
              <a:rPr lang="en-US" altLang="en-US" dirty="0"/>
              <a:t> (print capitalism)</a:t>
            </a:r>
          </a:p>
          <a:p>
            <a:pPr algn="just"/>
            <a:r>
              <a:rPr lang="en-US" altLang="en-US" dirty="0" err="1"/>
              <a:t>vznik</a:t>
            </a:r>
            <a:r>
              <a:rPr lang="en-US" altLang="en-US" dirty="0"/>
              <a:t> </a:t>
            </a:r>
            <a:r>
              <a:rPr lang="en-US" altLang="en-US" dirty="0" err="1"/>
              <a:t>tlače</a:t>
            </a:r>
            <a:r>
              <a:rPr lang="en-US" altLang="en-US" dirty="0"/>
              <a:t>/</a:t>
            </a:r>
            <a:r>
              <a:rPr lang="en-US" altLang="en-US" dirty="0" err="1"/>
              <a:t>denníkov</a:t>
            </a:r>
            <a:r>
              <a:rPr lang="en-US" altLang="en-US" dirty="0"/>
              <a:t> a </a:t>
            </a:r>
            <a:r>
              <a:rPr lang="en-US" altLang="en-US" dirty="0" err="1"/>
              <a:t>rozšírenie</a:t>
            </a:r>
            <a:r>
              <a:rPr lang="en-US" altLang="en-US" dirty="0"/>
              <a:t> </a:t>
            </a:r>
            <a:r>
              <a:rPr lang="en-US" altLang="en-US" dirty="0" err="1"/>
              <a:t>gramotnosti</a:t>
            </a:r>
            <a:r>
              <a:rPr lang="en-US" altLang="en-US" dirty="0"/>
              <a:t>, </a:t>
            </a:r>
            <a:r>
              <a:rPr lang="en-US" altLang="en-US" dirty="0" err="1"/>
              <a:t>schopnosť</a:t>
            </a:r>
            <a:r>
              <a:rPr lang="en-US" altLang="en-US" dirty="0"/>
              <a:t> </a:t>
            </a:r>
            <a:r>
              <a:rPr lang="en-US" altLang="en-US" dirty="0" err="1"/>
              <a:t>čítať</a:t>
            </a:r>
            <a:r>
              <a:rPr lang="en-US" altLang="en-US" dirty="0"/>
              <a:t> v </a:t>
            </a:r>
            <a:r>
              <a:rPr lang="en-US" altLang="en-US" dirty="0" err="1"/>
              <a:t>domácom</a:t>
            </a:r>
            <a:r>
              <a:rPr lang="en-US" altLang="en-US" dirty="0"/>
              <a:t> </a:t>
            </a:r>
            <a:r>
              <a:rPr lang="en-US" altLang="en-US" dirty="0" err="1"/>
              <a:t>jazyku</a:t>
            </a:r>
            <a:r>
              <a:rPr lang="en-US" altLang="en-US" dirty="0"/>
              <a:t>, </a:t>
            </a:r>
            <a:r>
              <a:rPr lang="en-US" altLang="en-US" dirty="0" err="1"/>
              <a:t>vedú</a:t>
            </a:r>
            <a:r>
              <a:rPr lang="en-US" altLang="en-US" dirty="0"/>
              <a:t> k </a:t>
            </a:r>
            <a:r>
              <a:rPr lang="en-US" altLang="en-US" b="1" i="1" dirty="0"/>
              <a:t>imagined community</a:t>
            </a:r>
          </a:p>
          <a:p>
            <a:pPr algn="just"/>
            <a:r>
              <a:rPr lang="en-US" altLang="en-US" dirty="0" err="1"/>
              <a:t>ľudia</a:t>
            </a:r>
            <a:r>
              <a:rPr lang="en-US" altLang="en-US" dirty="0"/>
              <a:t> </a:t>
            </a:r>
            <a:r>
              <a:rPr lang="en-US" altLang="en-US" dirty="0" err="1"/>
              <a:t>začínajú</a:t>
            </a:r>
            <a:r>
              <a:rPr lang="en-US" altLang="en-US" dirty="0"/>
              <a:t> </a:t>
            </a:r>
            <a:r>
              <a:rPr lang="en-US" altLang="en-US" dirty="0" err="1"/>
              <a:t>sami</a:t>
            </a:r>
            <a:r>
              <a:rPr lang="en-US" altLang="en-US" dirty="0"/>
              <a:t> </a:t>
            </a:r>
            <a:r>
              <a:rPr lang="en-US" altLang="en-US" dirty="0" err="1"/>
              <a:t>seba</a:t>
            </a:r>
            <a:r>
              <a:rPr lang="en-US" altLang="en-US" dirty="0"/>
              <a:t> </a:t>
            </a:r>
            <a:r>
              <a:rPr lang="en-US" altLang="en-US" dirty="0" err="1"/>
              <a:t>chápať</a:t>
            </a:r>
            <a:r>
              <a:rPr lang="en-US" altLang="en-US" dirty="0"/>
              <a:t> </a:t>
            </a:r>
            <a:r>
              <a:rPr lang="en-US" altLang="en-US" dirty="0" err="1"/>
              <a:t>ako</a:t>
            </a:r>
            <a:r>
              <a:rPr lang="en-US" altLang="en-US" dirty="0"/>
              <a:t> </a:t>
            </a:r>
            <a:r>
              <a:rPr lang="en-US" altLang="en-US" dirty="0" err="1"/>
              <a:t>spoločenstvá</a:t>
            </a:r>
            <a:r>
              <a:rPr lang="en-US" altLang="en-US" dirty="0"/>
              <a:t>, </a:t>
            </a:r>
            <a:r>
              <a:rPr lang="en-US" altLang="en-US" dirty="0" err="1"/>
              <a:t>ktoré</a:t>
            </a:r>
            <a:r>
              <a:rPr lang="en-US" altLang="en-US" dirty="0"/>
              <a:t> </a:t>
            </a:r>
            <a:r>
              <a:rPr lang="en-US" altLang="en-US" dirty="0" err="1"/>
              <a:t>zdieľajú</a:t>
            </a:r>
            <a:r>
              <a:rPr lang="en-US" altLang="en-US" dirty="0"/>
              <a:t> </a:t>
            </a:r>
            <a:r>
              <a:rPr lang="en-US" altLang="en-US" dirty="0" err="1"/>
              <a:t>pôvod</a:t>
            </a:r>
            <a:r>
              <a:rPr lang="en-US" altLang="en-US" dirty="0"/>
              <a:t> a </a:t>
            </a:r>
            <a:r>
              <a:rPr lang="en-US" altLang="en-US" dirty="0" err="1"/>
              <a:t>spoločné</a:t>
            </a:r>
            <a:r>
              <a:rPr lang="en-US" altLang="en-US" dirty="0"/>
              <a:t> </a:t>
            </a:r>
            <a:r>
              <a:rPr lang="en-US" altLang="en-US" dirty="0" err="1"/>
              <a:t>politické</a:t>
            </a:r>
            <a:r>
              <a:rPr lang="en-US" altLang="en-US" dirty="0"/>
              <a:t> </a:t>
            </a:r>
            <a:r>
              <a:rPr lang="en-US" altLang="en-US" dirty="0" err="1"/>
              <a:t>smerovanie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7720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/>
              <a:t>B. Anderson (1991)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1" y="2362200"/>
            <a:ext cx="7693025" cy="4306888"/>
          </a:xfrm>
        </p:spPr>
        <p:txBody>
          <a:bodyPr/>
          <a:lstStyle/>
          <a:p>
            <a:pPr algn="just"/>
            <a:r>
              <a:rPr lang="en-US" altLang="en-US" dirty="0" err="1"/>
              <a:t>národ</a:t>
            </a:r>
            <a:r>
              <a:rPr lang="en-US" altLang="en-US" dirty="0"/>
              <a:t> </a:t>
            </a:r>
            <a:r>
              <a:rPr lang="en-US" altLang="en-US" dirty="0" err="1"/>
              <a:t>je</a:t>
            </a:r>
            <a:r>
              <a:rPr lang="en-US" altLang="en-US" dirty="0"/>
              <a:t> </a:t>
            </a:r>
            <a:r>
              <a:rPr lang="en-US" altLang="en-US" dirty="0" err="1"/>
              <a:t>spoločenstvo</a:t>
            </a:r>
            <a:r>
              <a:rPr lang="en-US" altLang="en-US" dirty="0"/>
              <a:t> </a:t>
            </a:r>
            <a:r>
              <a:rPr lang="en-US" altLang="en-US" dirty="0" err="1"/>
              <a:t>vzniknuté</a:t>
            </a:r>
            <a:r>
              <a:rPr lang="en-US" altLang="en-US" dirty="0"/>
              <a:t> v </a:t>
            </a:r>
            <a:r>
              <a:rPr lang="en-US" altLang="en-US" dirty="0" err="1"/>
              <a:t>našich</a:t>
            </a:r>
            <a:r>
              <a:rPr lang="en-US" altLang="en-US" dirty="0"/>
              <a:t> </a:t>
            </a:r>
            <a:r>
              <a:rPr lang="en-US" altLang="en-US" dirty="0" err="1"/>
              <a:t>predstavách</a:t>
            </a:r>
            <a:r>
              <a:rPr lang="en-US" altLang="en-US" dirty="0"/>
              <a:t>, </a:t>
            </a:r>
            <a:r>
              <a:rPr lang="en-US" altLang="en-US" dirty="0" err="1"/>
              <a:t>ktoré</a:t>
            </a:r>
            <a:r>
              <a:rPr lang="en-US" altLang="en-US" dirty="0"/>
              <a:t> </a:t>
            </a:r>
            <a:r>
              <a:rPr lang="en-US" altLang="en-US" dirty="0" err="1"/>
              <a:t>podnecujú</a:t>
            </a:r>
            <a:r>
              <a:rPr lang="en-US" altLang="en-US" dirty="0"/>
              <a:t> </a:t>
            </a:r>
            <a:r>
              <a:rPr lang="en-US" altLang="en-US" dirty="0" err="1"/>
              <a:t>moderné</a:t>
            </a:r>
            <a:r>
              <a:rPr lang="en-US" altLang="en-US" dirty="0"/>
              <a:t> </a:t>
            </a:r>
            <a:r>
              <a:rPr lang="en-US" altLang="en-US" dirty="0" err="1"/>
              <a:t>masovokomunikačné</a:t>
            </a:r>
            <a:r>
              <a:rPr lang="en-US" altLang="en-US" dirty="0"/>
              <a:t> </a:t>
            </a:r>
            <a:r>
              <a:rPr lang="en-US" altLang="en-US" dirty="0" err="1"/>
              <a:t>technológie</a:t>
            </a:r>
            <a:r>
              <a:rPr lang="en-US" altLang="en-US" dirty="0"/>
              <a:t>: </a:t>
            </a:r>
          </a:p>
          <a:p>
            <a:pPr algn="just"/>
            <a:r>
              <a:rPr lang="en-US" altLang="en-US" dirty="0" err="1"/>
              <a:t>kníhtlač</a:t>
            </a:r>
            <a:r>
              <a:rPr lang="en-US" altLang="en-US" dirty="0"/>
              <a:t> </a:t>
            </a:r>
            <a:r>
              <a:rPr lang="en-US" altLang="en-US" dirty="0" err="1"/>
              <a:t>produkujúca</a:t>
            </a:r>
            <a:r>
              <a:rPr lang="en-US" altLang="en-US" dirty="0"/>
              <a:t> </a:t>
            </a:r>
            <a:r>
              <a:rPr lang="en-US" altLang="en-US" dirty="0" err="1"/>
              <a:t>masovú</a:t>
            </a:r>
            <a:r>
              <a:rPr lang="en-US" altLang="en-US" dirty="0"/>
              <a:t> </a:t>
            </a:r>
            <a:r>
              <a:rPr lang="en-US" altLang="en-US" dirty="0" err="1"/>
              <a:t>dennú</a:t>
            </a:r>
            <a:r>
              <a:rPr lang="en-US" altLang="en-US" dirty="0"/>
              <a:t> </a:t>
            </a:r>
            <a:r>
              <a:rPr lang="en-US" altLang="en-US" dirty="0" err="1"/>
              <a:t>tlač</a:t>
            </a:r>
            <a:endParaRPr lang="en-US" altLang="en-US" dirty="0"/>
          </a:p>
          <a:p>
            <a:pPr algn="just"/>
            <a:r>
              <a:rPr lang="en-US" altLang="en-US" dirty="0" err="1"/>
              <a:t>masová</a:t>
            </a:r>
            <a:r>
              <a:rPr lang="en-US" altLang="en-US" dirty="0"/>
              <a:t> </a:t>
            </a:r>
            <a:r>
              <a:rPr lang="en-US" altLang="en-US" dirty="0" err="1"/>
              <a:t>románová</a:t>
            </a:r>
            <a:r>
              <a:rPr lang="en-US" altLang="en-US" dirty="0"/>
              <a:t> </a:t>
            </a:r>
            <a:r>
              <a:rPr lang="en-US" altLang="en-US" dirty="0" err="1"/>
              <a:t>literatúra</a:t>
            </a:r>
            <a:r>
              <a:rPr lang="en-US" altLang="en-US" dirty="0"/>
              <a:t> a pod.</a:t>
            </a:r>
          </a:p>
          <a:p>
            <a:pPr algn="just"/>
            <a:r>
              <a:rPr lang="en-US" altLang="en-US" dirty="0" err="1"/>
              <a:t>analýza</a:t>
            </a:r>
            <a:r>
              <a:rPr lang="en-US" altLang="en-US" dirty="0"/>
              <a:t> </a:t>
            </a:r>
            <a:r>
              <a:rPr lang="en-US" altLang="en-US" dirty="0" err="1"/>
              <a:t>juhových</a:t>
            </a:r>
            <a:r>
              <a:rPr lang="en-US" altLang="en-US" dirty="0"/>
              <a:t>. </a:t>
            </a:r>
            <a:r>
              <a:rPr lang="en-US" altLang="en-US" dirty="0" err="1"/>
              <a:t>Ázie</a:t>
            </a:r>
            <a:r>
              <a:rPr lang="en-US" altLang="en-US" dirty="0"/>
              <a:t>: </a:t>
            </a:r>
            <a:r>
              <a:rPr lang="en-US" altLang="en-US" dirty="0" err="1"/>
              <a:t>kolonisti</a:t>
            </a:r>
            <a:r>
              <a:rPr lang="en-US" altLang="en-US" dirty="0"/>
              <a:t> </a:t>
            </a:r>
            <a:r>
              <a:rPr lang="en-US" altLang="en-US" dirty="0" err="1"/>
              <a:t>rozšírili</a:t>
            </a:r>
            <a:r>
              <a:rPr lang="en-US" altLang="en-US" dirty="0"/>
              <a:t> </a:t>
            </a:r>
            <a:r>
              <a:rPr lang="en-US" altLang="en-US" dirty="0" err="1"/>
              <a:t>vzdelávací</a:t>
            </a:r>
            <a:r>
              <a:rPr lang="en-US" altLang="en-US" dirty="0"/>
              <a:t> </a:t>
            </a:r>
            <a:r>
              <a:rPr lang="en-US" altLang="en-US" dirty="0" err="1"/>
              <a:t>systém</a:t>
            </a:r>
            <a:r>
              <a:rPr lang="en-US" altLang="en-US" dirty="0"/>
              <a:t> v </a:t>
            </a:r>
            <a:r>
              <a:rPr lang="en-US" altLang="en-US" dirty="0" err="1"/>
              <a:t>administratívnych</a:t>
            </a:r>
            <a:r>
              <a:rPr lang="en-US" altLang="en-US" dirty="0"/>
              <a:t> </a:t>
            </a:r>
            <a:r>
              <a:rPr lang="en-US" altLang="en-US" dirty="0" err="1"/>
              <a:t>jednotkách</a:t>
            </a:r>
            <a:r>
              <a:rPr lang="en-US" altLang="en-US" dirty="0"/>
              <a:t>, </a:t>
            </a:r>
            <a:r>
              <a:rPr lang="en-US" altLang="en-US" dirty="0" err="1"/>
              <a:t>ktoré</a:t>
            </a:r>
            <a:r>
              <a:rPr lang="en-US" altLang="en-US" dirty="0"/>
              <a:t> </a:t>
            </a:r>
            <a:r>
              <a:rPr lang="en-US" altLang="en-US" dirty="0" err="1"/>
              <a:t>nemali</a:t>
            </a:r>
            <a:r>
              <a:rPr lang="en-US" altLang="en-US" dirty="0"/>
              <a:t> </a:t>
            </a:r>
            <a:r>
              <a:rPr lang="en-US" altLang="en-US" dirty="0" err="1"/>
              <a:t>etnický</a:t>
            </a:r>
            <a:r>
              <a:rPr lang="en-US" altLang="en-US" dirty="0"/>
              <a:t> </a:t>
            </a:r>
            <a:r>
              <a:rPr lang="en-US" altLang="en-US" dirty="0" err="1"/>
              <a:t>základ</a:t>
            </a:r>
            <a:endParaRPr lang="en-US" altLang="en-US" dirty="0"/>
          </a:p>
          <a:p>
            <a:pPr algn="just"/>
            <a:r>
              <a:rPr lang="en-US" altLang="en-US" dirty="0" err="1"/>
              <a:t>administratíva</a:t>
            </a:r>
            <a:r>
              <a:rPr lang="en-US" altLang="en-US" dirty="0"/>
              <a:t> + </a:t>
            </a:r>
            <a:r>
              <a:rPr lang="en-US" altLang="en-US" dirty="0" err="1"/>
              <a:t>kultúra</a:t>
            </a:r>
            <a:r>
              <a:rPr lang="en-US" altLang="en-US" dirty="0"/>
              <a:t> =</a:t>
            </a:r>
            <a:r>
              <a:rPr lang="en-US" altLang="en-US" dirty="0" err="1"/>
              <a:t>nadetnické</a:t>
            </a:r>
            <a:r>
              <a:rPr lang="en-US" altLang="en-US" dirty="0"/>
              <a:t> </a:t>
            </a:r>
            <a:r>
              <a:rPr lang="en-US" altLang="en-US" dirty="0" err="1"/>
              <a:t>národy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0329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/>
              <a:t>L. </a:t>
            </a:r>
            <a:r>
              <a:rPr lang="en-US" b="1" dirty="0" err="1"/>
              <a:t>Greenfeld</a:t>
            </a:r>
            <a:r>
              <a:rPr lang="en-US" b="1" dirty="0"/>
              <a:t> (1992)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1" y="2362200"/>
            <a:ext cx="7693025" cy="4235450"/>
          </a:xfrm>
        </p:spPr>
        <p:txBody>
          <a:bodyPr/>
          <a:lstStyle/>
          <a:p>
            <a:pPr algn="just"/>
            <a:r>
              <a:rPr lang="en-US" altLang="en-US" dirty="0" err="1"/>
              <a:t>nie</a:t>
            </a:r>
            <a:r>
              <a:rPr lang="en-US" altLang="en-US" dirty="0"/>
              <a:t> </a:t>
            </a:r>
            <a:r>
              <a:rPr lang="en-US" altLang="en-US" dirty="0" err="1"/>
              <a:t>hlboko</a:t>
            </a:r>
            <a:r>
              <a:rPr lang="en-US" altLang="en-US" dirty="0"/>
              <a:t> </a:t>
            </a:r>
            <a:r>
              <a:rPr lang="en-US" altLang="en-US" dirty="0" err="1"/>
              <a:t>zakorenené</a:t>
            </a:r>
            <a:r>
              <a:rPr lang="en-US" altLang="en-US" dirty="0"/>
              <a:t> </a:t>
            </a:r>
            <a:r>
              <a:rPr lang="en-US" altLang="en-US" dirty="0" err="1"/>
              <a:t>socioekonomické</a:t>
            </a:r>
            <a:r>
              <a:rPr lang="en-US" altLang="en-US" dirty="0"/>
              <a:t> </a:t>
            </a:r>
            <a:r>
              <a:rPr lang="en-US" altLang="en-US" dirty="0" err="1"/>
              <a:t>faktory</a:t>
            </a:r>
            <a:r>
              <a:rPr lang="en-US" altLang="en-US" dirty="0"/>
              <a:t>, ale “</a:t>
            </a:r>
            <a:r>
              <a:rPr lang="en-US" altLang="ja-JP" dirty="0" err="1"/>
              <a:t>dynamické</a:t>
            </a:r>
            <a:r>
              <a:rPr lang="en-US" altLang="ja-JP" dirty="0"/>
              <a:t> </a:t>
            </a:r>
            <a:r>
              <a:rPr lang="en-US" altLang="ja-JP" dirty="0" err="1"/>
              <a:t>premenné</a:t>
            </a:r>
            <a:r>
              <a:rPr lang="en-US" altLang="en-US" dirty="0"/>
              <a:t>”</a:t>
            </a:r>
            <a:r>
              <a:rPr lang="en-US" altLang="ja-JP" dirty="0"/>
              <a:t> </a:t>
            </a:r>
            <a:r>
              <a:rPr lang="en-US" altLang="ja-JP" dirty="0" err="1"/>
              <a:t>hrajú</a:t>
            </a:r>
            <a:r>
              <a:rPr lang="en-US" altLang="ja-JP" dirty="0"/>
              <a:t> </a:t>
            </a:r>
            <a:r>
              <a:rPr lang="en-US" altLang="ja-JP" dirty="0" err="1"/>
              <a:t>úlohu</a:t>
            </a:r>
            <a:r>
              <a:rPr lang="en-US" altLang="ja-JP" dirty="0"/>
              <a:t> </a:t>
            </a:r>
            <a:r>
              <a:rPr lang="en-US" altLang="ja-JP" dirty="0" err="1"/>
              <a:t>pri</a:t>
            </a:r>
            <a:r>
              <a:rPr lang="en-US" altLang="ja-JP" dirty="0"/>
              <a:t> </a:t>
            </a:r>
            <a:r>
              <a:rPr lang="en-US" altLang="ja-JP" dirty="0" err="1"/>
              <a:t>šírení</a:t>
            </a:r>
            <a:r>
              <a:rPr lang="en-US" altLang="ja-JP" dirty="0"/>
              <a:t> </a:t>
            </a:r>
            <a:r>
              <a:rPr lang="en-US" altLang="ja-JP" dirty="0" err="1"/>
              <a:t>nacionalizmu</a:t>
            </a:r>
            <a:endParaRPr lang="en-US" altLang="ja-JP" dirty="0"/>
          </a:p>
          <a:p>
            <a:pPr algn="just"/>
            <a:r>
              <a:rPr lang="en-US" altLang="en-US" dirty="0" err="1"/>
              <a:t>mocenská</a:t>
            </a:r>
            <a:r>
              <a:rPr lang="en-US" altLang="en-US" dirty="0"/>
              <a:t> </a:t>
            </a:r>
            <a:r>
              <a:rPr lang="en-US" altLang="en-US" dirty="0" err="1"/>
              <a:t>konfigurácia</a:t>
            </a:r>
            <a:r>
              <a:rPr lang="en-US" altLang="en-US" dirty="0"/>
              <a:t> </a:t>
            </a:r>
            <a:r>
              <a:rPr lang="en-US" altLang="en-US" dirty="0" err="1"/>
              <a:t>domácich</a:t>
            </a:r>
            <a:r>
              <a:rPr lang="en-US" altLang="en-US" dirty="0"/>
              <a:t> </a:t>
            </a:r>
            <a:r>
              <a:rPr lang="en-US" altLang="en-US" dirty="0" err="1"/>
              <a:t>aktérov</a:t>
            </a:r>
            <a:endParaRPr lang="en-US" altLang="en-US" dirty="0"/>
          </a:p>
          <a:p>
            <a:pPr algn="just"/>
            <a:r>
              <a:rPr lang="en-US" altLang="en-US" dirty="0" err="1"/>
              <a:t>nacionalisti</a:t>
            </a:r>
            <a:r>
              <a:rPr lang="en-US" altLang="en-US" dirty="0"/>
              <a:t> v </a:t>
            </a:r>
            <a:r>
              <a:rPr lang="en-US" altLang="en-US" dirty="0" err="1"/>
              <a:t>rôznych</a:t>
            </a:r>
            <a:r>
              <a:rPr lang="en-US" altLang="en-US" dirty="0"/>
              <a:t> </a:t>
            </a:r>
            <a:r>
              <a:rPr lang="en-US" altLang="en-US" dirty="0" err="1"/>
              <a:t>častiach</a:t>
            </a:r>
            <a:r>
              <a:rPr lang="en-US" altLang="en-US" dirty="0"/>
              <a:t> </a:t>
            </a:r>
            <a:r>
              <a:rPr lang="en-US" altLang="en-US" dirty="0" err="1"/>
              <a:t>sveta</a:t>
            </a:r>
            <a:r>
              <a:rPr lang="en-US" altLang="en-US" dirty="0"/>
              <a:t> “</a:t>
            </a:r>
            <a:r>
              <a:rPr lang="en-US" altLang="ja-JP" dirty="0" err="1"/>
              <a:t>imitovali</a:t>
            </a:r>
            <a:r>
              <a:rPr lang="en-US" altLang="en-US" dirty="0"/>
              <a:t>”</a:t>
            </a:r>
            <a:r>
              <a:rPr lang="en-US" altLang="ja-JP" dirty="0"/>
              <a:t> </a:t>
            </a:r>
            <a:r>
              <a:rPr lang="en-US" altLang="ja-JP" dirty="0" err="1"/>
              <a:t>nacionalizujúce</a:t>
            </a:r>
            <a:r>
              <a:rPr lang="en-US" altLang="ja-JP" dirty="0"/>
              <a:t> </a:t>
            </a:r>
            <a:r>
              <a:rPr lang="en-US" altLang="ja-JP" dirty="0" err="1"/>
              <a:t>procesy</a:t>
            </a:r>
            <a:r>
              <a:rPr lang="en-US" altLang="ja-JP" dirty="0"/>
              <a:t> v </a:t>
            </a:r>
            <a:r>
              <a:rPr lang="en-US" altLang="ja-JP" dirty="0" err="1"/>
              <a:t>krajinách</a:t>
            </a:r>
            <a:r>
              <a:rPr lang="en-US" altLang="ja-JP" dirty="0"/>
              <a:t>, s </a:t>
            </a:r>
            <a:r>
              <a:rPr lang="en-US" altLang="ja-JP" dirty="0" err="1"/>
              <a:t>ktorými</a:t>
            </a:r>
            <a:r>
              <a:rPr lang="en-US" altLang="ja-JP" dirty="0"/>
              <a:t> </a:t>
            </a:r>
            <a:r>
              <a:rPr lang="en-US" altLang="ja-JP" dirty="0" err="1"/>
              <a:t>mali</a:t>
            </a:r>
            <a:r>
              <a:rPr lang="en-US" altLang="ja-JP" dirty="0"/>
              <a:t> </a:t>
            </a:r>
            <a:r>
              <a:rPr lang="en-US" altLang="ja-JP" dirty="0" err="1"/>
              <a:t>dlhodobé</a:t>
            </a:r>
            <a:r>
              <a:rPr lang="en-US" altLang="ja-JP" dirty="0"/>
              <a:t> </a:t>
            </a:r>
            <a:r>
              <a:rPr lang="en-US" altLang="ja-JP" dirty="0" err="1"/>
              <a:t>väzby</a:t>
            </a:r>
            <a:endParaRPr lang="en-US" altLang="ja-JP" dirty="0"/>
          </a:p>
          <a:p>
            <a:pPr algn="just"/>
            <a:r>
              <a:rPr lang="en-US" altLang="en-US" dirty="0"/>
              <a:t>TUR a JAP (NEM), AFR (FRA a BRIT), Kurdi a Arabi (TUR)</a:t>
            </a:r>
          </a:p>
        </p:txBody>
      </p:sp>
    </p:spTree>
    <p:extLst>
      <p:ext uri="{BB962C8B-B14F-4D97-AF65-F5344CB8AC3E}">
        <p14:creationId xmlns:p14="http://schemas.microsoft.com/office/powerpoint/2010/main" val="1279514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7741</TotalTime>
  <Words>1746</Words>
  <Application>Microsoft Macintosh PowerPoint</Application>
  <PresentationFormat>Widescreen</PresentationFormat>
  <Paragraphs>120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Yu Gothic</vt:lpstr>
      <vt:lpstr>Arial</vt:lpstr>
      <vt:lpstr>Calibri</vt:lpstr>
      <vt:lpstr>Calibri Light</vt:lpstr>
      <vt:lpstr>Mangal</vt:lpstr>
      <vt:lpstr>Office Theme</vt:lpstr>
      <vt:lpstr>Etnicita, národ, nacionalizmus</vt:lpstr>
      <vt:lpstr>Od štátu k národnému štátu</vt:lpstr>
      <vt:lpstr>Nacionalizmus ako legitimizácia</vt:lpstr>
      <vt:lpstr>E.Gellner (1983)</vt:lpstr>
      <vt:lpstr>E.Gellner (1983)</vt:lpstr>
      <vt:lpstr>M. Hechter (2000)</vt:lpstr>
      <vt:lpstr>B. Anderson (1991)</vt:lpstr>
      <vt:lpstr>B. Anderson (1991)</vt:lpstr>
      <vt:lpstr>L. Greenfeld (1992)</vt:lpstr>
      <vt:lpstr>Empirické testovanie nacionalizmu</vt:lpstr>
      <vt:lpstr>Wimmer a Feinstein (2010)</vt:lpstr>
      <vt:lpstr>Wimmer a Feinstein (2010)</vt:lpstr>
      <vt:lpstr>When is a Nation?</vt:lpstr>
      <vt:lpstr>When is a Nation?</vt:lpstr>
      <vt:lpstr>When is a Nation?</vt:lpstr>
      <vt:lpstr>When is a Nation?</vt:lpstr>
      <vt:lpstr>Etnicita a jej pôvod</vt:lpstr>
      <vt:lpstr>Etnicita a jej pôvod 2</vt:lpstr>
      <vt:lpstr>Etnicita a jej pôvod 3</vt:lpstr>
      <vt:lpstr>PowerPoint Presentation</vt:lpstr>
      <vt:lpstr>Etnicita a jej pôvod 4</vt:lpstr>
      <vt:lpstr>M. Shayo: dôsledky etnickej identity</vt:lpstr>
      <vt:lpstr>M. Shayo: dôsledky etnickej identity</vt:lpstr>
      <vt:lpstr>M. Shayo: dôsledky etnickej identity</vt:lpstr>
      <vt:lpstr>M. Shayo: dôsledky etnickej identity</vt:lpstr>
      <vt:lpstr>M. Shayo: dôsledky etnickej identity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Etnicita, národ, nacionalizmus</dc:title>
  <dc:creator>Marek Rybar</dc:creator>
  <cp:lastModifiedBy>Marek Rybar</cp:lastModifiedBy>
  <cp:revision>26</cp:revision>
  <dcterms:created xsi:type="dcterms:W3CDTF">2017-11-01T06:18:26Z</dcterms:created>
  <dcterms:modified xsi:type="dcterms:W3CDTF">2018-11-06T10:29:24Z</dcterms:modified>
</cp:coreProperties>
</file>