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91" r:id="rId3"/>
    <p:sldId id="267" r:id="rId4"/>
    <p:sldId id="268" r:id="rId5"/>
    <p:sldId id="283" r:id="rId6"/>
    <p:sldId id="270" r:id="rId7"/>
    <p:sldId id="269" r:id="rId8"/>
    <p:sldId id="292" r:id="rId9"/>
    <p:sldId id="260" r:id="rId10"/>
    <p:sldId id="261" r:id="rId11"/>
    <p:sldId id="262" r:id="rId12"/>
    <p:sldId id="263" r:id="rId13"/>
    <p:sldId id="264" r:id="rId14"/>
    <p:sldId id="258" r:id="rId15"/>
    <p:sldId id="259" r:id="rId16"/>
    <p:sldId id="265" r:id="rId17"/>
    <p:sldId id="266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0" r:id="rId26"/>
    <p:sldId id="281" r:id="rId27"/>
    <p:sldId id="282" r:id="rId28"/>
    <p:sldId id="279" r:id="rId29"/>
    <p:sldId id="289" r:id="rId30"/>
    <p:sldId id="284" r:id="rId31"/>
    <p:sldId id="285" r:id="rId32"/>
    <p:sldId id="286" r:id="rId33"/>
    <p:sldId id="287" r:id="rId34"/>
    <p:sldId id="288" r:id="rId35"/>
    <p:sldId id="290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599"/>
  </p:normalViewPr>
  <p:slideViewPr>
    <p:cSldViewPr snapToGrid="0" snapToObjects="1">
      <p:cViewPr varScale="1">
        <p:scale>
          <a:sx n="112" d="100"/>
          <a:sy n="112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FD96-1E40-AD4B-B81D-554ADD133902}" type="datetimeFigureOut">
              <a:rPr lang="en-US" smtClean="0"/>
              <a:t>11/13/18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9FE-0B6E-2746-9983-67D7848F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991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FD96-1E40-AD4B-B81D-554ADD133902}" type="datetimeFigureOut">
              <a:rPr lang="en-US" smtClean="0"/>
              <a:t>11/13/18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9FE-0B6E-2746-9983-67D7848F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352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FD96-1E40-AD4B-B81D-554ADD133902}" type="datetimeFigureOut">
              <a:rPr lang="en-US" smtClean="0"/>
              <a:t>11/13/18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9FE-0B6E-2746-9983-67D7848F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153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FD96-1E40-AD4B-B81D-554ADD133902}" type="datetimeFigureOut">
              <a:rPr lang="en-US" smtClean="0"/>
              <a:t>11/13/18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9FE-0B6E-2746-9983-67D7848F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376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FD96-1E40-AD4B-B81D-554ADD133902}" type="datetimeFigureOut">
              <a:rPr lang="en-US" smtClean="0"/>
              <a:t>11/13/18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9FE-0B6E-2746-9983-67D7848F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305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FD96-1E40-AD4B-B81D-554ADD133902}" type="datetimeFigureOut">
              <a:rPr lang="en-US" smtClean="0"/>
              <a:t>11/13/18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9FE-0B6E-2746-9983-67D7848F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648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FD96-1E40-AD4B-B81D-554ADD133902}" type="datetimeFigureOut">
              <a:rPr lang="en-US" smtClean="0"/>
              <a:t>11/13/18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9FE-0B6E-2746-9983-67D7848F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05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FD96-1E40-AD4B-B81D-554ADD133902}" type="datetimeFigureOut">
              <a:rPr lang="en-US" smtClean="0"/>
              <a:t>11/13/18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9FE-0B6E-2746-9983-67D7848F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92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FD96-1E40-AD4B-B81D-554ADD133902}" type="datetimeFigureOut">
              <a:rPr lang="en-US" smtClean="0"/>
              <a:t>11/13/18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9FE-0B6E-2746-9983-67D7848F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17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FD96-1E40-AD4B-B81D-554ADD133902}" type="datetimeFigureOut">
              <a:rPr lang="en-US" smtClean="0"/>
              <a:t>11/13/18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9FE-0B6E-2746-9983-67D7848F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07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5FD96-1E40-AD4B-B81D-554ADD133902}" type="datetimeFigureOut">
              <a:rPr lang="en-US" smtClean="0"/>
              <a:t>11/13/18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9FE-0B6E-2746-9983-67D7848F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905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5FD96-1E40-AD4B-B81D-554ADD133902}" type="datetimeFigureOut">
              <a:rPr lang="en-US" smtClean="0"/>
              <a:t>11/13/18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049FE-0B6E-2746-9983-67D7848F2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40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b="1" dirty="0"/>
              <a:t>Demokracia a demokratizácia</a:t>
            </a:r>
            <a:r>
              <a:rPr lang="en-US" b="1" dirty="0">
                <a:effectLst/>
              </a:rPr>
              <a:t>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Komparatistika</a:t>
            </a:r>
            <a:r>
              <a:rPr lang="en-US" dirty="0"/>
              <a:t> 2017/2018</a:t>
            </a:r>
          </a:p>
          <a:p>
            <a:r>
              <a:rPr lang="en-US" dirty="0"/>
              <a:t>Marek </a:t>
            </a:r>
            <a:r>
              <a:rPr lang="en-US" dirty="0" err="1"/>
              <a:t>Rybář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603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>
            <a:normAutofit fontScale="90000"/>
          </a:bodyPr>
          <a:lstStyle/>
          <a:p>
            <a:pPr algn="ctr"/>
            <a:br>
              <a:rPr lang="cs-CZ" dirty="0">
                <a:latin typeface="Arial" charset="0"/>
                <a:ea typeface="MS PGothic" charset="0"/>
              </a:rPr>
            </a:br>
            <a:r>
              <a:rPr lang="cs-CZ" b="1" dirty="0" err="1">
                <a:latin typeface="Arial" charset="0"/>
                <a:ea typeface="MS PGothic" charset="0"/>
              </a:rPr>
              <a:t>Rozdiely</a:t>
            </a:r>
            <a:r>
              <a:rPr lang="cs-CZ" b="1" dirty="0">
                <a:latin typeface="Arial" charset="0"/>
                <a:ea typeface="MS PGothic" charset="0"/>
              </a:rPr>
              <a:t> </a:t>
            </a:r>
            <a:r>
              <a:rPr lang="cs-CZ" b="1" dirty="0" err="1">
                <a:latin typeface="Arial" charset="0"/>
                <a:ea typeface="MS PGothic" charset="0"/>
              </a:rPr>
              <a:t>medzi</a:t>
            </a:r>
            <a:r>
              <a:rPr lang="cs-CZ" b="1" dirty="0">
                <a:latin typeface="Arial" charset="0"/>
                <a:ea typeface="MS PGothic" charset="0"/>
              </a:rPr>
              <a:t> </a:t>
            </a:r>
            <a:r>
              <a:rPr lang="cs-CZ" b="1" dirty="0" err="1">
                <a:latin typeface="Arial" charset="0"/>
                <a:ea typeface="MS PGothic" charset="0"/>
              </a:rPr>
              <a:t>demokraciami</a:t>
            </a:r>
            <a:br>
              <a:rPr lang="cs-CZ" b="1" dirty="0">
                <a:latin typeface="Arial" charset="0"/>
                <a:ea typeface="MS PGothic" charset="0"/>
              </a:rPr>
            </a:br>
            <a:r>
              <a:rPr lang="cs-CZ" dirty="0" err="1">
                <a:latin typeface="Arial" charset="0"/>
                <a:ea typeface="MS PGothic" charset="0"/>
              </a:rPr>
              <a:t>Lijphart</a:t>
            </a:r>
            <a:r>
              <a:rPr lang="cs-CZ" dirty="0">
                <a:latin typeface="Arial" charset="0"/>
                <a:ea typeface="MS PGothic" charset="0"/>
              </a:rPr>
              <a:t> (1984, 1999)</a:t>
            </a:r>
            <a:endParaRPr lang="en-US" dirty="0">
              <a:latin typeface="Arial" charset="0"/>
              <a:ea typeface="MS PGothic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965960" y="1965959"/>
            <a:ext cx="8595360" cy="4211003"/>
          </a:xfrm>
        </p:spPr>
        <p:txBody>
          <a:bodyPr/>
          <a:lstStyle/>
          <a:p>
            <a:endParaRPr lang="cs-CZ" dirty="0">
              <a:latin typeface="Arial" charset="0"/>
              <a:ea typeface="MS PGothic" charset="0"/>
            </a:endParaRPr>
          </a:p>
          <a:p>
            <a:r>
              <a:rPr lang="cs-CZ" b="1" dirty="0">
                <a:latin typeface="Arial" charset="0"/>
                <a:ea typeface="MS PGothic" charset="0"/>
              </a:rPr>
              <a:t>4. </a:t>
            </a:r>
            <a:r>
              <a:rPr lang="cs-CZ" b="1" dirty="0" err="1">
                <a:latin typeface="Arial" charset="0"/>
                <a:ea typeface="MS PGothic" charset="0"/>
              </a:rPr>
              <a:t>volebný</a:t>
            </a:r>
            <a:r>
              <a:rPr lang="cs-CZ" b="1" dirty="0">
                <a:latin typeface="Arial" charset="0"/>
                <a:ea typeface="MS PGothic" charset="0"/>
              </a:rPr>
              <a:t> systém </a:t>
            </a:r>
            <a:r>
              <a:rPr lang="cs-CZ" dirty="0">
                <a:latin typeface="Arial" charset="0"/>
                <a:ea typeface="MS PGothic" charset="0"/>
              </a:rPr>
              <a:t>(</a:t>
            </a:r>
            <a:r>
              <a:rPr lang="cs-CZ" dirty="0" err="1">
                <a:latin typeface="Arial" charset="0"/>
                <a:ea typeface="MS PGothic" charset="0"/>
              </a:rPr>
              <a:t>väčšinový</a:t>
            </a:r>
            <a:r>
              <a:rPr lang="cs-CZ" dirty="0">
                <a:latin typeface="Arial" charset="0"/>
                <a:ea typeface="MS PGothic" charset="0"/>
              </a:rPr>
              <a:t> vs. </a:t>
            </a:r>
            <a:r>
              <a:rPr lang="cs-CZ" dirty="0" err="1">
                <a:latin typeface="Arial" charset="0"/>
                <a:ea typeface="MS PGothic" charset="0"/>
              </a:rPr>
              <a:t>pomerný</a:t>
            </a:r>
            <a:r>
              <a:rPr lang="cs-CZ" dirty="0">
                <a:latin typeface="Arial" charset="0"/>
                <a:ea typeface="MS PGothic" charset="0"/>
              </a:rPr>
              <a:t>), </a:t>
            </a:r>
          </a:p>
          <a:p>
            <a:r>
              <a:rPr lang="cs-CZ" b="1" dirty="0">
                <a:latin typeface="Arial" charset="0"/>
                <a:ea typeface="MS PGothic" charset="0"/>
              </a:rPr>
              <a:t>5. </a:t>
            </a:r>
            <a:r>
              <a:rPr lang="cs-CZ" b="1" dirty="0" err="1">
                <a:latin typeface="Arial" charset="0"/>
                <a:ea typeface="MS PGothic" charset="0"/>
              </a:rPr>
              <a:t>reprezentácia</a:t>
            </a:r>
            <a:r>
              <a:rPr lang="cs-CZ" b="1" dirty="0">
                <a:latin typeface="Arial" charset="0"/>
                <a:ea typeface="MS PGothic" charset="0"/>
              </a:rPr>
              <a:t> </a:t>
            </a:r>
            <a:r>
              <a:rPr lang="cs-CZ" b="1" dirty="0" err="1">
                <a:latin typeface="Arial" charset="0"/>
                <a:ea typeface="MS PGothic" charset="0"/>
              </a:rPr>
              <a:t>záujmov</a:t>
            </a:r>
            <a:r>
              <a:rPr lang="cs-CZ" b="1" dirty="0">
                <a:latin typeface="Arial" charset="0"/>
                <a:ea typeface="MS PGothic" charset="0"/>
              </a:rPr>
              <a:t> </a:t>
            </a:r>
            <a:r>
              <a:rPr lang="cs-CZ" dirty="0">
                <a:latin typeface="Arial" charset="0"/>
                <a:ea typeface="MS PGothic" charset="0"/>
              </a:rPr>
              <a:t>(pluralistická vs. korporativistická), </a:t>
            </a:r>
          </a:p>
          <a:p>
            <a:r>
              <a:rPr lang="cs-CZ" b="1" dirty="0">
                <a:latin typeface="Arial" charset="0"/>
                <a:ea typeface="MS PGothic" charset="0"/>
              </a:rPr>
              <a:t>6. typ </a:t>
            </a:r>
            <a:r>
              <a:rPr lang="cs-CZ" b="1" dirty="0" err="1">
                <a:latin typeface="Arial" charset="0"/>
                <a:ea typeface="MS PGothic" charset="0"/>
              </a:rPr>
              <a:t>štátu</a:t>
            </a:r>
            <a:r>
              <a:rPr lang="cs-CZ" b="1" dirty="0">
                <a:latin typeface="Arial" charset="0"/>
                <a:ea typeface="MS PGothic" charset="0"/>
              </a:rPr>
              <a:t> </a:t>
            </a:r>
            <a:r>
              <a:rPr lang="cs-CZ" dirty="0">
                <a:latin typeface="Arial" charset="0"/>
                <a:ea typeface="MS PGothic" charset="0"/>
              </a:rPr>
              <a:t>(</a:t>
            </a:r>
            <a:r>
              <a:rPr lang="cs-CZ" dirty="0" err="1">
                <a:latin typeface="Arial" charset="0"/>
                <a:ea typeface="MS PGothic" charset="0"/>
              </a:rPr>
              <a:t>unitárny</a:t>
            </a:r>
            <a:r>
              <a:rPr lang="cs-CZ" dirty="0">
                <a:latin typeface="Arial" charset="0"/>
                <a:ea typeface="MS PGothic" charset="0"/>
              </a:rPr>
              <a:t> a centralizovaný vs. </a:t>
            </a:r>
            <a:r>
              <a:rPr lang="cs-CZ" dirty="0" err="1">
                <a:latin typeface="Arial" charset="0"/>
                <a:ea typeface="MS PGothic" charset="0"/>
              </a:rPr>
              <a:t>federatívny</a:t>
            </a:r>
            <a:r>
              <a:rPr lang="cs-CZ" dirty="0">
                <a:latin typeface="Arial" charset="0"/>
                <a:ea typeface="MS PGothic" charset="0"/>
              </a:rPr>
              <a:t> a decentralizovaný), </a:t>
            </a:r>
          </a:p>
          <a:p>
            <a:r>
              <a:rPr lang="cs-CZ" b="1" dirty="0">
                <a:latin typeface="Arial" charset="0"/>
                <a:ea typeface="MS PGothic" charset="0"/>
              </a:rPr>
              <a:t>7. </a:t>
            </a:r>
            <a:r>
              <a:rPr lang="cs-CZ" b="1" dirty="0" err="1">
                <a:latin typeface="Arial" charset="0"/>
                <a:ea typeface="MS PGothic" charset="0"/>
              </a:rPr>
              <a:t>legislatíva</a:t>
            </a:r>
            <a:r>
              <a:rPr lang="cs-CZ" b="1" dirty="0">
                <a:latin typeface="Arial" charset="0"/>
                <a:ea typeface="MS PGothic" charset="0"/>
              </a:rPr>
              <a:t> </a:t>
            </a:r>
            <a:r>
              <a:rPr lang="cs-CZ" dirty="0">
                <a:latin typeface="Arial" charset="0"/>
                <a:ea typeface="MS PGothic" charset="0"/>
              </a:rPr>
              <a:t>(jednokomorová vs. dvojkomorová), </a:t>
            </a:r>
          </a:p>
          <a:p>
            <a:r>
              <a:rPr lang="cs-CZ" b="1" dirty="0">
                <a:latin typeface="Arial" charset="0"/>
                <a:ea typeface="MS PGothic" charset="0"/>
              </a:rPr>
              <a:t>8. ústava </a:t>
            </a:r>
            <a:r>
              <a:rPr lang="cs-CZ" dirty="0">
                <a:latin typeface="Arial" charset="0"/>
                <a:ea typeface="MS PGothic" charset="0"/>
              </a:rPr>
              <a:t>(</a:t>
            </a:r>
            <a:r>
              <a:rPr lang="cs-CZ" dirty="0" err="1">
                <a:latin typeface="Arial" charset="0"/>
                <a:ea typeface="MS PGothic" charset="0"/>
              </a:rPr>
              <a:t>flexibilná</a:t>
            </a:r>
            <a:r>
              <a:rPr lang="cs-CZ" dirty="0">
                <a:latin typeface="Arial" charset="0"/>
                <a:ea typeface="MS PGothic" charset="0"/>
              </a:rPr>
              <a:t> vs. </a:t>
            </a:r>
            <a:r>
              <a:rPr lang="cs-CZ" dirty="0" err="1">
                <a:latin typeface="Arial" charset="0"/>
                <a:ea typeface="MS PGothic" charset="0"/>
              </a:rPr>
              <a:t>rigídna</a:t>
            </a:r>
            <a:r>
              <a:rPr lang="cs-CZ" dirty="0">
                <a:latin typeface="Arial" charset="0"/>
                <a:ea typeface="MS PGothic" charset="0"/>
              </a:rPr>
              <a:t>)</a:t>
            </a:r>
          </a:p>
          <a:p>
            <a:endParaRPr lang="en-US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732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1726565"/>
          </a:xfrm>
        </p:spPr>
        <p:txBody>
          <a:bodyPr>
            <a:normAutofit fontScale="90000"/>
          </a:bodyPr>
          <a:lstStyle/>
          <a:p>
            <a:pPr algn="ctr"/>
            <a:br>
              <a:rPr lang="cs-CZ" dirty="0">
                <a:latin typeface="Arial" charset="0"/>
                <a:ea typeface="MS PGothic" charset="0"/>
              </a:rPr>
            </a:br>
            <a:r>
              <a:rPr lang="cs-CZ" b="1" dirty="0" err="1">
                <a:latin typeface="Arial" charset="0"/>
                <a:ea typeface="MS PGothic" charset="0"/>
              </a:rPr>
              <a:t>Rozdiely</a:t>
            </a:r>
            <a:r>
              <a:rPr lang="cs-CZ" b="1" dirty="0">
                <a:latin typeface="Arial" charset="0"/>
                <a:ea typeface="MS PGothic" charset="0"/>
              </a:rPr>
              <a:t> </a:t>
            </a:r>
            <a:r>
              <a:rPr lang="cs-CZ" b="1" dirty="0" err="1">
                <a:latin typeface="Arial" charset="0"/>
                <a:ea typeface="MS PGothic" charset="0"/>
              </a:rPr>
              <a:t>medzi</a:t>
            </a:r>
            <a:r>
              <a:rPr lang="cs-CZ" b="1" dirty="0">
                <a:latin typeface="Arial" charset="0"/>
                <a:ea typeface="MS PGothic" charset="0"/>
              </a:rPr>
              <a:t> </a:t>
            </a:r>
            <a:r>
              <a:rPr lang="cs-CZ" b="1" dirty="0" err="1">
                <a:latin typeface="Arial" charset="0"/>
                <a:ea typeface="MS PGothic" charset="0"/>
              </a:rPr>
              <a:t>demokraciami</a:t>
            </a:r>
            <a:br>
              <a:rPr lang="cs-CZ" dirty="0">
                <a:latin typeface="Arial" charset="0"/>
                <a:ea typeface="MS PGothic" charset="0"/>
              </a:rPr>
            </a:br>
            <a:r>
              <a:rPr lang="cs-CZ" dirty="0" err="1">
                <a:latin typeface="Arial" charset="0"/>
                <a:ea typeface="MS PGothic" charset="0"/>
              </a:rPr>
              <a:t>Lijphart</a:t>
            </a:r>
            <a:r>
              <a:rPr lang="cs-CZ" dirty="0">
                <a:latin typeface="Arial" charset="0"/>
                <a:ea typeface="MS PGothic" charset="0"/>
              </a:rPr>
              <a:t> (1984, 1999)</a:t>
            </a:r>
            <a:endParaRPr lang="en-US" dirty="0">
              <a:latin typeface="Arial" charset="0"/>
              <a:ea typeface="MS PGothic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2125980" y="2331719"/>
            <a:ext cx="8218170" cy="3845243"/>
          </a:xfrm>
        </p:spPr>
        <p:txBody>
          <a:bodyPr/>
          <a:lstStyle/>
          <a:p>
            <a:r>
              <a:rPr lang="cs-CZ" b="1" dirty="0">
                <a:latin typeface="Arial" charset="0"/>
                <a:ea typeface="MS PGothic" charset="0"/>
              </a:rPr>
              <a:t>9. kontrola ústavnosti </a:t>
            </a:r>
            <a:r>
              <a:rPr lang="cs-CZ" dirty="0">
                <a:latin typeface="Arial" charset="0"/>
                <a:ea typeface="MS PGothic" charset="0"/>
              </a:rPr>
              <a:t>(</a:t>
            </a:r>
            <a:r>
              <a:rPr lang="cs-CZ" dirty="0" err="1">
                <a:latin typeface="Arial" charset="0"/>
                <a:ea typeface="MS PGothic" charset="0"/>
              </a:rPr>
              <a:t>parlamentná</a:t>
            </a:r>
            <a:r>
              <a:rPr lang="cs-CZ" dirty="0">
                <a:latin typeface="Arial" charset="0"/>
                <a:ea typeface="MS PGothic" charset="0"/>
              </a:rPr>
              <a:t> suverenita vs. </a:t>
            </a:r>
            <a:r>
              <a:rPr lang="cs-CZ" dirty="0" err="1">
                <a:latin typeface="Arial" charset="0"/>
                <a:ea typeface="MS PGothic" charset="0"/>
              </a:rPr>
              <a:t>ústavný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súd</a:t>
            </a:r>
            <a:r>
              <a:rPr lang="cs-CZ" dirty="0">
                <a:latin typeface="Arial" charset="0"/>
                <a:ea typeface="MS PGothic" charset="0"/>
              </a:rPr>
              <a:t>), </a:t>
            </a:r>
          </a:p>
          <a:p>
            <a:r>
              <a:rPr lang="cs-CZ" b="1" dirty="0">
                <a:latin typeface="Arial" charset="0"/>
                <a:ea typeface="MS PGothic" charset="0"/>
              </a:rPr>
              <a:t>10. </a:t>
            </a:r>
            <a:r>
              <a:rPr lang="cs-CZ" b="1" dirty="0" err="1">
                <a:latin typeface="Arial" charset="0"/>
                <a:ea typeface="MS PGothic" charset="0"/>
              </a:rPr>
              <a:t>centrálna</a:t>
            </a:r>
            <a:r>
              <a:rPr lang="cs-CZ" b="1" dirty="0">
                <a:latin typeface="Arial" charset="0"/>
                <a:ea typeface="MS PGothic" charset="0"/>
              </a:rPr>
              <a:t> banka </a:t>
            </a:r>
            <a:r>
              <a:rPr lang="cs-CZ" dirty="0">
                <a:latin typeface="Arial" charset="0"/>
                <a:ea typeface="MS PGothic" charset="0"/>
              </a:rPr>
              <a:t>(závislá vs. nezávislá od </a:t>
            </a:r>
            <a:r>
              <a:rPr lang="cs-CZ" dirty="0" err="1">
                <a:latin typeface="Arial" charset="0"/>
                <a:ea typeface="MS PGothic" charset="0"/>
              </a:rPr>
              <a:t>exekutívy</a:t>
            </a:r>
            <a:r>
              <a:rPr lang="cs-CZ" dirty="0">
                <a:latin typeface="Arial" charset="0"/>
                <a:ea typeface="MS PGothic" charset="0"/>
              </a:rPr>
              <a:t>) </a:t>
            </a:r>
          </a:p>
          <a:p>
            <a:r>
              <a:rPr lang="cs-CZ" b="1" dirty="0">
                <a:latin typeface="Arial" charset="0"/>
                <a:ea typeface="MS PGothic" charset="0"/>
              </a:rPr>
              <a:t>PROBLÉM</a:t>
            </a:r>
            <a:r>
              <a:rPr lang="cs-CZ" dirty="0">
                <a:latin typeface="Arial" charset="0"/>
                <a:ea typeface="MS PGothic" charset="0"/>
              </a:rPr>
              <a:t>: </a:t>
            </a:r>
            <a:r>
              <a:rPr lang="cs-CZ" dirty="0" err="1">
                <a:latin typeface="Arial" charset="0"/>
                <a:ea typeface="MS PGothic" charset="0"/>
              </a:rPr>
              <a:t>inštitúcie</a:t>
            </a:r>
            <a:r>
              <a:rPr lang="cs-CZ" dirty="0">
                <a:latin typeface="Arial" charset="0"/>
                <a:ea typeface="MS PGothic" charset="0"/>
              </a:rPr>
              <a:t> "</a:t>
            </a:r>
            <a:r>
              <a:rPr lang="cs-CZ" dirty="0" err="1">
                <a:latin typeface="Arial" charset="0"/>
                <a:ea typeface="MS PGothic" charset="0"/>
              </a:rPr>
              <a:t>predvídateľne</a:t>
            </a:r>
            <a:r>
              <a:rPr lang="cs-CZ" dirty="0">
                <a:latin typeface="Arial" charset="0"/>
                <a:ea typeface="MS PGothic" charset="0"/>
              </a:rPr>
              <a:t>" </a:t>
            </a:r>
            <a:r>
              <a:rPr lang="cs-CZ" dirty="0" err="1">
                <a:latin typeface="Arial" charset="0"/>
                <a:ea typeface="MS PGothic" charset="0"/>
              </a:rPr>
              <a:t>súviseli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iba</a:t>
            </a:r>
            <a:r>
              <a:rPr lang="cs-CZ" dirty="0">
                <a:latin typeface="Arial" charset="0"/>
                <a:ea typeface="MS PGothic" charset="0"/>
              </a:rPr>
              <a:t> v </a:t>
            </a:r>
            <a:r>
              <a:rPr lang="cs-CZ" dirty="0" err="1">
                <a:latin typeface="Arial" charset="0"/>
                <a:ea typeface="MS PGothic" charset="0"/>
              </a:rPr>
              <a:t>obmedzenom</a:t>
            </a:r>
            <a:r>
              <a:rPr lang="cs-CZ" dirty="0">
                <a:latin typeface="Arial" charset="0"/>
                <a:ea typeface="MS PGothic" charset="0"/>
              </a:rPr>
              <a:t> počte </a:t>
            </a:r>
            <a:r>
              <a:rPr lang="cs-CZ" dirty="0" err="1">
                <a:latin typeface="Arial" charset="0"/>
                <a:ea typeface="MS PGothic" charset="0"/>
              </a:rPr>
              <a:t>prípadov</a:t>
            </a:r>
            <a:r>
              <a:rPr lang="cs-CZ" dirty="0">
                <a:latin typeface="Arial" charset="0"/>
                <a:ea typeface="MS PGothic" charset="0"/>
              </a:rPr>
              <a:t> (</a:t>
            </a:r>
            <a:r>
              <a:rPr lang="cs-CZ" dirty="0" err="1">
                <a:latin typeface="Arial" charset="0"/>
                <a:ea typeface="MS PGothic" charset="0"/>
              </a:rPr>
              <a:t>Británia</a:t>
            </a:r>
            <a:r>
              <a:rPr lang="cs-CZ" dirty="0">
                <a:latin typeface="Arial" charset="0"/>
                <a:ea typeface="MS PGothic" charset="0"/>
              </a:rPr>
              <a:t>, Barbados, resp. </a:t>
            </a:r>
            <a:r>
              <a:rPr lang="cs-CZ" dirty="0" err="1">
                <a:latin typeface="Arial" charset="0"/>
                <a:ea typeface="MS PGothic" charset="0"/>
              </a:rPr>
              <a:t>Belgicko</a:t>
            </a:r>
            <a:r>
              <a:rPr lang="cs-CZ" dirty="0">
                <a:latin typeface="Arial" charset="0"/>
                <a:ea typeface="MS PGothic" charset="0"/>
              </a:rPr>
              <a:t> a </a:t>
            </a:r>
            <a:r>
              <a:rPr lang="cs-CZ" dirty="0" err="1">
                <a:latin typeface="Arial" charset="0"/>
                <a:ea typeface="MS PGothic" charset="0"/>
              </a:rPr>
              <a:t>Švajčiarsko</a:t>
            </a:r>
            <a:r>
              <a:rPr lang="cs-CZ" dirty="0">
                <a:latin typeface="Arial" charset="0"/>
                <a:ea typeface="MS PGothic" charset="0"/>
              </a:rPr>
              <a:t>) </a:t>
            </a:r>
            <a:endParaRPr lang="en-US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4632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37995"/>
          </a:xfrm>
        </p:spPr>
        <p:txBody>
          <a:bodyPr>
            <a:normAutofit fontScale="90000"/>
          </a:bodyPr>
          <a:lstStyle/>
          <a:p>
            <a:pPr algn="ctr"/>
            <a:br>
              <a:rPr lang="cs-CZ" dirty="0">
                <a:latin typeface="Arial" charset="0"/>
                <a:ea typeface="MS PGothic" charset="0"/>
              </a:rPr>
            </a:br>
            <a:r>
              <a:rPr lang="cs-CZ" b="1" dirty="0" err="1">
                <a:latin typeface="Arial" charset="0"/>
                <a:ea typeface="MS PGothic" charset="0"/>
              </a:rPr>
              <a:t>Rozdiely</a:t>
            </a:r>
            <a:r>
              <a:rPr lang="cs-CZ" b="1" dirty="0">
                <a:latin typeface="Arial" charset="0"/>
                <a:ea typeface="MS PGothic" charset="0"/>
              </a:rPr>
              <a:t> </a:t>
            </a:r>
            <a:r>
              <a:rPr lang="cs-CZ" b="1" dirty="0" err="1">
                <a:latin typeface="Arial" charset="0"/>
                <a:ea typeface="MS PGothic" charset="0"/>
              </a:rPr>
              <a:t>medzi</a:t>
            </a:r>
            <a:r>
              <a:rPr lang="cs-CZ" b="1" dirty="0">
                <a:latin typeface="Arial" charset="0"/>
                <a:ea typeface="MS PGothic" charset="0"/>
              </a:rPr>
              <a:t> </a:t>
            </a:r>
            <a:r>
              <a:rPr lang="cs-CZ" b="1" dirty="0" err="1">
                <a:latin typeface="Arial" charset="0"/>
                <a:ea typeface="MS PGothic" charset="0"/>
              </a:rPr>
              <a:t>demokraciami</a:t>
            </a:r>
            <a:br>
              <a:rPr lang="cs-CZ" dirty="0">
                <a:latin typeface="Arial" charset="0"/>
                <a:ea typeface="MS PGothic" charset="0"/>
              </a:rPr>
            </a:br>
            <a:r>
              <a:rPr lang="cs-CZ" dirty="0" err="1">
                <a:latin typeface="Arial" charset="0"/>
                <a:ea typeface="MS PGothic" charset="0"/>
              </a:rPr>
              <a:t>Lijphart</a:t>
            </a:r>
            <a:r>
              <a:rPr lang="cs-CZ" dirty="0">
                <a:latin typeface="Arial" charset="0"/>
                <a:ea typeface="MS PGothic" charset="0"/>
              </a:rPr>
              <a:t> (1984, 1999)</a:t>
            </a:r>
            <a:endParaRPr lang="en-US" dirty="0">
              <a:latin typeface="Arial" charset="0"/>
              <a:ea typeface="MS PGothic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2362201" y="2362201"/>
            <a:ext cx="7693025" cy="4379913"/>
          </a:xfrm>
        </p:spPr>
        <p:txBody>
          <a:bodyPr/>
          <a:lstStyle/>
          <a:p>
            <a:r>
              <a:rPr lang="cs-CZ" dirty="0">
                <a:latin typeface="Arial" charset="0"/>
                <a:ea typeface="MS PGothic" charset="0"/>
              </a:rPr>
              <a:t>v </a:t>
            </a:r>
            <a:r>
              <a:rPr lang="cs-CZ" dirty="0" err="1">
                <a:latin typeface="Arial" charset="0"/>
                <a:ea typeface="MS PGothic" charset="0"/>
              </a:rPr>
              <a:t>ostatných</a:t>
            </a:r>
            <a:r>
              <a:rPr lang="cs-CZ" dirty="0">
                <a:latin typeface="Arial" charset="0"/>
                <a:ea typeface="MS PGothic" charset="0"/>
              </a:rPr>
              <a:t> krajinách </a:t>
            </a:r>
            <a:r>
              <a:rPr lang="cs-CZ" dirty="0" err="1">
                <a:latin typeface="Arial" charset="0"/>
                <a:ea typeface="MS PGothic" charset="0"/>
              </a:rPr>
              <a:t>zmes</a:t>
            </a:r>
            <a:r>
              <a:rPr lang="cs-CZ" dirty="0">
                <a:latin typeface="Arial" charset="0"/>
                <a:ea typeface="MS PGothic" charset="0"/>
              </a:rPr>
              <a:t> "</a:t>
            </a:r>
            <a:r>
              <a:rPr lang="cs-CZ" dirty="0" err="1">
                <a:latin typeface="Arial" charset="0"/>
                <a:ea typeface="MS PGothic" charset="0"/>
              </a:rPr>
              <a:t>konsenzuálnych</a:t>
            </a:r>
            <a:r>
              <a:rPr lang="cs-CZ" dirty="0">
                <a:latin typeface="Arial" charset="0"/>
                <a:ea typeface="MS PGothic" charset="0"/>
              </a:rPr>
              <a:t>" a </a:t>
            </a:r>
            <a:r>
              <a:rPr lang="cs-CZ" dirty="0" err="1">
                <a:latin typeface="Arial" charset="0"/>
                <a:ea typeface="MS PGothic" charset="0"/>
              </a:rPr>
              <a:t>väčšinových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inštitúcií</a:t>
            </a:r>
            <a:r>
              <a:rPr lang="cs-CZ" dirty="0">
                <a:latin typeface="Arial" charset="0"/>
                <a:ea typeface="MS PGothic" charset="0"/>
              </a:rPr>
              <a:t>, PRETOŽE: </a:t>
            </a:r>
          </a:p>
          <a:p>
            <a:r>
              <a:rPr lang="cs-CZ" dirty="0" err="1">
                <a:latin typeface="Arial" charset="0"/>
                <a:ea typeface="MS PGothic" charset="0"/>
              </a:rPr>
              <a:t>inštitucionálne</a:t>
            </a:r>
            <a:r>
              <a:rPr lang="cs-CZ" dirty="0">
                <a:latin typeface="Arial" charset="0"/>
                <a:ea typeface="MS PGothic" charset="0"/>
              </a:rPr>
              <a:t> rámce </a:t>
            </a:r>
            <a:r>
              <a:rPr lang="cs-CZ" dirty="0" err="1">
                <a:latin typeface="Arial" charset="0"/>
                <a:ea typeface="MS PGothic" charset="0"/>
              </a:rPr>
              <a:t>vznikajú</a:t>
            </a:r>
            <a:r>
              <a:rPr lang="cs-CZ" dirty="0">
                <a:latin typeface="Arial" charset="0"/>
                <a:ea typeface="MS PGothic" charset="0"/>
              </a:rPr>
              <a:t> v rozličných </a:t>
            </a:r>
            <a:r>
              <a:rPr lang="cs-CZ" dirty="0" err="1">
                <a:latin typeface="Arial" charset="0"/>
                <a:ea typeface="MS PGothic" charset="0"/>
              </a:rPr>
              <a:t>obdobiach</a:t>
            </a:r>
            <a:r>
              <a:rPr lang="cs-CZ" dirty="0">
                <a:latin typeface="Arial" charset="0"/>
                <a:ea typeface="MS PGothic" charset="0"/>
              </a:rPr>
              <a:t>, a za </a:t>
            </a:r>
            <a:r>
              <a:rPr lang="cs-CZ" dirty="0" err="1">
                <a:latin typeface="Arial" charset="0"/>
                <a:ea typeface="MS PGothic" charset="0"/>
              </a:rPr>
              <a:t>iných</a:t>
            </a:r>
            <a:r>
              <a:rPr lang="cs-CZ" dirty="0">
                <a:latin typeface="Arial" charset="0"/>
                <a:ea typeface="MS PGothic" charset="0"/>
              </a:rPr>
              <a:t> historických okolností, </a:t>
            </a:r>
            <a:r>
              <a:rPr lang="cs-CZ" dirty="0" err="1">
                <a:latin typeface="Arial" charset="0"/>
                <a:ea typeface="MS PGothic" charset="0"/>
              </a:rPr>
              <a:t>pričom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ich</a:t>
            </a:r>
            <a:r>
              <a:rPr lang="cs-CZ" dirty="0">
                <a:latin typeface="Arial" charset="0"/>
                <a:ea typeface="MS PGothic" charset="0"/>
              </a:rPr>
              <a:t> odlišné "logiky" </a:t>
            </a:r>
            <a:r>
              <a:rPr lang="cs-CZ" dirty="0" err="1">
                <a:latin typeface="Arial" charset="0"/>
                <a:ea typeface="MS PGothic" charset="0"/>
              </a:rPr>
              <a:t>fungovania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koexistujú</a:t>
            </a:r>
            <a:endParaRPr lang="cs-CZ" dirty="0">
              <a:latin typeface="Arial" charset="0"/>
              <a:ea typeface="MS PGothic" charset="0"/>
            </a:endParaRPr>
          </a:p>
          <a:p>
            <a:r>
              <a:rPr lang="cs-CZ" dirty="0" err="1">
                <a:latin typeface="Arial" charset="0"/>
                <a:ea typeface="MS PGothic" charset="0"/>
              </a:rPr>
              <a:t>difúzia</a:t>
            </a:r>
            <a:r>
              <a:rPr lang="cs-CZ" dirty="0">
                <a:latin typeface="Arial" charset="0"/>
                <a:ea typeface="MS PGothic" charset="0"/>
              </a:rPr>
              <a:t> rozličných </a:t>
            </a:r>
            <a:r>
              <a:rPr lang="cs-CZ" dirty="0" err="1">
                <a:latin typeface="Arial" charset="0"/>
                <a:ea typeface="MS PGothic" charset="0"/>
              </a:rPr>
              <a:t>inštitucionálnych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riešení</a:t>
            </a:r>
            <a:r>
              <a:rPr lang="cs-CZ" dirty="0">
                <a:latin typeface="Arial" charset="0"/>
                <a:ea typeface="MS PGothic" charset="0"/>
              </a:rPr>
              <a:t>, </a:t>
            </a:r>
            <a:r>
              <a:rPr lang="cs-CZ" dirty="0" err="1">
                <a:latin typeface="Arial" charset="0"/>
                <a:ea typeface="MS PGothic" charset="0"/>
              </a:rPr>
              <a:t>ktorými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sa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štáty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navzájom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inšpirujú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endParaRPr lang="en-US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2180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12265"/>
          </a:xfrm>
        </p:spPr>
        <p:txBody>
          <a:bodyPr>
            <a:normAutofit fontScale="90000"/>
          </a:bodyPr>
          <a:lstStyle/>
          <a:p>
            <a:pPr algn="ctr"/>
            <a:br>
              <a:rPr lang="cs-CZ" dirty="0">
                <a:latin typeface="Arial" charset="0"/>
                <a:ea typeface="MS PGothic" charset="0"/>
              </a:rPr>
            </a:br>
            <a:r>
              <a:rPr lang="cs-CZ" b="1" dirty="0" err="1">
                <a:latin typeface="Arial" charset="0"/>
                <a:ea typeface="MS PGothic" charset="0"/>
              </a:rPr>
              <a:t>Rozdiely</a:t>
            </a:r>
            <a:r>
              <a:rPr lang="cs-CZ" b="1" dirty="0">
                <a:latin typeface="Arial" charset="0"/>
                <a:ea typeface="MS PGothic" charset="0"/>
              </a:rPr>
              <a:t> </a:t>
            </a:r>
            <a:r>
              <a:rPr lang="cs-CZ" b="1" dirty="0" err="1">
                <a:latin typeface="Arial" charset="0"/>
                <a:ea typeface="MS PGothic" charset="0"/>
              </a:rPr>
              <a:t>medzi</a:t>
            </a:r>
            <a:r>
              <a:rPr lang="cs-CZ" b="1" dirty="0">
                <a:latin typeface="Arial" charset="0"/>
                <a:ea typeface="MS PGothic" charset="0"/>
              </a:rPr>
              <a:t> </a:t>
            </a:r>
            <a:r>
              <a:rPr lang="cs-CZ" b="1" dirty="0" err="1">
                <a:latin typeface="Arial" charset="0"/>
                <a:ea typeface="MS PGothic" charset="0"/>
              </a:rPr>
              <a:t>demokraciami</a:t>
            </a:r>
            <a:br>
              <a:rPr lang="cs-CZ" dirty="0">
                <a:latin typeface="Arial" charset="0"/>
                <a:ea typeface="MS PGothic" charset="0"/>
              </a:rPr>
            </a:br>
            <a:r>
              <a:rPr lang="cs-CZ" dirty="0" err="1">
                <a:latin typeface="Arial" charset="0"/>
                <a:ea typeface="MS PGothic" charset="0"/>
              </a:rPr>
              <a:t>Lijphart</a:t>
            </a:r>
            <a:r>
              <a:rPr lang="cs-CZ" dirty="0">
                <a:latin typeface="Arial" charset="0"/>
                <a:ea typeface="MS PGothic" charset="0"/>
              </a:rPr>
              <a:t> (1984, 1999)</a:t>
            </a:r>
            <a:endParaRPr lang="en-US" dirty="0">
              <a:latin typeface="Arial" charset="0"/>
              <a:ea typeface="MS PGothic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2057400" y="2423159"/>
            <a:ext cx="8058150" cy="3753803"/>
          </a:xfrm>
        </p:spPr>
        <p:txBody>
          <a:bodyPr/>
          <a:lstStyle/>
          <a:p>
            <a:r>
              <a:rPr lang="cs-CZ" dirty="0" err="1">
                <a:latin typeface="Arial" charset="0"/>
                <a:ea typeface="MS PGothic" charset="0"/>
              </a:rPr>
              <a:t>inštitúcie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odrážajú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relatívnu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mocenskú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pozíciu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vplyvných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aktérov</a:t>
            </a:r>
            <a:r>
              <a:rPr lang="cs-CZ" dirty="0">
                <a:latin typeface="Arial" charset="0"/>
                <a:ea typeface="MS PGothic" charset="0"/>
              </a:rPr>
              <a:t> v čase </a:t>
            </a:r>
            <a:r>
              <a:rPr lang="cs-CZ" dirty="0" err="1">
                <a:latin typeface="Arial" charset="0"/>
                <a:ea typeface="MS PGothic" charset="0"/>
              </a:rPr>
              <a:t>inštitucionálnej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inovácie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</a:p>
          <a:p>
            <a:r>
              <a:rPr lang="cs-CZ" dirty="0">
                <a:latin typeface="Arial" charset="0"/>
                <a:ea typeface="MS PGothic" charset="0"/>
              </a:rPr>
              <a:t>zvolené </a:t>
            </a:r>
            <a:r>
              <a:rPr lang="cs-CZ" dirty="0" err="1">
                <a:latin typeface="Arial" charset="0"/>
                <a:ea typeface="MS PGothic" charset="0"/>
              </a:rPr>
              <a:t>riešenia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nesmerujú</a:t>
            </a:r>
            <a:r>
              <a:rPr lang="cs-CZ" dirty="0">
                <a:latin typeface="Arial" charset="0"/>
                <a:ea typeface="MS PGothic" charset="0"/>
              </a:rPr>
              <a:t> (len) k </a:t>
            </a:r>
            <a:r>
              <a:rPr lang="cs-CZ" dirty="0" err="1">
                <a:latin typeface="Arial" charset="0"/>
                <a:ea typeface="MS PGothic" charset="0"/>
              </a:rPr>
              <a:t>zvýšeniu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efektívnosti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verejných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politík</a:t>
            </a:r>
            <a:r>
              <a:rPr lang="cs-CZ" dirty="0">
                <a:latin typeface="Arial" charset="0"/>
                <a:ea typeface="MS PGothic" charset="0"/>
              </a:rPr>
              <a:t>, </a:t>
            </a:r>
          </a:p>
          <a:p>
            <a:r>
              <a:rPr lang="cs-CZ" dirty="0">
                <a:latin typeface="Arial" charset="0"/>
                <a:ea typeface="MS PGothic" charset="0"/>
              </a:rPr>
              <a:t>ale aj k </a:t>
            </a:r>
            <a:r>
              <a:rPr lang="cs-CZ" dirty="0" err="1">
                <a:latin typeface="Arial" charset="0"/>
                <a:ea typeface="MS PGothic" charset="0"/>
              </a:rPr>
              <a:t>zachovaniu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mocenskej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pozície</a:t>
            </a:r>
            <a:r>
              <a:rPr lang="cs-CZ" dirty="0">
                <a:latin typeface="Arial" charset="0"/>
                <a:ea typeface="MS PGothic" charset="0"/>
              </a:rPr>
              <a:t> a </a:t>
            </a:r>
            <a:r>
              <a:rPr lang="cs-CZ" dirty="0" err="1">
                <a:latin typeface="Arial" charset="0"/>
                <a:ea typeface="MS PGothic" charset="0"/>
              </a:rPr>
              <a:t>preferencií</a:t>
            </a:r>
            <a:r>
              <a:rPr lang="cs-CZ" dirty="0">
                <a:latin typeface="Arial" charset="0"/>
                <a:ea typeface="MS PGothic" charset="0"/>
              </a:rPr>
              <a:t> (</a:t>
            </a:r>
            <a:r>
              <a:rPr lang="cs-CZ" dirty="0" err="1">
                <a:latin typeface="Arial" charset="0"/>
                <a:ea typeface="MS PGothic" charset="0"/>
              </a:rPr>
              <a:t>prežitia</a:t>
            </a:r>
            <a:r>
              <a:rPr lang="cs-CZ" dirty="0">
                <a:latin typeface="Arial" charset="0"/>
                <a:ea typeface="MS PGothic" charset="0"/>
              </a:rPr>
              <a:t>) </a:t>
            </a:r>
            <a:r>
              <a:rPr lang="cs-CZ" dirty="0" err="1">
                <a:latin typeface="Arial" charset="0"/>
                <a:ea typeface="MS PGothic" charset="0"/>
              </a:rPr>
              <a:t>ich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tvorcov</a:t>
            </a:r>
            <a:endParaRPr lang="cs-CZ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1237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b="1" dirty="0">
                <a:ea typeface="+mj-ea"/>
                <a:cs typeface="ＭＳ Ｐゴシック" charset="0"/>
              </a:rPr>
              <a:t>Demokracie a nedemokracie</a:t>
            </a:r>
            <a:endParaRPr lang="en-US" b="1" dirty="0">
              <a:ea typeface="+mj-ea"/>
              <a:cs typeface="ＭＳ Ｐゴシック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435226" y="2362201"/>
            <a:ext cx="7693025" cy="3724275"/>
          </a:xfrm>
        </p:spPr>
        <p:txBody>
          <a:bodyPr/>
          <a:lstStyle/>
          <a:p>
            <a:r>
              <a:rPr lang="cs-CZ" dirty="0">
                <a:latin typeface="Arial" charset="0"/>
                <a:ea typeface="MS PGothic" charset="0"/>
              </a:rPr>
              <a:t>do </a:t>
            </a:r>
            <a:r>
              <a:rPr lang="cs-CZ" dirty="0" err="1">
                <a:latin typeface="Arial" charset="0"/>
                <a:ea typeface="MS PGothic" charset="0"/>
              </a:rPr>
              <a:t>začiatku</a:t>
            </a:r>
            <a:r>
              <a:rPr lang="cs-CZ" dirty="0">
                <a:latin typeface="Arial" charset="0"/>
                <a:ea typeface="MS PGothic" charset="0"/>
              </a:rPr>
              <a:t> 70.-tych </a:t>
            </a:r>
            <a:r>
              <a:rPr lang="cs-CZ" dirty="0" err="1">
                <a:latin typeface="Arial" charset="0"/>
                <a:ea typeface="MS PGothic" charset="0"/>
              </a:rPr>
              <a:t>rokov</a:t>
            </a:r>
            <a:r>
              <a:rPr lang="cs-CZ" dirty="0">
                <a:latin typeface="Arial" charset="0"/>
                <a:ea typeface="MS PGothic" charset="0"/>
              </a:rPr>
              <a:t> 20. </a:t>
            </a:r>
            <a:r>
              <a:rPr lang="cs-CZ" dirty="0" err="1">
                <a:latin typeface="Arial" charset="0"/>
                <a:ea typeface="MS PGothic" charset="0"/>
              </a:rPr>
              <a:t>storočia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tvorili</a:t>
            </a:r>
            <a:r>
              <a:rPr lang="cs-CZ" dirty="0">
                <a:latin typeface="Arial" charset="0"/>
                <a:ea typeface="MS PGothic" charset="0"/>
              </a:rPr>
              <a:t> demokratické režimy </a:t>
            </a:r>
            <a:r>
              <a:rPr lang="cs-CZ" dirty="0" err="1">
                <a:latin typeface="Arial" charset="0"/>
                <a:ea typeface="MS PGothic" charset="0"/>
              </a:rPr>
              <a:t>vo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svete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relatívne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malú</a:t>
            </a:r>
            <a:r>
              <a:rPr lang="cs-CZ" dirty="0">
                <a:latin typeface="Arial" charset="0"/>
                <a:ea typeface="MS PGothic" charset="0"/>
              </a:rPr>
              <a:t> a </a:t>
            </a:r>
            <a:r>
              <a:rPr lang="cs-CZ" dirty="0" err="1">
                <a:latin typeface="Arial" charset="0"/>
                <a:ea typeface="MS PGothic" charset="0"/>
              </a:rPr>
              <a:t>homogénnu</a:t>
            </a:r>
            <a:r>
              <a:rPr lang="cs-CZ" dirty="0">
                <a:latin typeface="Arial" charset="0"/>
                <a:ea typeface="MS PGothic" charset="0"/>
              </a:rPr>
              <a:t> skupinu </a:t>
            </a:r>
          </a:p>
          <a:p>
            <a:r>
              <a:rPr lang="cs-CZ" dirty="0">
                <a:latin typeface="Arial" charset="0"/>
                <a:ea typeface="MS PGothic" charset="0"/>
              </a:rPr>
              <a:t>nedemokratické režimy </a:t>
            </a:r>
            <a:r>
              <a:rPr lang="cs-CZ" dirty="0" err="1">
                <a:latin typeface="Arial" charset="0"/>
                <a:ea typeface="MS PGothic" charset="0"/>
              </a:rPr>
              <a:t>boli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nielen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početnejšie</a:t>
            </a:r>
            <a:r>
              <a:rPr lang="cs-CZ" dirty="0">
                <a:latin typeface="Arial" charset="0"/>
                <a:ea typeface="MS PGothic" charset="0"/>
              </a:rPr>
              <a:t>, ale aj </a:t>
            </a:r>
            <a:r>
              <a:rPr lang="cs-CZ" dirty="0" err="1">
                <a:latin typeface="Arial" charset="0"/>
                <a:ea typeface="MS PGothic" charset="0"/>
              </a:rPr>
              <a:t>oveľa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rôznorodejšie</a:t>
            </a:r>
            <a:endParaRPr lang="cs-CZ" dirty="0">
              <a:latin typeface="Arial" charset="0"/>
              <a:ea typeface="MS PGothic" charset="0"/>
            </a:endParaRPr>
          </a:p>
          <a:p>
            <a:r>
              <a:rPr lang="cs-CZ" dirty="0">
                <a:latin typeface="Arial" charset="0"/>
                <a:ea typeface="MS PGothic" charset="0"/>
              </a:rPr>
              <a:t>po </a:t>
            </a:r>
            <a:r>
              <a:rPr lang="cs-CZ" dirty="0" err="1">
                <a:latin typeface="Arial" charset="0"/>
                <a:ea typeface="MS PGothic" charset="0"/>
              </a:rPr>
              <a:t>tretej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demokratizačnej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vlne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narástol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nielen</a:t>
            </a:r>
            <a:r>
              <a:rPr lang="cs-CZ" dirty="0">
                <a:latin typeface="Arial" charset="0"/>
                <a:ea typeface="MS PGothic" charset="0"/>
              </a:rPr>
              <a:t> počet demokratických </a:t>
            </a:r>
            <a:r>
              <a:rPr lang="cs-CZ" dirty="0" err="1">
                <a:latin typeface="Arial" charset="0"/>
                <a:ea typeface="MS PGothic" charset="0"/>
              </a:rPr>
              <a:t>režimov</a:t>
            </a:r>
            <a:r>
              <a:rPr lang="cs-CZ">
                <a:latin typeface="Arial" charset="0"/>
                <a:ea typeface="MS PGothic" charset="0"/>
              </a:rPr>
              <a:t> (zhruba 2/</a:t>
            </a:r>
            <a:r>
              <a:rPr lang="cs-CZ" dirty="0">
                <a:latin typeface="Arial" charset="0"/>
                <a:ea typeface="MS PGothic" charset="0"/>
              </a:rPr>
              <a:t>3</a:t>
            </a:r>
            <a:r>
              <a:rPr lang="cs-CZ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všetkých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štátov</a:t>
            </a:r>
            <a:r>
              <a:rPr lang="cs-CZ" dirty="0">
                <a:latin typeface="Arial" charset="0"/>
                <a:ea typeface="MS PGothic" charset="0"/>
              </a:rPr>
              <a:t> sú demokracie </a:t>
            </a:r>
            <a:endParaRPr lang="en-US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983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latin typeface="Arial" charset="0"/>
                <a:ea typeface="MS PGothic" charset="0"/>
              </a:rPr>
              <a:t>Tretia</a:t>
            </a:r>
            <a:r>
              <a:rPr lang="en-US" b="1" dirty="0">
                <a:latin typeface="Arial" charset="0"/>
                <a:ea typeface="MS PGothic" charset="0"/>
              </a:rPr>
              <a:t> </a:t>
            </a:r>
            <a:r>
              <a:rPr lang="en-US" b="1" dirty="0" err="1">
                <a:latin typeface="Arial" charset="0"/>
                <a:ea typeface="MS PGothic" charset="0"/>
              </a:rPr>
              <a:t>demokratizačná</a:t>
            </a:r>
            <a:r>
              <a:rPr lang="en-US" b="1" dirty="0">
                <a:latin typeface="Arial" charset="0"/>
                <a:ea typeface="MS PGothic" charset="0"/>
              </a:rPr>
              <a:t> </a:t>
            </a:r>
            <a:r>
              <a:rPr lang="en-US" b="1" dirty="0" err="1">
                <a:latin typeface="Arial" charset="0"/>
                <a:ea typeface="MS PGothic" charset="0"/>
              </a:rPr>
              <a:t>vlna</a:t>
            </a:r>
            <a:endParaRPr lang="en-US" b="1" dirty="0">
              <a:latin typeface="Arial" charset="0"/>
              <a:ea typeface="MS PGothic" charset="0"/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2240280" y="1825625"/>
            <a:ext cx="8481060" cy="4351338"/>
          </a:xfrm>
        </p:spPr>
        <p:txBody>
          <a:bodyPr/>
          <a:lstStyle/>
          <a:p>
            <a:endParaRPr lang="cs-CZ" dirty="0">
              <a:latin typeface="Arial" charset="0"/>
              <a:ea typeface="MS PGothic" charset="0"/>
            </a:endParaRPr>
          </a:p>
          <a:p>
            <a:r>
              <a:rPr lang="cs-CZ" dirty="0">
                <a:latin typeface="Arial" charset="0"/>
                <a:ea typeface="MS PGothic" charset="0"/>
              </a:rPr>
              <a:t>začala v roku 1974 v Portugalsku, </a:t>
            </a:r>
            <a:r>
              <a:rPr lang="cs-CZ" dirty="0" err="1">
                <a:latin typeface="Arial" charset="0"/>
                <a:ea typeface="MS PGothic" charset="0"/>
              </a:rPr>
              <a:t>zahŕňala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Latinskú</a:t>
            </a:r>
            <a:r>
              <a:rPr lang="cs-CZ" dirty="0">
                <a:latin typeface="Arial" charset="0"/>
                <a:ea typeface="MS PGothic" charset="0"/>
              </a:rPr>
              <a:t> Ameriku a vrcholila </a:t>
            </a:r>
            <a:r>
              <a:rPr lang="cs-CZ" dirty="0" err="1">
                <a:latin typeface="Arial" charset="0"/>
                <a:ea typeface="MS PGothic" charset="0"/>
              </a:rPr>
              <a:t>pádom</a:t>
            </a:r>
            <a:r>
              <a:rPr lang="cs-CZ" dirty="0">
                <a:latin typeface="Arial" charset="0"/>
                <a:ea typeface="MS PGothic" charset="0"/>
              </a:rPr>
              <a:t> komunistických </a:t>
            </a:r>
            <a:r>
              <a:rPr lang="cs-CZ" dirty="0" err="1">
                <a:latin typeface="Arial" charset="0"/>
                <a:ea typeface="MS PGothic" charset="0"/>
              </a:rPr>
              <a:t>režimov</a:t>
            </a:r>
            <a:r>
              <a:rPr lang="cs-CZ" dirty="0">
                <a:latin typeface="Arial" charset="0"/>
                <a:ea typeface="MS PGothic" charset="0"/>
              </a:rPr>
              <a:t> v </a:t>
            </a:r>
            <a:r>
              <a:rPr lang="cs-CZ" dirty="0" err="1">
                <a:latin typeface="Arial" charset="0"/>
                <a:ea typeface="MS PGothic" charset="0"/>
              </a:rPr>
              <a:t>rokoch</a:t>
            </a:r>
            <a:r>
              <a:rPr lang="cs-CZ" dirty="0">
                <a:latin typeface="Arial" charset="0"/>
                <a:ea typeface="MS PGothic" charset="0"/>
              </a:rPr>
              <a:t> 1989/90 </a:t>
            </a:r>
          </a:p>
          <a:p>
            <a:r>
              <a:rPr lang="cs-CZ" dirty="0">
                <a:latin typeface="Arial" charset="0"/>
                <a:ea typeface="MS PGothic" charset="0"/>
              </a:rPr>
              <a:t>snahy o </a:t>
            </a:r>
            <a:r>
              <a:rPr lang="cs-CZ" dirty="0" err="1">
                <a:latin typeface="Arial" charset="0"/>
                <a:ea typeface="MS PGothic" charset="0"/>
              </a:rPr>
              <a:t>presnejšie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definovanie</a:t>
            </a:r>
            <a:r>
              <a:rPr lang="cs-CZ" dirty="0">
                <a:latin typeface="Arial" charset="0"/>
                <a:ea typeface="MS PGothic" charset="0"/>
              </a:rPr>
              <a:t> demokracie</a:t>
            </a:r>
          </a:p>
          <a:p>
            <a:r>
              <a:rPr lang="cs-CZ" dirty="0">
                <a:latin typeface="Arial" charset="0"/>
                <a:ea typeface="MS PGothic" charset="0"/>
              </a:rPr>
              <a:t>a </a:t>
            </a:r>
            <a:r>
              <a:rPr lang="cs-CZ" dirty="0" err="1">
                <a:latin typeface="Arial" charset="0"/>
                <a:ea typeface="MS PGothic" charset="0"/>
              </a:rPr>
              <a:t>pochopenie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rozdielov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medzi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demokraciami</a:t>
            </a:r>
            <a:r>
              <a:rPr lang="cs-CZ" dirty="0">
                <a:latin typeface="Arial" charset="0"/>
                <a:ea typeface="MS PGothic" charset="0"/>
              </a:rPr>
              <a:t>:</a:t>
            </a:r>
          </a:p>
          <a:p>
            <a:r>
              <a:rPr lang="cs-CZ" dirty="0">
                <a:latin typeface="Arial" charset="0"/>
                <a:ea typeface="MS PGothic" charset="0"/>
              </a:rPr>
              <a:t>v </a:t>
            </a:r>
            <a:r>
              <a:rPr lang="cs-CZ" dirty="0" err="1">
                <a:latin typeface="Arial" charset="0"/>
                <a:ea typeface="MS PGothic" charset="0"/>
              </a:rPr>
              <a:t>ich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legitimite</a:t>
            </a:r>
            <a:r>
              <a:rPr lang="cs-CZ" dirty="0">
                <a:latin typeface="Arial" charset="0"/>
                <a:ea typeface="MS PGothic" charset="0"/>
              </a:rPr>
              <a:t>, </a:t>
            </a:r>
            <a:r>
              <a:rPr lang="cs-CZ" dirty="0" err="1">
                <a:latin typeface="Arial" charset="0"/>
                <a:ea typeface="MS PGothic" charset="0"/>
              </a:rPr>
              <a:t>stabilite</a:t>
            </a:r>
            <a:r>
              <a:rPr lang="cs-CZ" dirty="0">
                <a:latin typeface="Arial" charset="0"/>
                <a:ea typeface="MS PGothic" charset="0"/>
              </a:rPr>
              <a:t> a výkonnosti</a:t>
            </a:r>
          </a:p>
          <a:p>
            <a:endParaRPr lang="cs-CZ" dirty="0">
              <a:latin typeface="Arial" charset="0"/>
              <a:ea typeface="MS PGothic" charset="0"/>
            </a:endParaRPr>
          </a:p>
          <a:p>
            <a:endParaRPr lang="en-US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070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charset="0"/>
                <a:ea typeface="MS PGothic" charset="0"/>
              </a:rPr>
              <a:t>Huntington: </a:t>
            </a:r>
            <a:r>
              <a:rPr lang="en-US" dirty="0" err="1">
                <a:latin typeface="Arial" charset="0"/>
                <a:ea typeface="MS PGothic" charset="0"/>
              </a:rPr>
              <a:t>demokratizačné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vlny</a:t>
            </a:r>
            <a:endParaRPr lang="en-US" dirty="0">
              <a:latin typeface="Arial" charset="0"/>
              <a:ea typeface="MS PGothic" charset="0"/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1908810" y="1825625"/>
            <a:ext cx="8435340" cy="4351338"/>
          </a:xfrm>
        </p:spPr>
        <p:txBody>
          <a:bodyPr/>
          <a:lstStyle/>
          <a:p>
            <a:r>
              <a:rPr lang="cs-CZ" dirty="0" err="1">
                <a:latin typeface="Arial" charset="0"/>
                <a:ea typeface="MS PGothic" charset="0"/>
              </a:rPr>
              <a:t>tri</a:t>
            </a:r>
            <a:r>
              <a:rPr lang="cs-CZ" dirty="0">
                <a:latin typeface="Arial" charset="0"/>
                <a:ea typeface="MS PGothic" charset="0"/>
              </a:rPr>
              <a:t> vlny </a:t>
            </a:r>
            <a:r>
              <a:rPr lang="cs-CZ" dirty="0" err="1">
                <a:latin typeface="Arial" charset="0"/>
                <a:ea typeface="MS PGothic" charset="0"/>
              </a:rPr>
              <a:t>demokratizácie</a:t>
            </a:r>
            <a:r>
              <a:rPr lang="cs-CZ" dirty="0">
                <a:latin typeface="Arial" charset="0"/>
                <a:ea typeface="MS PGothic" charset="0"/>
              </a:rPr>
              <a:t>, vždy </a:t>
            </a:r>
            <a:r>
              <a:rPr lang="cs-CZ" dirty="0" err="1">
                <a:latin typeface="Arial" charset="0"/>
                <a:ea typeface="MS PGothic" charset="0"/>
              </a:rPr>
              <a:t>nasledované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reverznými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protidemokratizačnými</a:t>
            </a:r>
            <a:r>
              <a:rPr lang="cs-CZ" dirty="0">
                <a:latin typeface="Arial" charset="0"/>
                <a:ea typeface="MS PGothic" charset="0"/>
              </a:rPr>
              <a:t> vlnami </a:t>
            </a:r>
          </a:p>
          <a:p>
            <a:r>
              <a:rPr lang="cs-CZ" dirty="0">
                <a:latin typeface="Arial" charset="0"/>
                <a:ea typeface="MS PGothic" charset="0"/>
              </a:rPr>
              <a:t>1. 1826-1926 (</a:t>
            </a:r>
            <a:r>
              <a:rPr lang="cs-CZ" dirty="0" err="1">
                <a:latin typeface="Arial" charset="0"/>
                <a:ea typeface="MS PGothic" charset="0"/>
              </a:rPr>
              <a:t>nasledované</a:t>
            </a:r>
            <a:r>
              <a:rPr lang="cs-CZ" dirty="0">
                <a:latin typeface="Arial" charset="0"/>
                <a:ea typeface="MS PGothic" charset="0"/>
              </a:rPr>
              <a:t> fašistickou </a:t>
            </a:r>
            <a:r>
              <a:rPr lang="cs-CZ" dirty="0" err="1">
                <a:latin typeface="Arial" charset="0"/>
                <a:ea typeface="MS PGothic" charset="0"/>
              </a:rPr>
              <a:t>reverziou</a:t>
            </a:r>
            <a:r>
              <a:rPr lang="cs-CZ" dirty="0">
                <a:latin typeface="Arial" charset="0"/>
                <a:ea typeface="MS PGothic" charset="0"/>
              </a:rPr>
              <a:t>), </a:t>
            </a:r>
          </a:p>
          <a:p>
            <a:r>
              <a:rPr lang="cs-CZ" dirty="0">
                <a:latin typeface="Arial" charset="0"/>
                <a:ea typeface="MS PGothic" charset="0"/>
              </a:rPr>
              <a:t>2. 1945-1960s/70s </a:t>
            </a:r>
          </a:p>
          <a:p>
            <a:r>
              <a:rPr lang="cs-CZ" dirty="0">
                <a:latin typeface="Arial" charset="0"/>
                <a:ea typeface="MS PGothic" charset="0"/>
              </a:rPr>
              <a:t>3. 1974-1989 (</a:t>
            </a:r>
            <a:r>
              <a:rPr lang="cs-CZ" dirty="0" err="1">
                <a:latin typeface="Arial" charset="0"/>
                <a:ea typeface="MS PGothic" charset="0"/>
              </a:rPr>
              <a:t>nasledované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reverznou</a:t>
            </a:r>
            <a:r>
              <a:rPr lang="cs-CZ" dirty="0">
                <a:latin typeface="Arial" charset="0"/>
                <a:ea typeface="MS PGothic" charset="0"/>
              </a:rPr>
              <a:t> vlnou už do r. 2000)</a:t>
            </a:r>
          </a:p>
          <a:p>
            <a:endParaRPr lang="en-US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9614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latin typeface="Arial" charset="0"/>
                <a:ea typeface="MS PGothic" charset="0"/>
              </a:rPr>
              <a:t>Dôsledky</a:t>
            </a:r>
            <a:r>
              <a:rPr lang="en-US" b="1" dirty="0">
                <a:latin typeface="Arial" charset="0"/>
                <a:ea typeface="MS PGothic" charset="0"/>
              </a:rPr>
              <a:t> </a:t>
            </a:r>
            <a:r>
              <a:rPr lang="en-US" b="1" dirty="0" err="1">
                <a:latin typeface="Arial" charset="0"/>
                <a:ea typeface="MS PGothic" charset="0"/>
              </a:rPr>
              <a:t>rozšírenia</a:t>
            </a:r>
            <a:r>
              <a:rPr lang="en-US" b="1" dirty="0">
                <a:latin typeface="Arial" charset="0"/>
                <a:ea typeface="MS PGothic" charset="0"/>
              </a:rPr>
              <a:t> </a:t>
            </a:r>
            <a:r>
              <a:rPr lang="en-US" b="1" dirty="0" err="1">
                <a:latin typeface="Arial" charset="0"/>
                <a:ea typeface="MS PGothic" charset="0"/>
              </a:rPr>
              <a:t>demokracií</a:t>
            </a:r>
            <a:endParaRPr lang="en-US" b="1" dirty="0">
              <a:latin typeface="Arial" charset="0"/>
              <a:ea typeface="MS PGothic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1748790" y="1825625"/>
            <a:ext cx="8881110" cy="4351338"/>
          </a:xfrm>
        </p:spPr>
        <p:txBody>
          <a:bodyPr>
            <a:normAutofit/>
          </a:bodyPr>
          <a:lstStyle/>
          <a:p>
            <a:r>
              <a:rPr lang="cs-CZ" sz="3600" dirty="0">
                <a:latin typeface="Arial" charset="0"/>
                <a:ea typeface="MS PGothic" charset="0"/>
              </a:rPr>
              <a:t>debata o vplyve (makro)</a:t>
            </a:r>
            <a:r>
              <a:rPr lang="cs-CZ" sz="3600" dirty="0" err="1">
                <a:latin typeface="Arial" charset="0"/>
                <a:ea typeface="MS PGothic" charset="0"/>
              </a:rPr>
              <a:t>inštitúcií</a:t>
            </a:r>
            <a:r>
              <a:rPr lang="cs-CZ" sz="3600" dirty="0">
                <a:latin typeface="Arial" charset="0"/>
                <a:ea typeface="MS PGothic" charset="0"/>
              </a:rPr>
              <a:t> na politický aj socioekonomický vývoj (</a:t>
            </a:r>
            <a:r>
              <a:rPr lang="cs-CZ" sz="3600" dirty="0" err="1">
                <a:latin typeface="Arial" charset="0"/>
                <a:ea typeface="MS PGothic" charset="0"/>
              </a:rPr>
              <a:t>napr</a:t>
            </a:r>
            <a:r>
              <a:rPr lang="cs-CZ" sz="3600" dirty="0">
                <a:latin typeface="Arial" charset="0"/>
                <a:ea typeface="MS PGothic" charset="0"/>
              </a:rPr>
              <a:t>. prezidentské vs. </a:t>
            </a:r>
            <a:r>
              <a:rPr lang="cs-CZ" sz="3600" dirty="0" err="1">
                <a:latin typeface="Arial" charset="0"/>
                <a:ea typeface="MS PGothic" charset="0"/>
              </a:rPr>
              <a:t>parlamentné</a:t>
            </a:r>
            <a:r>
              <a:rPr lang="cs-CZ" sz="3600" dirty="0">
                <a:latin typeface="Arial" charset="0"/>
                <a:ea typeface="MS PGothic" charset="0"/>
              </a:rPr>
              <a:t>) </a:t>
            </a:r>
          </a:p>
          <a:p>
            <a:r>
              <a:rPr lang="cs-CZ" sz="3600" dirty="0">
                <a:latin typeface="Arial" charset="0"/>
                <a:ea typeface="MS PGothic" charset="0"/>
              </a:rPr>
              <a:t>tento vývoj </a:t>
            </a:r>
            <a:r>
              <a:rPr lang="cs-CZ" sz="3600" dirty="0" err="1">
                <a:latin typeface="Arial" charset="0"/>
                <a:ea typeface="MS PGothic" charset="0"/>
              </a:rPr>
              <a:t>viedol</a:t>
            </a:r>
            <a:r>
              <a:rPr lang="cs-CZ" sz="3600" dirty="0">
                <a:latin typeface="Arial" charset="0"/>
                <a:ea typeface="MS PGothic" charset="0"/>
              </a:rPr>
              <a:t> v jeho </a:t>
            </a:r>
            <a:r>
              <a:rPr lang="cs-CZ" sz="3600" dirty="0" err="1">
                <a:latin typeface="Arial" charset="0"/>
                <a:ea typeface="MS PGothic" charset="0"/>
              </a:rPr>
              <a:t>akademickej</a:t>
            </a:r>
            <a:r>
              <a:rPr lang="cs-CZ" sz="3600" dirty="0">
                <a:latin typeface="Arial" charset="0"/>
                <a:ea typeface="MS PGothic" charset="0"/>
              </a:rPr>
              <a:t> </a:t>
            </a:r>
            <a:r>
              <a:rPr lang="cs-CZ" sz="3600" dirty="0" err="1">
                <a:latin typeface="Arial" charset="0"/>
                <a:ea typeface="MS PGothic" charset="0"/>
              </a:rPr>
              <a:t>reflexii</a:t>
            </a:r>
            <a:r>
              <a:rPr lang="cs-CZ" sz="3600" dirty="0">
                <a:latin typeface="Arial" charset="0"/>
                <a:ea typeface="MS PGothic" charset="0"/>
              </a:rPr>
              <a:t> k pojmovému </a:t>
            </a:r>
            <a:r>
              <a:rPr lang="cs-CZ" sz="3600" dirty="0" err="1">
                <a:latin typeface="Arial" charset="0"/>
                <a:ea typeface="MS PGothic" charset="0"/>
              </a:rPr>
              <a:t>zmätku</a:t>
            </a:r>
            <a:r>
              <a:rPr lang="cs-CZ" sz="3600" dirty="0">
                <a:latin typeface="Arial" charset="0"/>
                <a:ea typeface="MS PGothic" charset="0"/>
              </a:rPr>
              <a:t> </a:t>
            </a:r>
          </a:p>
          <a:p>
            <a:r>
              <a:rPr lang="cs-CZ" sz="3600" dirty="0">
                <a:latin typeface="Arial" charset="0"/>
                <a:ea typeface="MS PGothic" charset="0"/>
              </a:rPr>
              <a:t>demokracie s </a:t>
            </a:r>
            <a:r>
              <a:rPr lang="cs-CZ" sz="3600" dirty="0" err="1">
                <a:latin typeface="Arial" charset="0"/>
                <a:ea typeface="MS PGothic" charset="0"/>
              </a:rPr>
              <a:t>prídavnými</a:t>
            </a:r>
            <a:r>
              <a:rPr lang="cs-CZ" sz="3600" dirty="0">
                <a:latin typeface="Arial" charset="0"/>
                <a:ea typeface="MS PGothic" charset="0"/>
              </a:rPr>
              <a:t> </a:t>
            </a:r>
            <a:r>
              <a:rPr lang="cs-CZ" sz="3600" dirty="0" err="1">
                <a:latin typeface="Arial" charset="0"/>
                <a:ea typeface="MS PGothic" charset="0"/>
              </a:rPr>
              <a:t>menami</a:t>
            </a:r>
            <a:r>
              <a:rPr lang="cs-CZ" sz="3600" dirty="0">
                <a:latin typeface="Arial" charset="0"/>
                <a:ea typeface="MS PGothic" charset="0"/>
              </a:rPr>
              <a:t>/charakteristikami: </a:t>
            </a:r>
            <a:r>
              <a:rPr lang="cs-CZ" sz="3600" dirty="0" err="1">
                <a:latin typeface="Arial" charset="0"/>
                <a:ea typeface="MS PGothic" charset="0"/>
              </a:rPr>
              <a:t>volebná</a:t>
            </a:r>
            <a:r>
              <a:rPr lang="cs-CZ" sz="3600" dirty="0">
                <a:latin typeface="Arial" charset="0"/>
                <a:ea typeface="MS PGothic" charset="0"/>
              </a:rPr>
              <a:t>, </a:t>
            </a:r>
            <a:r>
              <a:rPr lang="cs-CZ" sz="3600" dirty="0" err="1">
                <a:latin typeface="Arial" charset="0"/>
                <a:ea typeface="MS PGothic" charset="0"/>
              </a:rPr>
              <a:t>delegatívna</a:t>
            </a:r>
            <a:r>
              <a:rPr lang="cs-CZ" sz="3600" dirty="0">
                <a:latin typeface="Arial" charset="0"/>
                <a:ea typeface="MS PGothic" charset="0"/>
              </a:rPr>
              <a:t>, </a:t>
            </a:r>
            <a:r>
              <a:rPr lang="cs-CZ" sz="3600" dirty="0" err="1">
                <a:latin typeface="Arial" charset="0"/>
                <a:ea typeface="MS PGothic" charset="0"/>
              </a:rPr>
              <a:t>neliberálna</a:t>
            </a:r>
            <a:r>
              <a:rPr lang="cs-CZ" sz="3600" dirty="0">
                <a:latin typeface="Arial" charset="0"/>
                <a:ea typeface="MS PGothic" charset="0"/>
              </a:rPr>
              <a:t>, </a:t>
            </a:r>
            <a:r>
              <a:rPr lang="cs-CZ" sz="3600" dirty="0" err="1">
                <a:latin typeface="Arial" charset="0"/>
                <a:ea typeface="MS PGothic" charset="0"/>
              </a:rPr>
              <a:t>atď</a:t>
            </a:r>
            <a:r>
              <a:rPr lang="cs-CZ" sz="3600" dirty="0">
                <a:latin typeface="Arial" charset="0"/>
                <a:ea typeface="MS PGothic" charset="0"/>
              </a:rPr>
              <a:t>.</a:t>
            </a:r>
          </a:p>
          <a:p>
            <a:endParaRPr lang="en-US" sz="3600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2754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>
                <a:ea typeface="+mj-ea"/>
                <a:cs typeface="ＭＳ Ｐゴシック" charset="0"/>
              </a:rPr>
              <a:t>Dimenzie</a:t>
            </a:r>
            <a:r>
              <a:rPr lang="en-US" dirty="0">
                <a:ea typeface="+mj-ea"/>
                <a:cs typeface="ＭＳ Ｐゴシック" charset="0"/>
              </a:rPr>
              <a:t> </a:t>
            </a:r>
            <a:r>
              <a:rPr lang="en-US" dirty="0" err="1">
                <a:ea typeface="+mj-ea"/>
                <a:cs typeface="ＭＳ Ｐゴシック" charset="0"/>
              </a:rPr>
              <a:t>demokracie</a:t>
            </a:r>
            <a:endParaRPr lang="en-US" dirty="0">
              <a:ea typeface="+mj-ea"/>
              <a:cs typeface="ＭＳ Ｐゴシック" charset="0"/>
            </a:endParaRP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2362201" y="2362200"/>
            <a:ext cx="7693025" cy="4306888"/>
          </a:xfrm>
        </p:spPr>
        <p:txBody>
          <a:bodyPr/>
          <a:lstStyle/>
          <a:p>
            <a:r>
              <a:rPr lang="cs-CZ">
                <a:latin typeface="Arial" charset="0"/>
                <a:ea typeface="MS PGothic" charset="0"/>
              </a:rPr>
              <a:t>jedna dimenzia obsahuje rolu "ľudu" (demos): združovanie občanov, slobodné voľby, sloboda prejavu a vláda odvodená od rozhodnutia ľudu</a:t>
            </a:r>
          </a:p>
          <a:p>
            <a:r>
              <a:rPr lang="cs-CZ">
                <a:latin typeface="Arial" charset="0"/>
                <a:ea typeface="MS PGothic" charset="0"/>
              </a:rPr>
              <a:t>druhá (ústavná) dimenzia zdôrazňuje limity vládnutia, garancie práv a "brzdy a protiváhy“</a:t>
            </a:r>
          </a:p>
          <a:p>
            <a:r>
              <a:rPr lang="cs-CZ">
                <a:latin typeface="Arial" charset="0"/>
                <a:ea typeface="MS PGothic" charset="0"/>
              </a:rPr>
              <a:t>dôležité pre chápanie rozdielov medzi demokratickými režimami po tretej demokratizačnej vlne </a:t>
            </a:r>
          </a:p>
          <a:p>
            <a:endParaRPr lang="cs-CZ">
              <a:latin typeface="Arial" charset="0"/>
              <a:ea typeface="MS PGothic" charset="0"/>
            </a:endParaRPr>
          </a:p>
          <a:p>
            <a:endParaRPr lang="en-US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7442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 err="1">
                <a:ea typeface="+mj-ea"/>
                <a:cs typeface="ＭＳ Ｐゴシック" charset="0"/>
              </a:rPr>
              <a:t>Demokracie</a:t>
            </a:r>
            <a:r>
              <a:rPr lang="en-US" b="1" dirty="0">
                <a:ea typeface="+mj-ea"/>
                <a:cs typeface="ＭＳ Ｐゴシック" charset="0"/>
              </a:rPr>
              <a:t> </a:t>
            </a:r>
            <a:r>
              <a:rPr lang="en-US" b="1" dirty="0" err="1">
                <a:ea typeface="+mj-ea"/>
                <a:cs typeface="ＭＳ Ｐゴシック" charset="0"/>
              </a:rPr>
              <a:t>po</a:t>
            </a:r>
            <a:r>
              <a:rPr lang="en-US" b="1" dirty="0">
                <a:ea typeface="+mj-ea"/>
                <a:cs typeface="ＭＳ Ｐゴシック" charset="0"/>
              </a:rPr>
              <a:t> </a:t>
            </a:r>
            <a:r>
              <a:rPr lang="en-US" b="1" dirty="0" err="1">
                <a:ea typeface="+mj-ea"/>
                <a:cs typeface="ＭＳ Ｐゴシック" charset="0"/>
              </a:rPr>
              <a:t>tretej</a:t>
            </a:r>
            <a:r>
              <a:rPr lang="en-US" b="1" dirty="0">
                <a:ea typeface="+mj-ea"/>
                <a:cs typeface="ＭＳ Ｐゴシック" charset="0"/>
              </a:rPr>
              <a:t> </a:t>
            </a:r>
            <a:r>
              <a:rPr lang="en-US" b="1" dirty="0" err="1">
                <a:ea typeface="+mj-ea"/>
                <a:cs typeface="ＭＳ Ｐゴシック" charset="0"/>
              </a:rPr>
              <a:t>vlne</a:t>
            </a:r>
            <a:endParaRPr lang="en-US" b="1" dirty="0">
              <a:ea typeface="+mj-ea"/>
              <a:cs typeface="ＭＳ Ｐゴシック" charset="0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2640330" y="1825625"/>
            <a:ext cx="7966710" cy="4351338"/>
          </a:xfrm>
        </p:spPr>
        <p:txBody>
          <a:bodyPr/>
          <a:lstStyle/>
          <a:p>
            <a:endParaRPr lang="cs-CZ" dirty="0">
              <a:latin typeface="Arial" charset="0"/>
              <a:ea typeface="MS PGothic" charset="0"/>
            </a:endParaRPr>
          </a:p>
          <a:p>
            <a:r>
              <a:rPr lang="cs-CZ" dirty="0" err="1">
                <a:latin typeface="Arial" charset="0"/>
                <a:ea typeface="MS PGothic" charset="0"/>
              </a:rPr>
              <a:t>liberálne</a:t>
            </a:r>
            <a:r>
              <a:rPr lang="cs-CZ" dirty="0">
                <a:latin typeface="Arial" charset="0"/>
                <a:ea typeface="MS PGothic" charset="0"/>
              </a:rPr>
              <a:t> demokracie </a:t>
            </a:r>
            <a:r>
              <a:rPr lang="cs-CZ" dirty="0" err="1">
                <a:latin typeface="Arial" charset="0"/>
                <a:ea typeface="MS PGothic" charset="0"/>
              </a:rPr>
              <a:t>napĺňajú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obe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dimenzie</a:t>
            </a:r>
            <a:endParaRPr lang="cs-CZ" dirty="0">
              <a:latin typeface="Arial" charset="0"/>
              <a:ea typeface="MS PGothic" charset="0"/>
            </a:endParaRPr>
          </a:p>
          <a:p>
            <a:r>
              <a:rPr lang="cs-CZ" dirty="0" err="1">
                <a:latin typeface="Arial" charset="0"/>
                <a:ea typeface="MS PGothic" charset="0"/>
              </a:rPr>
              <a:t>neliberálne</a:t>
            </a:r>
            <a:r>
              <a:rPr lang="cs-CZ" dirty="0">
                <a:latin typeface="Arial" charset="0"/>
                <a:ea typeface="MS PGothic" charset="0"/>
              </a:rPr>
              <a:t> demokracie sú charakteristické </a:t>
            </a:r>
            <a:r>
              <a:rPr lang="cs-CZ" dirty="0" err="1">
                <a:latin typeface="Arial" charset="0"/>
                <a:ea typeface="MS PGothic" charset="0"/>
              </a:rPr>
              <a:t>formálnym</a:t>
            </a:r>
            <a:r>
              <a:rPr lang="cs-CZ" dirty="0">
                <a:latin typeface="Arial" charset="0"/>
                <a:ea typeface="MS PGothic" charset="0"/>
              </a:rPr>
              <a:t> demokratickým </a:t>
            </a:r>
            <a:r>
              <a:rPr lang="cs-CZ" dirty="0" err="1">
                <a:latin typeface="Arial" charset="0"/>
                <a:ea typeface="MS PGothic" charset="0"/>
              </a:rPr>
              <a:t>procesom</a:t>
            </a:r>
            <a:r>
              <a:rPr lang="cs-CZ" dirty="0">
                <a:latin typeface="Arial" charset="0"/>
                <a:ea typeface="MS PGothic" charset="0"/>
              </a:rPr>
              <a:t> (</a:t>
            </a:r>
            <a:r>
              <a:rPr lang="cs-CZ" dirty="0" err="1">
                <a:latin typeface="Arial" charset="0"/>
                <a:ea typeface="MS PGothic" charset="0"/>
              </a:rPr>
              <a:t>voľby</a:t>
            </a:r>
            <a:r>
              <a:rPr lang="cs-CZ" dirty="0">
                <a:latin typeface="Arial" charset="0"/>
                <a:ea typeface="MS PGothic" charset="0"/>
              </a:rPr>
              <a:t>), </a:t>
            </a:r>
          </a:p>
          <a:p>
            <a:r>
              <a:rPr lang="cs-CZ" dirty="0">
                <a:latin typeface="Arial" charset="0"/>
                <a:ea typeface="MS PGothic" charset="0"/>
              </a:rPr>
              <a:t>ale s výraznými </a:t>
            </a:r>
            <a:r>
              <a:rPr lang="cs-CZ" dirty="0" err="1">
                <a:latin typeface="Arial" charset="0"/>
                <a:ea typeface="MS PGothic" charset="0"/>
              </a:rPr>
              <a:t>problémami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pri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garantovní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ústavných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slobôd</a:t>
            </a:r>
            <a:r>
              <a:rPr lang="cs-CZ" dirty="0">
                <a:latin typeface="Arial" charset="0"/>
                <a:ea typeface="MS PGothic" charset="0"/>
              </a:rPr>
              <a:t> a limitovaní </a:t>
            </a:r>
            <a:r>
              <a:rPr lang="cs-CZ" dirty="0" err="1">
                <a:latin typeface="Arial" charset="0"/>
                <a:ea typeface="MS PGothic" charset="0"/>
              </a:rPr>
              <a:t>exekutívnej</a:t>
            </a:r>
            <a:r>
              <a:rPr lang="cs-CZ" dirty="0">
                <a:latin typeface="Arial" charset="0"/>
                <a:ea typeface="MS PGothic" charset="0"/>
              </a:rPr>
              <a:t> moci </a:t>
            </a:r>
          </a:p>
          <a:p>
            <a:pPr>
              <a:buFont typeface="Wingdings" charset="0"/>
              <a:buNone/>
            </a:pPr>
            <a:r>
              <a:rPr lang="cs-CZ" dirty="0">
                <a:latin typeface="Arial" charset="0"/>
                <a:ea typeface="MS PGothic" charset="0"/>
              </a:rPr>
              <a:t> </a:t>
            </a:r>
            <a:endParaRPr lang="en-US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613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F0B18-9E5C-B940-8CFE-DA0C1B3CE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Konceptualizácia</a:t>
            </a:r>
            <a:r>
              <a:rPr lang="en-US" b="1" dirty="0"/>
              <a:t> </a:t>
            </a:r>
            <a:r>
              <a:rPr lang="en-US" b="1" dirty="0" err="1"/>
              <a:t>demokracie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314E10-C305-DE4D-86BE-746E80BE82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1690" y="1825625"/>
            <a:ext cx="8423910" cy="4351338"/>
          </a:xfrm>
        </p:spPr>
        <p:txBody>
          <a:bodyPr/>
          <a:lstStyle/>
          <a:p>
            <a:r>
              <a:rPr lang="en-US" dirty="0" err="1"/>
              <a:t>demokracia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“essentially contested concept”, </a:t>
            </a:r>
            <a:r>
              <a:rPr lang="en-US" dirty="0" err="1"/>
              <a:t>pojem</a:t>
            </a:r>
            <a:r>
              <a:rPr lang="en-US" dirty="0"/>
              <a:t> s </a:t>
            </a:r>
            <a:r>
              <a:rPr lang="en-US" dirty="0" err="1"/>
              <a:t>rozličnými</a:t>
            </a:r>
            <a:r>
              <a:rPr lang="en-US" dirty="0"/>
              <a:t> </a:t>
            </a:r>
            <a:r>
              <a:rPr lang="en-US" dirty="0" err="1"/>
              <a:t>definíciami</a:t>
            </a:r>
            <a:r>
              <a:rPr lang="en-US" dirty="0"/>
              <a:t>; </a:t>
            </a:r>
          </a:p>
          <a:p>
            <a:r>
              <a:rPr lang="en-US" dirty="0" err="1"/>
              <a:t>debata</a:t>
            </a:r>
            <a:r>
              <a:rPr lang="en-US" dirty="0"/>
              <a:t> o </a:t>
            </a:r>
            <a:r>
              <a:rPr lang="en-US" dirty="0" err="1"/>
              <a:t>definícii</a:t>
            </a:r>
            <a:r>
              <a:rPr lang="en-US" dirty="0"/>
              <a:t> </a:t>
            </a:r>
            <a:r>
              <a:rPr lang="en-US" dirty="0" err="1"/>
              <a:t>demokracie</a:t>
            </a:r>
            <a:r>
              <a:rPr lang="en-US" dirty="0"/>
              <a:t> </a:t>
            </a:r>
            <a:r>
              <a:rPr lang="en-US" dirty="0" err="1"/>
              <a:t>je</a:t>
            </a:r>
            <a:r>
              <a:rPr lang="en-US" dirty="0"/>
              <a:t> </a:t>
            </a:r>
            <a:r>
              <a:rPr lang="en-US" dirty="0" err="1"/>
              <a:t>dôležitou</a:t>
            </a:r>
            <a:r>
              <a:rPr lang="en-US" dirty="0"/>
              <a:t> </a:t>
            </a:r>
            <a:r>
              <a:rPr lang="en-US" dirty="0" err="1"/>
              <a:t>súčasťou</a:t>
            </a:r>
            <a:r>
              <a:rPr lang="en-US" dirty="0"/>
              <a:t> </a:t>
            </a:r>
            <a:r>
              <a:rPr lang="en-US" dirty="0" err="1"/>
              <a:t>štúdia</a:t>
            </a:r>
            <a:r>
              <a:rPr lang="en-US" dirty="0"/>
              <a:t> </a:t>
            </a:r>
            <a:r>
              <a:rPr lang="en-US" dirty="0" err="1"/>
              <a:t>fungovania</a:t>
            </a:r>
            <a:r>
              <a:rPr lang="en-US" dirty="0"/>
              <a:t> </a:t>
            </a:r>
            <a:r>
              <a:rPr lang="en-US" dirty="0" err="1"/>
              <a:t>súčasných</a:t>
            </a:r>
            <a:r>
              <a:rPr lang="en-US" dirty="0"/>
              <a:t> </a:t>
            </a:r>
            <a:r>
              <a:rPr lang="en-US" dirty="0" err="1"/>
              <a:t>demokratických</a:t>
            </a:r>
            <a:r>
              <a:rPr lang="en-US" dirty="0"/>
              <a:t> </a:t>
            </a:r>
            <a:r>
              <a:rPr lang="en-US" dirty="0" err="1"/>
              <a:t>režimov</a:t>
            </a:r>
            <a:endParaRPr lang="en-US" dirty="0"/>
          </a:p>
          <a:p>
            <a:r>
              <a:rPr lang="en-US" dirty="0" err="1"/>
              <a:t>väčšina</a:t>
            </a:r>
            <a:r>
              <a:rPr lang="en-US" dirty="0"/>
              <a:t> </a:t>
            </a:r>
            <a:r>
              <a:rPr lang="en-US" dirty="0" err="1"/>
              <a:t>teoretikov</a:t>
            </a:r>
            <a:r>
              <a:rPr lang="en-US" dirty="0"/>
              <a:t> </a:t>
            </a:r>
            <a:r>
              <a:rPr lang="en-US" dirty="0" err="1"/>
              <a:t>súhlasí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b="1" dirty="0" err="1"/>
              <a:t>politické</a:t>
            </a:r>
            <a:r>
              <a:rPr lang="en-US" b="1" dirty="0"/>
              <a:t> </a:t>
            </a:r>
            <a:r>
              <a:rPr lang="en-US" b="1" dirty="0" err="1"/>
              <a:t>práva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dirty="0" err="1"/>
              <a:t>účasť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voľbách</a:t>
            </a:r>
            <a:r>
              <a:rPr lang="en-US" dirty="0"/>
              <a:t>) a </a:t>
            </a:r>
            <a:r>
              <a:rPr lang="en-US" b="1" dirty="0" err="1"/>
              <a:t>občianske</a:t>
            </a:r>
            <a:r>
              <a:rPr lang="en-US" b="1" dirty="0"/>
              <a:t> </a:t>
            </a:r>
            <a:r>
              <a:rPr lang="en-US" b="1" dirty="0" err="1"/>
              <a:t>slobody</a:t>
            </a:r>
            <a:r>
              <a:rPr lang="en-US" b="1" dirty="0"/>
              <a:t> </a:t>
            </a:r>
            <a:r>
              <a:rPr lang="en-US" dirty="0" err="1"/>
              <a:t>sú</a:t>
            </a:r>
            <a:r>
              <a:rPr lang="en-US" dirty="0"/>
              <a:t> </a:t>
            </a:r>
            <a:r>
              <a:rPr lang="en-US" dirty="0" err="1"/>
              <a:t>jej</a:t>
            </a:r>
            <a:r>
              <a:rPr lang="en-US" dirty="0"/>
              <a:t> </a:t>
            </a:r>
            <a:r>
              <a:rPr lang="en-US" dirty="0" err="1"/>
              <a:t>neoddeliteľnou</a:t>
            </a:r>
            <a:r>
              <a:rPr lang="en-US" dirty="0"/>
              <a:t> </a:t>
            </a:r>
            <a:r>
              <a:rPr lang="en-US" dirty="0" err="1"/>
              <a:t>súčasťou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6463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66495"/>
          </a:xfrm>
        </p:spPr>
        <p:txBody>
          <a:bodyPr/>
          <a:lstStyle/>
          <a:p>
            <a:pPr algn="ctr"/>
            <a:r>
              <a:rPr lang="en-US" dirty="0">
                <a:latin typeface="Arial" charset="0"/>
                <a:ea typeface="MS PGothic" charset="0"/>
              </a:rPr>
              <a:t>O’Donnell: </a:t>
            </a:r>
            <a:r>
              <a:rPr lang="en-US" dirty="0" err="1">
                <a:latin typeface="Arial" charset="0"/>
                <a:ea typeface="MS PGothic" charset="0"/>
              </a:rPr>
              <a:t>Delegatívne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demokracie</a:t>
            </a:r>
            <a:endParaRPr lang="en-US" dirty="0">
              <a:latin typeface="Arial" charset="0"/>
              <a:ea typeface="MS PGothic" charset="0"/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2362201" y="1908811"/>
            <a:ext cx="7693025" cy="4663439"/>
          </a:xfrm>
        </p:spPr>
        <p:txBody>
          <a:bodyPr/>
          <a:lstStyle/>
          <a:p>
            <a:r>
              <a:rPr lang="cs-CZ" dirty="0">
                <a:latin typeface="Arial" charset="0"/>
                <a:ea typeface="MS PGothic" charset="0"/>
              </a:rPr>
              <a:t>v </a:t>
            </a:r>
            <a:r>
              <a:rPr lang="cs-CZ" dirty="0" err="1">
                <a:latin typeface="Arial" charset="0"/>
                <a:ea typeface="MS PGothic" charset="0"/>
              </a:rPr>
              <a:t>Latinskej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Amerike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silno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majoritárske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</a:p>
          <a:p>
            <a:r>
              <a:rPr lang="cs-CZ" dirty="0" err="1">
                <a:latin typeface="Arial" charset="0"/>
                <a:ea typeface="MS PGothic" charset="0"/>
              </a:rPr>
              <a:t>konajú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sa</a:t>
            </a:r>
            <a:r>
              <a:rPr lang="cs-CZ" dirty="0">
                <a:latin typeface="Arial" charset="0"/>
                <a:ea typeface="MS PGothic" charset="0"/>
              </a:rPr>
              <a:t> v nich slobodné </a:t>
            </a:r>
            <a:r>
              <a:rPr lang="cs-CZ" dirty="0" err="1">
                <a:latin typeface="Arial" charset="0"/>
                <a:ea typeface="MS PGothic" charset="0"/>
              </a:rPr>
              <a:t>voľby</a:t>
            </a:r>
            <a:endParaRPr lang="cs-CZ" dirty="0">
              <a:latin typeface="Arial" charset="0"/>
              <a:ea typeface="MS PGothic" charset="0"/>
            </a:endParaRPr>
          </a:p>
          <a:p>
            <a:r>
              <a:rPr lang="cs-CZ" dirty="0">
                <a:latin typeface="Arial" charset="0"/>
                <a:ea typeface="MS PGothic" charset="0"/>
              </a:rPr>
              <a:t>ale po nástupe k moci </a:t>
            </a:r>
            <a:r>
              <a:rPr lang="cs-CZ" dirty="0" err="1">
                <a:latin typeface="Arial" charset="0"/>
                <a:ea typeface="MS PGothic" charset="0"/>
              </a:rPr>
              <a:t>existujú</a:t>
            </a:r>
            <a:r>
              <a:rPr lang="cs-CZ" dirty="0">
                <a:latin typeface="Arial" charset="0"/>
                <a:ea typeface="MS PGothic" charset="0"/>
              </a:rPr>
              <a:t> len malé </a:t>
            </a:r>
            <a:r>
              <a:rPr lang="cs-CZ" dirty="0" err="1">
                <a:latin typeface="Arial" charset="0"/>
                <a:ea typeface="MS PGothic" charset="0"/>
              </a:rPr>
              <a:t>obmedzenia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držiteľa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výkonnej</a:t>
            </a:r>
            <a:r>
              <a:rPr lang="cs-CZ" dirty="0">
                <a:latin typeface="Arial" charset="0"/>
                <a:ea typeface="MS PGothic" charset="0"/>
              </a:rPr>
              <a:t> moci</a:t>
            </a:r>
          </a:p>
          <a:p>
            <a:r>
              <a:rPr lang="cs-CZ" dirty="0">
                <a:latin typeface="Arial" charset="0"/>
                <a:ea typeface="MS PGothic" charset="0"/>
              </a:rPr>
              <a:t>podobné charakteristiky </a:t>
            </a:r>
            <a:r>
              <a:rPr lang="cs-CZ" dirty="0" err="1">
                <a:latin typeface="Arial" charset="0"/>
                <a:ea typeface="MS PGothic" charset="0"/>
              </a:rPr>
              <a:t>dobre</a:t>
            </a:r>
            <a:r>
              <a:rPr lang="cs-CZ" dirty="0">
                <a:latin typeface="Arial" charset="0"/>
                <a:ea typeface="MS PGothic" charset="0"/>
              </a:rPr>
              <a:t> vystihovali </a:t>
            </a:r>
            <a:r>
              <a:rPr lang="cs-CZ" dirty="0" err="1">
                <a:latin typeface="Arial" charset="0"/>
                <a:ea typeface="MS PGothic" charset="0"/>
              </a:rPr>
              <a:t>napr</a:t>
            </a:r>
            <a:r>
              <a:rPr lang="cs-CZ" dirty="0">
                <a:latin typeface="Arial" charset="0"/>
                <a:ea typeface="MS PGothic" charset="0"/>
              </a:rPr>
              <a:t>. aj režim v Rusku a </a:t>
            </a:r>
            <a:r>
              <a:rPr lang="cs-CZ" dirty="0" err="1">
                <a:latin typeface="Arial" charset="0"/>
                <a:ea typeface="MS PGothic" charset="0"/>
              </a:rPr>
              <a:t>ďalších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častiach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sveta</a:t>
            </a:r>
            <a:endParaRPr lang="cs-CZ" dirty="0">
              <a:latin typeface="Arial" charset="0"/>
              <a:ea typeface="MS PGothic" charset="0"/>
            </a:endParaRPr>
          </a:p>
          <a:p>
            <a:r>
              <a:rPr lang="cs-CZ" dirty="0" err="1">
                <a:latin typeface="Arial" charset="0"/>
                <a:ea typeface="MS PGothic" charset="0"/>
              </a:rPr>
              <a:t>demokratizácia</a:t>
            </a:r>
            <a:r>
              <a:rPr lang="cs-CZ" dirty="0">
                <a:latin typeface="Arial" charset="0"/>
                <a:ea typeface="MS PGothic" charset="0"/>
              </a:rPr>
              <a:t> v mnohých krajinách znamená </a:t>
            </a:r>
            <a:r>
              <a:rPr lang="cs-CZ" dirty="0" err="1">
                <a:latin typeface="Arial" charset="0"/>
                <a:ea typeface="MS PGothic" charset="0"/>
              </a:rPr>
              <a:t>primárne</a:t>
            </a:r>
            <a:r>
              <a:rPr lang="cs-CZ" dirty="0">
                <a:latin typeface="Arial" charset="0"/>
                <a:ea typeface="MS PGothic" charset="0"/>
              </a:rPr>
              <a:t> (slobodné) </a:t>
            </a:r>
            <a:r>
              <a:rPr lang="cs-CZ" dirty="0" err="1">
                <a:latin typeface="Arial" charset="0"/>
                <a:ea typeface="MS PGothic" charset="0"/>
              </a:rPr>
              <a:t>voľby</a:t>
            </a:r>
            <a:endParaRPr lang="cs-CZ" dirty="0">
              <a:latin typeface="Arial" charset="0"/>
              <a:ea typeface="MS PGothic" charset="0"/>
            </a:endParaRPr>
          </a:p>
          <a:p>
            <a:endParaRPr lang="cs-CZ" dirty="0">
              <a:latin typeface="Arial" charset="0"/>
              <a:ea typeface="MS PGothic" charset="0"/>
            </a:endParaRPr>
          </a:p>
          <a:p>
            <a:endParaRPr lang="en-US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08935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17905"/>
          </a:xfrm>
        </p:spPr>
        <p:txBody>
          <a:bodyPr/>
          <a:lstStyle/>
          <a:p>
            <a:pPr algn="ctr"/>
            <a:r>
              <a:rPr lang="en-US" b="1" dirty="0" err="1">
                <a:latin typeface="Arial" charset="0"/>
                <a:ea typeface="MS PGothic" charset="0"/>
              </a:rPr>
              <a:t>Ako</a:t>
            </a:r>
            <a:r>
              <a:rPr lang="en-US" b="1" dirty="0">
                <a:latin typeface="Arial" charset="0"/>
                <a:ea typeface="MS PGothic" charset="0"/>
              </a:rPr>
              <a:t> </a:t>
            </a:r>
            <a:r>
              <a:rPr lang="en-US" b="1" dirty="0" err="1">
                <a:latin typeface="Arial" charset="0"/>
                <a:ea typeface="MS PGothic" charset="0"/>
              </a:rPr>
              <a:t>sa</a:t>
            </a:r>
            <a:r>
              <a:rPr lang="en-US" b="1" dirty="0">
                <a:latin typeface="Arial" charset="0"/>
                <a:ea typeface="MS PGothic" charset="0"/>
              </a:rPr>
              <a:t> </a:t>
            </a:r>
            <a:r>
              <a:rPr lang="en-US" b="1" dirty="0" err="1">
                <a:latin typeface="Arial" charset="0"/>
                <a:ea typeface="MS PGothic" charset="0"/>
              </a:rPr>
              <a:t>demokracie</a:t>
            </a:r>
            <a:r>
              <a:rPr lang="en-US" b="1" dirty="0">
                <a:latin typeface="Arial" charset="0"/>
                <a:ea typeface="MS PGothic" charset="0"/>
              </a:rPr>
              <a:t> </a:t>
            </a:r>
            <a:r>
              <a:rPr lang="en-US" b="1" dirty="0" err="1">
                <a:latin typeface="Arial" charset="0"/>
                <a:ea typeface="MS PGothic" charset="0"/>
              </a:rPr>
              <a:t>menili</a:t>
            </a:r>
            <a:r>
              <a:rPr lang="en-US" b="1" dirty="0">
                <a:latin typeface="Arial" charset="0"/>
                <a:ea typeface="MS PGothic" charset="0"/>
              </a:rPr>
              <a:t> v </a:t>
            </a:r>
            <a:r>
              <a:rPr lang="en-US" b="1" dirty="0" err="1">
                <a:latin typeface="Arial" charset="0"/>
                <a:ea typeface="MS PGothic" charset="0"/>
              </a:rPr>
              <a:t>čase</a:t>
            </a:r>
            <a:r>
              <a:rPr lang="en-US" b="1" dirty="0">
                <a:latin typeface="Arial" charset="0"/>
                <a:ea typeface="MS PGothic" charset="0"/>
              </a:rPr>
              <a:t>?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2034540" y="1825625"/>
            <a:ext cx="8058150" cy="4351338"/>
          </a:xfrm>
        </p:spPr>
        <p:txBody>
          <a:bodyPr/>
          <a:lstStyle/>
          <a:p>
            <a:r>
              <a:rPr lang="cs-CZ" b="1" dirty="0">
                <a:latin typeface="Arial" charset="0"/>
                <a:ea typeface="MS PGothic" charset="0"/>
              </a:rPr>
              <a:t>1. </a:t>
            </a:r>
            <a:r>
              <a:rPr lang="cs-CZ" b="1" dirty="0" err="1">
                <a:latin typeface="Arial" charset="0"/>
                <a:ea typeface="MS PGothic" charset="0"/>
              </a:rPr>
              <a:t>inkorporácia</a:t>
            </a:r>
            <a:r>
              <a:rPr lang="cs-CZ" b="1" dirty="0">
                <a:latin typeface="Arial" charset="0"/>
                <a:ea typeface="MS PGothic" charset="0"/>
              </a:rPr>
              <a:t>: </a:t>
            </a:r>
          </a:p>
          <a:p>
            <a:r>
              <a:rPr lang="cs-CZ" dirty="0">
                <a:latin typeface="Arial" charset="0"/>
                <a:ea typeface="MS PGothic" charset="0"/>
              </a:rPr>
              <a:t>postupné </a:t>
            </a:r>
            <a:r>
              <a:rPr lang="cs-CZ" dirty="0" err="1">
                <a:latin typeface="Arial" charset="0"/>
                <a:ea typeface="MS PGothic" charset="0"/>
              </a:rPr>
              <a:t>začleňovanie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dospelej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populácie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medzi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voličov</a:t>
            </a:r>
            <a:r>
              <a:rPr lang="cs-CZ" dirty="0">
                <a:latin typeface="Arial" charset="0"/>
                <a:ea typeface="MS PGothic" charset="0"/>
              </a:rPr>
              <a:t>, </a:t>
            </a:r>
          </a:p>
          <a:p>
            <a:r>
              <a:rPr lang="cs-CZ" dirty="0" err="1">
                <a:latin typeface="Arial" charset="0"/>
                <a:ea typeface="MS PGothic" charset="0"/>
              </a:rPr>
              <a:t>odstraňovanie</a:t>
            </a:r>
            <a:r>
              <a:rPr lang="cs-CZ" dirty="0">
                <a:latin typeface="Arial" charset="0"/>
                <a:ea typeface="MS PGothic" charset="0"/>
              </a:rPr>
              <a:t> rozličných </a:t>
            </a:r>
            <a:r>
              <a:rPr lang="cs-CZ" dirty="0" err="1">
                <a:latin typeface="Arial" charset="0"/>
                <a:ea typeface="MS PGothic" charset="0"/>
              </a:rPr>
              <a:t>obmedzení</a:t>
            </a:r>
            <a:r>
              <a:rPr lang="cs-CZ" dirty="0">
                <a:latin typeface="Arial" charset="0"/>
                <a:ea typeface="MS PGothic" charset="0"/>
              </a:rPr>
              <a:t> (</a:t>
            </a:r>
            <a:r>
              <a:rPr lang="cs-CZ" dirty="0" err="1">
                <a:latin typeface="Arial" charset="0"/>
                <a:ea typeface="MS PGothic" charset="0"/>
              </a:rPr>
              <a:t>pohlavie</a:t>
            </a:r>
            <a:r>
              <a:rPr lang="cs-CZ" dirty="0">
                <a:latin typeface="Arial" charset="0"/>
                <a:ea typeface="MS PGothic" charset="0"/>
              </a:rPr>
              <a:t>, vek, majetkové, </a:t>
            </a:r>
            <a:r>
              <a:rPr lang="cs-CZ" dirty="0" err="1">
                <a:latin typeface="Arial" charset="0"/>
                <a:ea typeface="MS PGothic" charset="0"/>
              </a:rPr>
              <a:t>vzdelanostné</a:t>
            </a:r>
            <a:r>
              <a:rPr lang="cs-CZ" dirty="0">
                <a:latin typeface="Arial" charset="0"/>
                <a:ea typeface="MS PGothic" charset="0"/>
              </a:rPr>
              <a:t> a rasové </a:t>
            </a:r>
            <a:r>
              <a:rPr lang="cs-CZ" dirty="0" err="1">
                <a:latin typeface="Arial" charset="0"/>
                <a:ea typeface="MS PGothic" charset="0"/>
              </a:rPr>
              <a:t>prekážky</a:t>
            </a:r>
            <a:r>
              <a:rPr lang="cs-CZ" dirty="0">
                <a:latin typeface="Arial" charset="0"/>
                <a:ea typeface="MS PGothic" charset="0"/>
              </a:rPr>
              <a:t> – </a:t>
            </a:r>
            <a:r>
              <a:rPr lang="cs-CZ" dirty="0" err="1">
                <a:latin typeface="Arial" charset="0"/>
                <a:ea typeface="MS PGothic" charset="0"/>
              </a:rPr>
              <a:t>napr</a:t>
            </a:r>
            <a:r>
              <a:rPr lang="cs-CZ" dirty="0">
                <a:latin typeface="Arial" charset="0"/>
                <a:ea typeface="MS PGothic" charset="0"/>
              </a:rPr>
              <a:t>. </a:t>
            </a:r>
            <a:r>
              <a:rPr lang="cs-CZ" dirty="0" err="1">
                <a:latin typeface="Arial" charset="0"/>
                <a:ea typeface="MS PGothic" charset="0"/>
              </a:rPr>
              <a:t>Južná</a:t>
            </a:r>
            <a:r>
              <a:rPr lang="cs-CZ" dirty="0">
                <a:latin typeface="Arial" charset="0"/>
                <a:ea typeface="MS PGothic" charset="0"/>
              </a:rPr>
              <a:t> Afrika 1994)</a:t>
            </a:r>
          </a:p>
          <a:p>
            <a:endParaRPr lang="en-US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0070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</p:spPr>
        <p:txBody>
          <a:bodyPr/>
          <a:lstStyle/>
          <a:p>
            <a:pPr algn="ctr"/>
            <a:r>
              <a:rPr lang="en-US" b="1" dirty="0" err="1">
                <a:latin typeface="Arial" charset="0"/>
                <a:ea typeface="MS PGothic" charset="0"/>
              </a:rPr>
              <a:t>Inkorporácia</a:t>
            </a:r>
            <a:endParaRPr lang="en-US" b="1" dirty="0">
              <a:latin typeface="Arial" charset="0"/>
              <a:ea typeface="MS PGothic" charset="0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2362201" y="1863090"/>
            <a:ext cx="7693025" cy="4880610"/>
          </a:xfrm>
        </p:spPr>
        <p:txBody>
          <a:bodyPr>
            <a:normAutofit/>
          </a:bodyPr>
          <a:lstStyle/>
          <a:p>
            <a:r>
              <a:rPr lang="cs-CZ" sz="3000" dirty="0">
                <a:latin typeface="Arial" charset="0"/>
                <a:ea typeface="MS PGothic" charset="0"/>
              </a:rPr>
              <a:t>FRA, NEM, ŠVAJ- všeobecné </a:t>
            </a:r>
            <a:r>
              <a:rPr lang="cs-CZ" sz="3000" dirty="0" err="1">
                <a:latin typeface="Arial" charset="0"/>
                <a:ea typeface="MS PGothic" charset="0"/>
              </a:rPr>
              <a:t>volebné</a:t>
            </a:r>
            <a:r>
              <a:rPr lang="cs-CZ" sz="3000" dirty="0">
                <a:latin typeface="Arial" charset="0"/>
                <a:ea typeface="MS PGothic" charset="0"/>
              </a:rPr>
              <a:t> právo </a:t>
            </a:r>
            <a:r>
              <a:rPr lang="cs-CZ" sz="3000" dirty="0" err="1">
                <a:latin typeface="Arial" charset="0"/>
                <a:ea typeface="MS PGothic" charset="0"/>
              </a:rPr>
              <a:t>pre</a:t>
            </a:r>
            <a:r>
              <a:rPr lang="cs-CZ" sz="3000" dirty="0">
                <a:latin typeface="Arial" charset="0"/>
                <a:ea typeface="MS PGothic" charset="0"/>
              </a:rPr>
              <a:t> </a:t>
            </a:r>
            <a:r>
              <a:rPr lang="cs-CZ" sz="3000" dirty="0" err="1">
                <a:latin typeface="Arial" charset="0"/>
                <a:ea typeface="MS PGothic" charset="0"/>
              </a:rPr>
              <a:t>mužov</a:t>
            </a:r>
            <a:r>
              <a:rPr lang="cs-CZ" sz="3000" dirty="0">
                <a:latin typeface="Arial" charset="0"/>
                <a:ea typeface="MS PGothic" charset="0"/>
              </a:rPr>
              <a:t> od r. 1848, USA 1870</a:t>
            </a:r>
          </a:p>
          <a:p>
            <a:r>
              <a:rPr lang="cs-CZ" sz="3000" dirty="0">
                <a:latin typeface="Arial" charset="0"/>
                <a:ea typeface="MS PGothic" charset="0"/>
              </a:rPr>
              <a:t>právo </a:t>
            </a:r>
            <a:r>
              <a:rPr lang="cs-CZ" sz="3000" dirty="0" err="1">
                <a:latin typeface="Arial" charset="0"/>
                <a:ea typeface="MS PGothic" charset="0"/>
              </a:rPr>
              <a:t>žien</a:t>
            </a:r>
            <a:r>
              <a:rPr lang="cs-CZ" sz="3000" dirty="0">
                <a:latin typeface="Arial" charset="0"/>
                <a:ea typeface="MS PGothic" charset="0"/>
              </a:rPr>
              <a:t> </a:t>
            </a:r>
            <a:r>
              <a:rPr lang="cs-CZ" sz="3000" dirty="0" err="1">
                <a:latin typeface="Arial" charset="0"/>
                <a:ea typeface="MS PGothic" charset="0"/>
              </a:rPr>
              <a:t>voliť</a:t>
            </a:r>
            <a:r>
              <a:rPr lang="cs-CZ" sz="3000" dirty="0">
                <a:latin typeface="Arial" charset="0"/>
                <a:ea typeface="MS PGothic" charset="0"/>
              </a:rPr>
              <a:t> </a:t>
            </a:r>
            <a:r>
              <a:rPr lang="cs-CZ" sz="3000" dirty="0" err="1">
                <a:latin typeface="Arial" charset="0"/>
                <a:ea typeface="MS PGothic" charset="0"/>
              </a:rPr>
              <a:t>sa</a:t>
            </a:r>
            <a:r>
              <a:rPr lang="cs-CZ" sz="3000" dirty="0">
                <a:latin typeface="Arial" charset="0"/>
                <a:ea typeface="MS PGothic" charset="0"/>
              </a:rPr>
              <a:t> </a:t>
            </a:r>
            <a:r>
              <a:rPr lang="cs-CZ" sz="3000" dirty="0" err="1">
                <a:latin typeface="Arial" charset="0"/>
                <a:ea typeface="MS PGothic" charset="0"/>
              </a:rPr>
              <a:t>rozširovalo</a:t>
            </a:r>
            <a:r>
              <a:rPr lang="cs-CZ" sz="3000" dirty="0">
                <a:latin typeface="Arial" charset="0"/>
                <a:ea typeface="MS PGothic" charset="0"/>
              </a:rPr>
              <a:t> </a:t>
            </a:r>
            <a:r>
              <a:rPr lang="cs-CZ" sz="3000" dirty="0" err="1">
                <a:latin typeface="Arial" charset="0"/>
                <a:ea typeface="MS PGothic" charset="0"/>
              </a:rPr>
              <a:t>pomalšie</a:t>
            </a:r>
            <a:r>
              <a:rPr lang="cs-CZ" sz="3000" dirty="0">
                <a:latin typeface="Arial" charset="0"/>
                <a:ea typeface="MS PGothic" charset="0"/>
              </a:rPr>
              <a:t>: všeobecné </a:t>
            </a:r>
            <a:r>
              <a:rPr lang="cs-CZ" sz="3000" dirty="0" err="1">
                <a:latin typeface="Arial" charset="0"/>
                <a:ea typeface="MS PGothic" charset="0"/>
              </a:rPr>
              <a:t>volebné</a:t>
            </a:r>
            <a:r>
              <a:rPr lang="cs-CZ" sz="3000" dirty="0">
                <a:latin typeface="Arial" charset="0"/>
                <a:ea typeface="MS PGothic" charset="0"/>
              </a:rPr>
              <a:t> právo </a:t>
            </a:r>
            <a:r>
              <a:rPr lang="cs-CZ" sz="3000" dirty="0" err="1">
                <a:latin typeface="Arial" charset="0"/>
                <a:ea typeface="MS PGothic" charset="0"/>
              </a:rPr>
              <a:t>pre</a:t>
            </a:r>
            <a:r>
              <a:rPr lang="cs-CZ" sz="3000" dirty="0">
                <a:latin typeface="Arial" charset="0"/>
                <a:ea typeface="MS PGothic" charset="0"/>
              </a:rPr>
              <a:t> </a:t>
            </a:r>
            <a:r>
              <a:rPr lang="cs-CZ" sz="3000" dirty="0" err="1">
                <a:latin typeface="Arial" charset="0"/>
                <a:ea typeface="MS PGothic" charset="0"/>
              </a:rPr>
              <a:t>celú</a:t>
            </a:r>
            <a:r>
              <a:rPr lang="cs-CZ" sz="3000" dirty="0">
                <a:latin typeface="Arial" charset="0"/>
                <a:ea typeface="MS PGothic" charset="0"/>
              </a:rPr>
              <a:t> </a:t>
            </a:r>
            <a:r>
              <a:rPr lang="cs-CZ" sz="3000" dirty="0" err="1">
                <a:latin typeface="Arial" charset="0"/>
                <a:ea typeface="MS PGothic" charset="0"/>
              </a:rPr>
              <a:t>dospelú</a:t>
            </a:r>
            <a:r>
              <a:rPr lang="cs-CZ" sz="3000" dirty="0">
                <a:latin typeface="Arial" charset="0"/>
                <a:ea typeface="MS PGothic" charset="0"/>
              </a:rPr>
              <a:t> </a:t>
            </a:r>
            <a:r>
              <a:rPr lang="cs-CZ" sz="3000" dirty="0" err="1">
                <a:latin typeface="Arial" charset="0"/>
                <a:ea typeface="MS PGothic" charset="0"/>
              </a:rPr>
              <a:t>populáciu</a:t>
            </a:r>
            <a:r>
              <a:rPr lang="cs-CZ" sz="3000" dirty="0">
                <a:latin typeface="Arial" charset="0"/>
                <a:ea typeface="MS PGothic" charset="0"/>
              </a:rPr>
              <a:t> (teda aj </a:t>
            </a:r>
            <a:r>
              <a:rPr lang="cs-CZ" sz="3000" dirty="0" err="1">
                <a:latin typeface="Arial" charset="0"/>
                <a:ea typeface="MS PGothic" charset="0"/>
              </a:rPr>
              <a:t>pre</a:t>
            </a:r>
            <a:r>
              <a:rPr lang="cs-CZ" sz="3000" dirty="0">
                <a:latin typeface="Arial" charset="0"/>
                <a:ea typeface="MS PGothic" charset="0"/>
              </a:rPr>
              <a:t> ženy) - Nový Zéland 1883, </a:t>
            </a:r>
            <a:r>
              <a:rPr lang="cs-CZ" sz="3000" dirty="0" err="1">
                <a:latin typeface="Arial" charset="0"/>
                <a:ea typeface="MS PGothic" charset="0"/>
              </a:rPr>
              <a:t>Austrália</a:t>
            </a:r>
            <a:r>
              <a:rPr lang="cs-CZ" sz="3000" dirty="0">
                <a:latin typeface="Arial" charset="0"/>
                <a:ea typeface="MS PGothic" charset="0"/>
              </a:rPr>
              <a:t> 1902, </a:t>
            </a:r>
            <a:r>
              <a:rPr lang="cs-CZ" sz="3000" dirty="0" err="1">
                <a:latin typeface="Arial" charset="0"/>
                <a:ea typeface="MS PGothic" charset="0"/>
              </a:rPr>
              <a:t>Fínsko</a:t>
            </a:r>
            <a:r>
              <a:rPr lang="cs-CZ" sz="3000" dirty="0">
                <a:latin typeface="Arial" charset="0"/>
                <a:ea typeface="MS PGothic" charset="0"/>
              </a:rPr>
              <a:t> 1907, </a:t>
            </a:r>
            <a:r>
              <a:rPr lang="cs-CZ" sz="3000" dirty="0" err="1">
                <a:latin typeface="Arial" charset="0"/>
                <a:ea typeface="MS PGothic" charset="0"/>
              </a:rPr>
              <a:t>Švajčiarsko</a:t>
            </a:r>
            <a:r>
              <a:rPr lang="cs-CZ" sz="3000" dirty="0">
                <a:latin typeface="Arial" charset="0"/>
                <a:ea typeface="MS PGothic" charset="0"/>
              </a:rPr>
              <a:t> 1971</a:t>
            </a:r>
          </a:p>
          <a:p>
            <a:r>
              <a:rPr lang="cs-CZ" sz="3000" dirty="0" err="1">
                <a:latin typeface="Arial" charset="0"/>
                <a:ea typeface="MS PGothic" charset="0"/>
              </a:rPr>
              <a:t>ďalej</a:t>
            </a:r>
            <a:r>
              <a:rPr lang="cs-CZ" sz="3000" dirty="0">
                <a:latin typeface="Arial" charset="0"/>
                <a:ea typeface="MS PGothic" charset="0"/>
              </a:rPr>
              <a:t> už len </a:t>
            </a:r>
            <a:r>
              <a:rPr lang="cs-CZ" sz="3000" dirty="0" err="1">
                <a:latin typeface="Arial" charset="0"/>
                <a:ea typeface="MS PGothic" charset="0"/>
              </a:rPr>
              <a:t>znižovanie</a:t>
            </a:r>
            <a:r>
              <a:rPr lang="cs-CZ" sz="3000" dirty="0">
                <a:latin typeface="Arial" charset="0"/>
                <a:ea typeface="MS PGothic" charset="0"/>
              </a:rPr>
              <a:t> veku </a:t>
            </a:r>
            <a:r>
              <a:rPr lang="cs-CZ" sz="3000" dirty="0" err="1">
                <a:latin typeface="Arial" charset="0"/>
                <a:ea typeface="MS PGothic" charset="0"/>
              </a:rPr>
              <a:t>garantujúceho</a:t>
            </a:r>
            <a:r>
              <a:rPr lang="cs-CZ" sz="3000" dirty="0">
                <a:latin typeface="Arial" charset="0"/>
                <a:ea typeface="MS PGothic" charset="0"/>
              </a:rPr>
              <a:t> právo </a:t>
            </a:r>
            <a:r>
              <a:rPr lang="cs-CZ" sz="3000" dirty="0" err="1">
                <a:latin typeface="Arial" charset="0"/>
                <a:ea typeface="MS PGothic" charset="0"/>
              </a:rPr>
              <a:t>voliť</a:t>
            </a:r>
            <a:r>
              <a:rPr lang="cs-CZ" sz="3000" dirty="0">
                <a:latin typeface="Arial" charset="0"/>
                <a:ea typeface="MS PGothic" charset="0"/>
              </a:rPr>
              <a:t>, typicky z 25 na 21 a 18, </a:t>
            </a:r>
            <a:r>
              <a:rPr lang="cs-CZ" sz="3000" dirty="0" err="1">
                <a:latin typeface="Arial" charset="0"/>
                <a:ea typeface="MS PGothic" charset="0"/>
              </a:rPr>
              <a:t>prípadne</a:t>
            </a:r>
            <a:r>
              <a:rPr lang="cs-CZ" sz="3000" dirty="0">
                <a:latin typeface="Arial" charset="0"/>
                <a:ea typeface="MS PGothic" charset="0"/>
              </a:rPr>
              <a:t> dnes až na 16 </a:t>
            </a:r>
            <a:r>
              <a:rPr lang="cs-CZ" sz="3000" dirty="0" err="1">
                <a:latin typeface="Arial" charset="0"/>
                <a:ea typeface="MS PGothic" charset="0"/>
              </a:rPr>
              <a:t>rokov</a:t>
            </a:r>
            <a:endParaRPr lang="cs-CZ" sz="3000" dirty="0">
              <a:latin typeface="Arial" charset="0"/>
              <a:ea typeface="MS PGothic" charset="0"/>
            </a:endParaRPr>
          </a:p>
          <a:p>
            <a:endParaRPr lang="en-US" sz="3000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3522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latin typeface="Arial" charset="0"/>
                <a:ea typeface="MS PGothic" charset="0"/>
              </a:rPr>
              <a:t>Ako</a:t>
            </a:r>
            <a:r>
              <a:rPr lang="en-US" b="1" dirty="0">
                <a:latin typeface="Arial" charset="0"/>
                <a:ea typeface="MS PGothic" charset="0"/>
              </a:rPr>
              <a:t> </a:t>
            </a:r>
            <a:r>
              <a:rPr lang="en-US" b="1" dirty="0" err="1">
                <a:latin typeface="Arial" charset="0"/>
                <a:ea typeface="MS PGothic" charset="0"/>
              </a:rPr>
              <a:t>sa</a:t>
            </a:r>
            <a:r>
              <a:rPr lang="en-US" b="1" dirty="0">
                <a:latin typeface="Arial" charset="0"/>
                <a:ea typeface="MS PGothic" charset="0"/>
              </a:rPr>
              <a:t> </a:t>
            </a:r>
            <a:r>
              <a:rPr lang="en-US" b="1" dirty="0" err="1">
                <a:latin typeface="Arial" charset="0"/>
                <a:ea typeface="MS PGothic" charset="0"/>
              </a:rPr>
              <a:t>demokracie</a:t>
            </a:r>
            <a:r>
              <a:rPr lang="en-US" b="1" dirty="0">
                <a:latin typeface="Arial" charset="0"/>
                <a:ea typeface="MS PGothic" charset="0"/>
              </a:rPr>
              <a:t> </a:t>
            </a:r>
            <a:r>
              <a:rPr lang="en-US" b="1" dirty="0" err="1">
                <a:latin typeface="Arial" charset="0"/>
                <a:ea typeface="MS PGothic" charset="0"/>
              </a:rPr>
              <a:t>menili</a:t>
            </a:r>
            <a:r>
              <a:rPr lang="en-US" b="1" dirty="0">
                <a:latin typeface="Arial" charset="0"/>
                <a:ea typeface="MS PGothic" charset="0"/>
              </a:rPr>
              <a:t> v </a:t>
            </a:r>
            <a:r>
              <a:rPr lang="en-US" b="1" dirty="0" err="1">
                <a:latin typeface="Arial" charset="0"/>
                <a:ea typeface="MS PGothic" charset="0"/>
              </a:rPr>
              <a:t>čase</a:t>
            </a:r>
            <a:r>
              <a:rPr lang="en-US" b="1" dirty="0">
                <a:latin typeface="Arial" charset="0"/>
                <a:ea typeface="MS PGothic" charset="0"/>
              </a:rPr>
              <a:t>?</a:t>
            </a:r>
            <a:endParaRPr lang="en-US" dirty="0">
              <a:latin typeface="Arial" charset="0"/>
              <a:ea typeface="MS PGothic" charset="0"/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2362201" y="1690688"/>
            <a:ext cx="7693025" cy="5064442"/>
          </a:xfrm>
        </p:spPr>
        <p:txBody>
          <a:bodyPr>
            <a:normAutofit/>
          </a:bodyPr>
          <a:lstStyle/>
          <a:p>
            <a:r>
              <a:rPr lang="cs-CZ" sz="3000" b="1" dirty="0">
                <a:latin typeface="Arial" charset="0"/>
                <a:ea typeface="MS PGothic" charset="0"/>
              </a:rPr>
              <a:t>2. </a:t>
            </a:r>
            <a:r>
              <a:rPr lang="cs-CZ" sz="3000" b="1" dirty="0" err="1">
                <a:latin typeface="Arial" charset="0"/>
                <a:ea typeface="MS PGothic" charset="0"/>
              </a:rPr>
              <a:t>reprezentácia</a:t>
            </a:r>
            <a:r>
              <a:rPr lang="cs-CZ" sz="3000" dirty="0">
                <a:latin typeface="Arial" charset="0"/>
                <a:ea typeface="MS PGothic" charset="0"/>
              </a:rPr>
              <a:t>: právo </a:t>
            </a:r>
            <a:r>
              <a:rPr lang="cs-CZ" sz="3000" dirty="0" err="1">
                <a:latin typeface="Arial" charset="0"/>
                <a:ea typeface="MS PGothic" charset="0"/>
              </a:rPr>
              <a:t>vytvárať</a:t>
            </a:r>
            <a:r>
              <a:rPr lang="cs-CZ" sz="3000" dirty="0">
                <a:latin typeface="Arial" charset="0"/>
                <a:ea typeface="MS PGothic" charset="0"/>
              </a:rPr>
              <a:t> politické </a:t>
            </a:r>
            <a:r>
              <a:rPr lang="cs-CZ" sz="3000" dirty="0" err="1">
                <a:latin typeface="Arial" charset="0"/>
                <a:ea typeface="MS PGothic" charset="0"/>
              </a:rPr>
              <a:t>organizácie</a:t>
            </a:r>
            <a:r>
              <a:rPr lang="cs-CZ" sz="3000" dirty="0">
                <a:latin typeface="Arial" charset="0"/>
                <a:ea typeface="MS PGothic" charset="0"/>
              </a:rPr>
              <a:t> (strany) a </a:t>
            </a:r>
            <a:r>
              <a:rPr lang="cs-CZ" sz="3000" dirty="0" err="1">
                <a:latin typeface="Arial" charset="0"/>
                <a:ea typeface="MS PGothic" charset="0"/>
              </a:rPr>
              <a:t>reálne</a:t>
            </a:r>
            <a:r>
              <a:rPr lang="cs-CZ" sz="3000" dirty="0">
                <a:latin typeface="Arial" charset="0"/>
                <a:ea typeface="MS PGothic" charset="0"/>
              </a:rPr>
              <a:t> </a:t>
            </a:r>
            <a:r>
              <a:rPr lang="cs-CZ" sz="3000" dirty="0" err="1">
                <a:latin typeface="Arial" charset="0"/>
                <a:ea typeface="MS PGothic" charset="0"/>
              </a:rPr>
              <a:t>získanie</a:t>
            </a:r>
            <a:r>
              <a:rPr lang="cs-CZ" sz="3000" dirty="0">
                <a:latin typeface="Arial" charset="0"/>
                <a:ea typeface="MS PGothic" charset="0"/>
              </a:rPr>
              <a:t> </a:t>
            </a:r>
            <a:r>
              <a:rPr lang="cs-CZ" sz="3000" dirty="0" err="1">
                <a:latin typeface="Arial" charset="0"/>
                <a:ea typeface="MS PGothic" charset="0"/>
              </a:rPr>
              <a:t>zastúpenia</a:t>
            </a:r>
            <a:r>
              <a:rPr lang="cs-CZ" sz="3000" dirty="0">
                <a:latin typeface="Arial" charset="0"/>
                <a:ea typeface="MS PGothic" charset="0"/>
              </a:rPr>
              <a:t> v parlamente </a:t>
            </a:r>
          </a:p>
          <a:p>
            <a:r>
              <a:rPr lang="cs-CZ" sz="3000" dirty="0">
                <a:latin typeface="Arial" charset="0"/>
                <a:ea typeface="MS PGothic" charset="0"/>
              </a:rPr>
              <a:t>v mnohých </a:t>
            </a:r>
            <a:r>
              <a:rPr lang="cs-CZ" sz="3000" dirty="0" err="1">
                <a:latin typeface="Arial" charset="0"/>
                <a:ea typeface="MS PGothic" charset="0"/>
              </a:rPr>
              <a:t>kontextoch</a:t>
            </a:r>
            <a:r>
              <a:rPr lang="cs-CZ" sz="3000" dirty="0">
                <a:latin typeface="Arial" charset="0"/>
                <a:ea typeface="MS PGothic" charset="0"/>
              </a:rPr>
              <a:t> totožné so zavedením </a:t>
            </a:r>
            <a:r>
              <a:rPr lang="cs-CZ" sz="3000" dirty="0" err="1">
                <a:latin typeface="Arial" charset="0"/>
                <a:ea typeface="MS PGothic" charset="0"/>
              </a:rPr>
              <a:t>pomerných</a:t>
            </a:r>
            <a:r>
              <a:rPr lang="cs-CZ" sz="3000" dirty="0">
                <a:latin typeface="Arial" charset="0"/>
                <a:ea typeface="MS PGothic" charset="0"/>
              </a:rPr>
              <a:t> </a:t>
            </a:r>
            <a:r>
              <a:rPr lang="cs-CZ" sz="3000" dirty="0" err="1">
                <a:latin typeface="Arial" charset="0"/>
                <a:ea typeface="MS PGothic" charset="0"/>
              </a:rPr>
              <a:t>volebných</a:t>
            </a:r>
            <a:r>
              <a:rPr lang="cs-CZ" sz="3000" dirty="0">
                <a:latin typeface="Arial" charset="0"/>
                <a:ea typeface="MS PGothic" charset="0"/>
              </a:rPr>
              <a:t> </a:t>
            </a:r>
            <a:r>
              <a:rPr lang="cs-CZ" sz="3000" dirty="0" err="1">
                <a:latin typeface="Arial" charset="0"/>
                <a:ea typeface="MS PGothic" charset="0"/>
              </a:rPr>
              <a:t>systémov</a:t>
            </a:r>
            <a:endParaRPr lang="cs-CZ" sz="3000" dirty="0">
              <a:latin typeface="Arial" charset="0"/>
              <a:ea typeface="MS PGothic" charset="0"/>
            </a:endParaRPr>
          </a:p>
          <a:p>
            <a:r>
              <a:rPr lang="cs-CZ" sz="3000" dirty="0">
                <a:latin typeface="Arial" charset="0"/>
                <a:ea typeface="MS PGothic" charset="0"/>
              </a:rPr>
              <a:t>často v </a:t>
            </a:r>
            <a:r>
              <a:rPr lang="cs-CZ" sz="3000" dirty="0" err="1">
                <a:latin typeface="Arial" charset="0"/>
                <a:ea typeface="MS PGothic" charset="0"/>
              </a:rPr>
              <a:t>dôsledku</a:t>
            </a:r>
            <a:r>
              <a:rPr lang="cs-CZ" sz="3000" dirty="0">
                <a:latin typeface="Arial" charset="0"/>
                <a:ea typeface="MS PGothic" charset="0"/>
              </a:rPr>
              <a:t> </a:t>
            </a:r>
            <a:r>
              <a:rPr lang="cs-CZ" sz="3000" dirty="0" err="1">
                <a:latin typeface="Arial" charset="0"/>
                <a:ea typeface="MS PGothic" charset="0"/>
              </a:rPr>
              <a:t>narastania</a:t>
            </a:r>
            <a:r>
              <a:rPr lang="cs-CZ" sz="3000" dirty="0">
                <a:latin typeface="Arial" charset="0"/>
                <a:ea typeface="MS PGothic" charset="0"/>
              </a:rPr>
              <a:t> sily </a:t>
            </a:r>
            <a:r>
              <a:rPr lang="cs-CZ" sz="3000" dirty="0" err="1">
                <a:latin typeface="Arial" charset="0"/>
                <a:ea typeface="MS PGothic" charset="0"/>
              </a:rPr>
              <a:t>pôvodne</a:t>
            </a:r>
            <a:r>
              <a:rPr lang="cs-CZ" sz="3000" dirty="0">
                <a:latin typeface="Arial" charset="0"/>
                <a:ea typeface="MS PGothic" charset="0"/>
              </a:rPr>
              <a:t> </a:t>
            </a:r>
            <a:r>
              <a:rPr lang="cs-CZ" sz="3000" dirty="0" err="1">
                <a:latin typeface="Arial" charset="0"/>
                <a:ea typeface="MS PGothic" charset="0"/>
              </a:rPr>
              <a:t>vylúčených</a:t>
            </a:r>
            <a:r>
              <a:rPr lang="cs-CZ" sz="3000" dirty="0">
                <a:latin typeface="Arial" charset="0"/>
                <a:ea typeface="MS PGothic" charset="0"/>
              </a:rPr>
              <a:t> politických </a:t>
            </a:r>
            <a:r>
              <a:rPr lang="cs-CZ" sz="3000" dirty="0" err="1">
                <a:latin typeface="Arial" charset="0"/>
                <a:ea typeface="MS PGothic" charset="0"/>
              </a:rPr>
              <a:t>strán</a:t>
            </a:r>
            <a:r>
              <a:rPr lang="cs-CZ" sz="3000" dirty="0">
                <a:latin typeface="Arial" charset="0"/>
                <a:ea typeface="MS PGothic" charset="0"/>
              </a:rPr>
              <a:t> </a:t>
            </a:r>
          </a:p>
          <a:p>
            <a:r>
              <a:rPr lang="cs-CZ" sz="3000" dirty="0">
                <a:latin typeface="Arial" charset="0"/>
                <a:ea typeface="MS PGothic" charset="0"/>
              </a:rPr>
              <a:t>často </a:t>
            </a:r>
            <a:r>
              <a:rPr lang="cs-CZ" sz="3000" dirty="0" err="1">
                <a:latin typeface="Arial" charset="0"/>
                <a:ea typeface="MS PGothic" charset="0"/>
              </a:rPr>
              <a:t>zavedenie</a:t>
            </a:r>
            <a:r>
              <a:rPr lang="cs-CZ" sz="3000" dirty="0">
                <a:latin typeface="Arial" charset="0"/>
                <a:ea typeface="MS PGothic" charset="0"/>
              </a:rPr>
              <a:t> v čase </a:t>
            </a:r>
            <a:r>
              <a:rPr lang="cs-CZ" sz="3000" dirty="0" err="1">
                <a:latin typeface="Arial" charset="0"/>
                <a:ea typeface="MS PGothic" charset="0"/>
              </a:rPr>
              <a:t>rozširovania</a:t>
            </a:r>
            <a:r>
              <a:rPr lang="cs-CZ" sz="3000" dirty="0">
                <a:latin typeface="Arial" charset="0"/>
                <a:ea typeface="MS PGothic" charset="0"/>
              </a:rPr>
              <a:t> </a:t>
            </a:r>
            <a:r>
              <a:rPr lang="cs-CZ" sz="3000" dirty="0" err="1">
                <a:latin typeface="Arial" charset="0"/>
                <a:ea typeface="MS PGothic" charset="0"/>
              </a:rPr>
              <a:t>volebného</a:t>
            </a:r>
            <a:r>
              <a:rPr lang="cs-CZ" sz="3000" dirty="0">
                <a:latin typeface="Arial" charset="0"/>
                <a:ea typeface="MS PGothic" charset="0"/>
              </a:rPr>
              <a:t> práva - </a:t>
            </a:r>
            <a:r>
              <a:rPr lang="cs-CZ" sz="3000" dirty="0" err="1">
                <a:latin typeface="Arial" charset="0"/>
                <a:ea typeface="MS PGothic" charset="0"/>
              </a:rPr>
              <a:t>Fínsko</a:t>
            </a:r>
            <a:r>
              <a:rPr lang="cs-CZ" sz="3000" dirty="0">
                <a:latin typeface="Arial" charset="0"/>
                <a:ea typeface="MS PGothic" charset="0"/>
              </a:rPr>
              <a:t> 1907, Holandsko 1917, </a:t>
            </a:r>
            <a:r>
              <a:rPr lang="cs-CZ" sz="3000" dirty="0" err="1">
                <a:latin typeface="Arial" charset="0"/>
                <a:ea typeface="MS PGothic" charset="0"/>
              </a:rPr>
              <a:t>Nemecko</a:t>
            </a:r>
            <a:r>
              <a:rPr lang="cs-CZ" sz="3000" dirty="0">
                <a:latin typeface="Arial" charset="0"/>
                <a:ea typeface="MS PGothic" charset="0"/>
              </a:rPr>
              <a:t> 1918 </a:t>
            </a:r>
          </a:p>
          <a:p>
            <a:endParaRPr lang="cs-CZ" sz="3000" dirty="0">
              <a:latin typeface="Arial" charset="0"/>
              <a:ea typeface="MS PGothic" charset="0"/>
            </a:endParaRPr>
          </a:p>
          <a:p>
            <a:endParaRPr lang="cs-CZ" sz="3000" dirty="0">
              <a:latin typeface="Arial" charset="0"/>
              <a:ea typeface="MS PGothic" charset="0"/>
            </a:endParaRPr>
          </a:p>
          <a:p>
            <a:endParaRPr lang="en-US" sz="3000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9135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latin typeface="Arial" charset="0"/>
                <a:ea typeface="MS PGothic" charset="0"/>
              </a:rPr>
              <a:t>Ako</a:t>
            </a:r>
            <a:r>
              <a:rPr lang="en-US" b="1" dirty="0">
                <a:latin typeface="Arial" charset="0"/>
                <a:ea typeface="MS PGothic" charset="0"/>
              </a:rPr>
              <a:t> </a:t>
            </a:r>
            <a:r>
              <a:rPr lang="en-US" b="1" dirty="0" err="1">
                <a:latin typeface="Arial" charset="0"/>
                <a:ea typeface="MS PGothic" charset="0"/>
              </a:rPr>
              <a:t>sa</a:t>
            </a:r>
            <a:r>
              <a:rPr lang="en-US" b="1" dirty="0">
                <a:latin typeface="Arial" charset="0"/>
                <a:ea typeface="MS PGothic" charset="0"/>
              </a:rPr>
              <a:t> </a:t>
            </a:r>
            <a:r>
              <a:rPr lang="en-US" b="1" dirty="0" err="1">
                <a:latin typeface="Arial" charset="0"/>
                <a:ea typeface="MS PGothic" charset="0"/>
              </a:rPr>
              <a:t>demokracie</a:t>
            </a:r>
            <a:r>
              <a:rPr lang="en-US" b="1" dirty="0">
                <a:latin typeface="Arial" charset="0"/>
                <a:ea typeface="MS PGothic" charset="0"/>
              </a:rPr>
              <a:t> </a:t>
            </a:r>
            <a:r>
              <a:rPr lang="en-US" b="1" dirty="0" err="1">
                <a:latin typeface="Arial" charset="0"/>
                <a:ea typeface="MS PGothic" charset="0"/>
              </a:rPr>
              <a:t>menili</a:t>
            </a:r>
            <a:r>
              <a:rPr lang="en-US" b="1" dirty="0">
                <a:latin typeface="Arial" charset="0"/>
                <a:ea typeface="MS PGothic" charset="0"/>
              </a:rPr>
              <a:t> v </a:t>
            </a:r>
            <a:r>
              <a:rPr lang="en-US" b="1" dirty="0" err="1">
                <a:latin typeface="Arial" charset="0"/>
                <a:ea typeface="MS PGothic" charset="0"/>
              </a:rPr>
              <a:t>čase</a:t>
            </a:r>
            <a:r>
              <a:rPr lang="en-US" b="1" dirty="0">
                <a:latin typeface="Arial" charset="0"/>
                <a:ea typeface="MS PGothic" charset="0"/>
              </a:rPr>
              <a:t>?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2362201" y="1771651"/>
            <a:ext cx="7693025" cy="4937759"/>
          </a:xfrm>
        </p:spPr>
        <p:txBody>
          <a:bodyPr/>
          <a:lstStyle/>
          <a:p>
            <a:r>
              <a:rPr lang="cs-CZ" b="1" dirty="0">
                <a:latin typeface="Arial" charset="0"/>
                <a:ea typeface="MS PGothic" charset="0"/>
              </a:rPr>
              <a:t>3. </a:t>
            </a:r>
            <a:r>
              <a:rPr lang="cs-CZ" b="1" dirty="0" err="1">
                <a:latin typeface="Arial" charset="0"/>
                <a:ea typeface="MS PGothic" charset="0"/>
              </a:rPr>
              <a:t>úspech</a:t>
            </a:r>
            <a:r>
              <a:rPr lang="cs-CZ" b="1" dirty="0">
                <a:latin typeface="Arial" charset="0"/>
                <a:ea typeface="MS PGothic" charset="0"/>
              </a:rPr>
              <a:t> </a:t>
            </a:r>
            <a:r>
              <a:rPr lang="cs-CZ" b="1" dirty="0" err="1">
                <a:latin typeface="Arial" charset="0"/>
                <a:ea typeface="MS PGothic" charset="0"/>
              </a:rPr>
              <a:t>organizovanej</a:t>
            </a:r>
            <a:r>
              <a:rPr lang="cs-CZ" b="1" dirty="0">
                <a:latin typeface="Arial" charset="0"/>
                <a:ea typeface="MS PGothic" charset="0"/>
              </a:rPr>
              <a:t> </a:t>
            </a:r>
            <a:r>
              <a:rPr lang="cs-CZ" b="1" dirty="0" err="1">
                <a:latin typeface="Arial" charset="0"/>
                <a:ea typeface="MS PGothic" charset="0"/>
              </a:rPr>
              <a:t>opozície</a:t>
            </a:r>
            <a:endParaRPr lang="cs-CZ" b="1" dirty="0">
              <a:latin typeface="Arial" charset="0"/>
              <a:ea typeface="MS PGothic" charset="0"/>
            </a:endParaRPr>
          </a:p>
          <a:p>
            <a:r>
              <a:rPr lang="cs-CZ" dirty="0" err="1">
                <a:latin typeface="Arial" charset="0"/>
                <a:ea typeface="MS PGothic" charset="0"/>
              </a:rPr>
              <a:t>situáciu</a:t>
            </a:r>
            <a:r>
              <a:rPr lang="cs-CZ" dirty="0">
                <a:latin typeface="Arial" charset="0"/>
                <a:ea typeface="MS PGothic" charset="0"/>
              </a:rPr>
              <a:t>, </a:t>
            </a:r>
            <a:r>
              <a:rPr lang="cs-CZ" dirty="0" err="1">
                <a:latin typeface="Arial" charset="0"/>
                <a:ea typeface="MS PGothic" charset="0"/>
              </a:rPr>
              <a:t>keď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všetky</a:t>
            </a:r>
            <a:r>
              <a:rPr lang="cs-CZ" dirty="0">
                <a:latin typeface="Arial" charset="0"/>
                <a:ea typeface="MS PGothic" charset="0"/>
              </a:rPr>
              <a:t> významné systémové sily/strany sú akceptované </a:t>
            </a:r>
            <a:r>
              <a:rPr lang="cs-CZ" dirty="0" err="1">
                <a:latin typeface="Arial" charset="0"/>
                <a:ea typeface="MS PGothic" charset="0"/>
              </a:rPr>
              <a:t>ako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alternatívy</a:t>
            </a:r>
            <a:r>
              <a:rPr lang="cs-CZ" dirty="0">
                <a:latin typeface="Arial" charset="0"/>
                <a:ea typeface="MS PGothic" charset="0"/>
              </a:rPr>
              <a:t> schopné </a:t>
            </a:r>
            <a:r>
              <a:rPr lang="cs-CZ" dirty="0" err="1">
                <a:latin typeface="Arial" charset="0"/>
                <a:ea typeface="MS PGothic" charset="0"/>
              </a:rPr>
              <a:t>vládnuť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</a:p>
          <a:p>
            <a:r>
              <a:rPr lang="cs-CZ" dirty="0">
                <a:latin typeface="Arial" charset="0"/>
                <a:ea typeface="MS PGothic" charset="0"/>
              </a:rPr>
              <a:t>socialisti </a:t>
            </a:r>
            <a:r>
              <a:rPr lang="cs-CZ" dirty="0" err="1">
                <a:latin typeface="Arial" charset="0"/>
                <a:ea typeface="MS PGothic" charset="0"/>
              </a:rPr>
              <a:t>vo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vláde</a:t>
            </a:r>
            <a:r>
              <a:rPr lang="cs-CZ" dirty="0">
                <a:latin typeface="Arial" charset="0"/>
                <a:ea typeface="MS PGothic" charset="0"/>
              </a:rPr>
              <a:t>: nikdy v USA, </a:t>
            </a:r>
            <a:r>
              <a:rPr lang="cs-CZ" dirty="0" err="1">
                <a:latin typeface="Arial" charset="0"/>
                <a:ea typeface="MS PGothic" charset="0"/>
              </a:rPr>
              <a:t>Kanade</a:t>
            </a:r>
            <a:r>
              <a:rPr lang="cs-CZ" dirty="0">
                <a:latin typeface="Arial" charset="0"/>
                <a:ea typeface="MS PGothic" charset="0"/>
              </a:rPr>
              <a:t> a </a:t>
            </a:r>
            <a:r>
              <a:rPr lang="cs-CZ" dirty="0" err="1">
                <a:latin typeface="Arial" charset="0"/>
                <a:ea typeface="MS PGothic" charset="0"/>
              </a:rPr>
              <a:t>Luxembursku</a:t>
            </a:r>
            <a:endParaRPr lang="cs-CZ" dirty="0">
              <a:latin typeface="Arial" charset="0"/>
              <a:ea typeface="MS PGothic" charset="0"/>
            </a:endParaRPr>
          </a:p>
          <a:p>
            <a:r>
              <a:rPr lang="cs-CZ" dirty="0">
                <a:latin typeface="Arial" charset="0"/>
                <a:ea typeface="MS PGothic" charset="0"/>
              </a:rPr>
              <a:t>prvýkrát v Austrálii v roku 1904 </a:t>
            </a:r>
          </a:p>
          <a:p>
            <a:r>
              <a:rPr lang="cs-CZ" dirty="0">
                <a:latin typeface="Arial" charset="0"/>
                <a:ea typeface="MS PGothic" charset="0"/>
              </a:rPr>
              <a:t>socialisti v </a:t>
            </a:r>
            <a:r>
              <a:rPr lang="cs-CZ" dirty="0" err="1">
                <a:latin typeface="Arial" charset="0"/>
                <a:ea typeface="MS PGothic" charset="0"/>
              </a:rPr>
              <a:t>Európe</a:t>
            </a:r>
            <a:r>
              <a:rPr lang="cs-CZ" dirty="0">
                <a:latin typeface="Arial" charset="0"/>
                <a:ea typeface="MS PGothic" charset="0"/>
              </a:rPr>
              <a:t> (</a:t>
            </a:r>
            <a:r>
              <a:rPr lang="cs-CZ" dirty="0" err="1">
                <a:latin typeface="Arial" charset="0"/>
                <a:ea typeface="MS PGothic" charset="0"/>
              </a:rPr>
              <a:t>Rakúsko</a:t>
            </a:r>
            <a:r>
              <a:rPr lang="cs-CZ" dirty="0">
                <a:latin typeface="Arial" charset="0"/>
                <a:ea typeface="MS PGothic" charset="0"/>
              </a:rPr>
              <a:t>, </a:t>
            </a:r>
            <a:r>
              <a:rPr lang="cs-CZ" dirty="0" err="1">
                <a:latin typeface="Arial" charset="0"/>
                <a:ea typeface="MS PGothic" charset="0"/>
              </a:rPr>
              <a:t>Nemecko</a:t>
            </a:r>
            <a:r>
              <a:rPr lang="cs-CZ" dirty="0">
                <a:latin typeface="Arial" charset="0"/>
                <a:ea typeface="MS PGothic" charset="0"/>
              </a:rPr>
              <a:t>, </a:t>
            </a:r>
            <a:r>
              <a:rPr lang="cs-CZ" dirty="0" err="1">
                <a:latin typeface="Arial" charset="0"/>
                <a:ea typeface="MS PGothic" charset="0"/>
              </a:rPr>
              <a:t>Británia</a:t>
            </a:r>
            <a:r>
              <a:rPr lang="cs-CZ" dirty="0">
                <a:latin typeface="Arial" charset="0"/>
                <a:ea typeface="MS PGothic" charset="0"/>
              </a:rPr>
              <a:t>, </a:t>
            </a:r>
            <a:r>
              <a:rPr lang="cs-CZ" dirty="0" err="1">
                <a:latin typeface="Arial" charset="0"/>
                <a:ea typeface="MS PGothic" charset="0"/>
              </a:rPr>
              <a:t>Fínsko</a:t>
            </a:r>
            <a:r>
              <a:rPr lang="cs-CZ" dirty="0">
                <a:latin typeface="Arial" charset="0"/>
                <a:ea typeface="MS PGothic" charset="0"/>
              </a:rPr>
              <a:t>, </a:t>
            </a:r>
            <a:r>
              <a:rPr lang="cs-CZ" dirty="0" err="1">
                <a:latin typeface="Arial" charset="0"/>
                <a:ea typeface="MS PGothic" charset="0"/>
              </a:rPr>
              <a:t>Nórsko</a:t>
            </a:r>
            <a:r>
              <a:rPr lang="cs-CZ" dirty="0">
                <a:latin typeface="Arial" charset="0"/>
                <a:ea typeface="MS PGothic" charset="0"/>
              </a:rPr>
              <a:t>) </a:t>
            </a:r>
            <a:r>
              <a:rPr lang="cs-CZ" dirty="0" err="1">
                <a:latin typeface="Arial" charset="0"/>
                <a:ea typeface="MS PGothic" charset="0"/>
              </a:rPr>
              <a:t>medzi</a:t>
            </a:r>
            <a:r>
              <a:rPr lang="cs-CZ" dirty="0">
                <a:latin typeface="Arial" charset="0"/>
                <a:ea typeface="MS PGothic" charset="0"/>
              </a:rPr>
              <a:t> vojnami</a:t>
            </a:r>
          </a:p>
          <a:p>
            <a:endParaRPr lang="cs-CZ" dirty="0">
              <a:latin typeface="Arial" charset="0"/>
              <a:ea typeface="MS PGothic" charset="0"/>
            </a:endParaRPr>
          </a:p>
          <a:p>
            <a:endParaRPr lang="cs-CZ" dirty="0">
              <a:latin typeface="Arial" charset="0"/>
              <a:ea typeface="MS PGothic" charset="0"/>
            </a:endParaRPr>
          </a:p>
          <a:p>
            <a:endParaRPr lang="en-US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4436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17905"/>
          </a:xfrm>
        </p:spPr>
        <p:txBody>
          <a:bodyPr/>
          <a:lstStyle/>
          <a:p>
            <a:pPr algn="ctr"/>
            <a:r>
              <a:rPr lang="en-US" b="1" dirty="0" err="1">
                <a:latin typeface="Arial" charset="0"/>
                <a:ea typeface="MS PGothic" charset="0"/>
              </a:rPr>
              <a:t>Nová</a:t>
            </a:r>
            <a:r>
              <a:rPr lang="en-US" b="1" dirty="0">
                <a:latin typeface="Arial" charset="0"/>
                <a:ea typeface="MS PGothic" charset="0"/>
              </a:rPr>
              <a:t> </a:t>
            </a:r>
            <a:r>
              <a:rPr lang="en-US" b="1" dirty="0" err="1">
                <a:latin typeface="Arial" charset="0"/>
                <a:ea typeface="MS PGothic" charset="0"/>
              </a:rPr>
              <a:t>transformácia</a:t>
            </a:r>
            <a:r>
              <a:rPr lang="en-US" b="1" dirty="0">
                <a:latin typeface="Arial" charset="0"/>
                <a:ea typeface="MS PGothic" charset="0"/>
              </a:rPr>
              <a:t> </a:t>
            </a:r>
            <a:r>
              <a:rPr lang="en-US" b="1" dirty="0" err="1">
                <a:latin typeface="Arial" charset="0"/>
                <a:ea typeface="MS PGothic" charset="0"/>
              </a:rPr>
              <a:t>demokracie</a:t>
            </a:r>
            <a:r>
              <a:rPr lang="en-US" b="1" dirty="0">
                <a:latin typeface="Arial" charset="0"/>
                <a:ea typeface="MS PGothic" charset="0"/>
              </a:rPr>
              <a:t>?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2362201" y="1657351"/>
            <a:ext cx="7693025" cy="4743449"/>
          </a:xfrm>
        </p:spPr>
        <p:txBody>
          <a:bodyPr>
            <a:normAutofit lnSpcReduction="10000"/>
          </a:bodyPr>
          <a:lstStyle/>
          <a:p>
            <a:r>
              <a:rPr lang="cs-CZ" sz="3200" dirty="0" err="1">
                <a:latin typeface="Arial" charset="0"/>
                <a:ea typeface="MS PGothic" charset="0"/>
              </a:rPr>
              <a:t>nespokojnosť</a:t>
            </a:r>
            <a:r>
              <a:rPr lang="cs-CZ" sz="3200" dirty="0">
                <a:latin typeface="Arial" charset="0"/>
                <a:ea typeface="MS PGothic" charset="0"/>
              </a:rPr>
              <a:t> </a:t>
            </a:r>
            <a:r>
              <a:rPr lang="cs-CZ" sz="3200" dirty="0" err="1">
                <a:latin typeface="Arial" charset="0"/>
                <a:ea typeface="MS PGothic" charset="0"/>
              </a:rPr>
              <a:t>občanov</a:t>
            </a:r>
            <a:r>
              <a:rPr lang="cs-CZ" sz="3200" dirty="0">
                <a:latin typeface="Arial" charset="0"/>
                <a:ea typeface="MS PGothic" charset="0"/>
              </a:rPr>
              <a:t> s </a:t>
            </a:r>
            <a:r>
              <a:rPr lang="cs-CZ" sz="3200" dirty="0" err="1">
                <a:latin typeface="Arial" charset="0"/>
                <a:ea typeface="MS PGothic" charset="0"/>
              </a:rPr>
              <a:t>niektorými</a:t>
            </a:r>
            <a:r>
              <a:rPr lang="cs-CZ" sz="3200" dirty="0">
                <a:latin typeface="Arial" charset="0"/>
                <a:ea typeface="MS PGothic" charset="0"/>
              </a:rPr>
              <a:t> </a:t>
            </a:r>
            <a:r>
              <a:rPr lang="cs-CZ" sz="3200" dirty="0" err="1">
                <a:latin typeface="Arial" charset="0"/>
                <a:ea typeface="MS PGothic" charset="0"/>
              </a:rPr>
              <a:t>aspektami</a:t>
            </a:r>
            <a:r>
              <a:rPr lang="cs-CZ" sz="3200" dirty="0">
                <a:latin typeface="Arial" charset="0"/>
                <a:ea typeface="MS PGothic" charset="0"/>
              </a:rPr>
              <a:t> jej </a:t>
            </a:r>
            <a:r>
              <a:rPr lang="cs-CZ" sz="3200" dirty="0" err="1">
                <a:latin typeface="Arial" charset="0"/>
                <a:ea typeface="MS PGothic" charset="0"/>
              </a:rPr>
              <a:t>fungovania</a:t>
            </a:r>
            <a:r>
              <a:rPr lang="cs-CZ" sz="3200" dirty="0">
                <a:latin typeface="Arial" charset="0"/>
                <a:ea typeface="MS PGothic" charset="0"/>
              </a:rPr>
              <a:t> </a:t>
            </a:r>
          </a:p>
          <a:p>
            <a:r>
              <a:rPr lang="cs-CZ" sz="3200" dirty="0">
                <a:latin typeface="Arial" charset="0"/>
                <a:ea typeface="MS PGothic" charset="0"/>
              </a:rPr>
              <a:t>a </a:t>
            </a:r>
            <a:r>
              <a:rPr lang="cs-CZ" sz="3200" dirty="0" err="1">
                <a:latin typeface="Arial" charset="0"/>
                <a:ea typeface="MS PGothic" charset="0"/>
              </a:rPr>
              <a:t>klesajúca</a:t>
            </a:r>
            <a:r>
              <a:rPr lang="cs-CZ" sz="3200" dirty="0">
                <a:latin typeface="Arial" charset="0"/>
                <a:ea typeface="MS PGothic" charset="0"/>
              </a:rPr>
              <a:t> </a:t>
            </a:r>
            <a:r>
              <a:rPr lang="cs-CZ" sz="3200" dirty="0" err="1">
                <a:latin typeface="Arial" charset="0"/>
                <a:ea typeface="MS PGothic" charset="0"/>
              </a:rPr>
              <a:t>miera</a:t>
            </a:r>
            <a:r>
              <a:rPr lang="cs-CZ" sz="3200" dirty="0">
                <a:latin typeface="Arial" charset="0"/>
                <a:ea typeface="MS PGothic" charset="0"/>
              </a:rPr>
              <a:t> </a:t>
            </a:r>
            <a:r>
              <a:rPr lang="cs-CZ" sz="3200" dirty="0" err="1">
                <a:latin typeface="Arial" charset="0"/>
                <a:ea typeface="MS PGothic" charset="0"/>
              </a:rPr>
              <a:t>občianskej</a:t>
            </a:r>
            <a:r>
              <a:rPr lang="cs-CZ" sz="3200" dirty="0">
                <a:latin typeface="Arial" charset="0"/>
                <a:ea typeface="MS PGothic" charset="0"/>
              </a:rPr>
              <a:t> </a:t>
            </a:r>
            <a:r>
              <a:rPr lang="cs-CZ" sz="3200" dirty="0" err="1">
                <a:latin typeface="Arial" charset="0"/>
                <a:ea typeface="MS PGothic" charset="0"/>
              </a:rPr>
              <a:t>participácie</a:t>
            </a:r>
            <a:r>
              <a:rPr lang="cs-CZ" sz="3200" dirty="0">
                <a:latin typeface="Arial" charset="0"/>
                <a:ea typeface="MS PGothic" charset="0"/>
              </a:rPr>
              <a:t> </a:t>
            </a:r>
          </a:p>
          <a:p>
            <a:r>
              <a:rPr lang="cs-CZ" sz="3200" dirty="0">
                <a:latin typeface="Arial" charset="0"/>
                <a:ea typeface="MS PGothic" charset="0"/>
              </a:rPr>
              <a:t>klesá </a:t>
            </a:r>
            <a:r>
              <a:rPr lang="cs-CZ" sz="3200" dirty="0" err="1">
                <a:latin typeface="Arial" charset="0"/>
                <a:ea typeface="MS PGothic" charset="0"/>
              </a:rPr>
              <a:t>účasť</a:t>
            </a:r>
            <a:r>
              <a:rPr lang="cs-CZ" sz="3200" dirty="0">
                <a:latin typeface="Arial" charset="0"/>
                <a:ea typeface="MS PGothic" charset="0"/>
              </a:rPr>
              <a:t> na </a:t>
            </a:r>
            <a:r>
              <a:rPr lang="cs-CZ" sz="3200" dirty="0" err="1">
                <a:latin typeface="Arial" charset="0"/>
                <a:ea typeface="MS PGothic" charset="0"/>
              </a:rPr>
              <a:t>voľbách</a:t>
            </a:r>
            <a:r>
              <a:rPr lang="cs-CZ" sz="3200" dirty="0">
                <a:latin typeface="Arial" charset="0"/>
                <a:ea typeface="MS PGothic" charset="0"/>
              </a:rPr>
              <a:t>, oslabuje </a:t>
            </a:r>
            <a:r>
              <a:rPr lang="cs-CZ" sz="3200" dirty="0" err="1">
                <a:latin typeface="Arial" charset="0"/>
                <a:ea typeface="MS PGothic" charset="0"/>
              </a:rPr>
              <a:t>sa</a:t>
            </a:r>
            <a:r>
              <a:rPr lang="cs-CZ" sz="3200" dirty="0">
                <a:latin typeface="Arial" charset="0"/>
                <a:ea typeface="MS PGothic" charset="0"/>
              </a:rPr>
              <a:t> </a:t>
            </a:r>
            <a:r>
              <a:rPr lang="cs-CZ" sz="3200" dirty="0" err="1">
                <a:latin typeface="Arial" charset="0"/>
                <a:ea typeface="MS PGothic" charset="0"/>
              </a:rPr>
              <a:t>identifikáci</a:t>
            </a:r>
            <a:r>
              <a:rPr lang="cs-CZ" sz="3200" dirty="0">
                <a:latin typeface="Arial" charset="0"/>
                <a:ea typeface="MS PGothic" charset="0"/>
              </a:rPr>
              <a:t> </a:t>
            </a:r>
            <a:r>
              <a:rPr lang="cs-CZ" sz="3200" dirty="0" err="1">
                <a:latin typeface="Arial" charset="0"/>
                <a:ea typeface="MS PGothic" charset="0"/>
              </a:rPr>
              <a:t>voličov</a:t>
            </a:r>
            <a:r>
              <a:rPr lang="cs-CZ" sz="3200" dirty="0">
                <a:latin typeface="Arial" charset="0"/>
                <a:ea typeface="MS PGothic" charset="0"/>
              </a:rPr>
              <a:t> so stranami, </a:t>
            </a:r>
            <a:r>
              <a:rPr lang="cs-CZ" sz="3200" dirty="0" err="1">
                <a:latin typeface="Arial" charset="0"/>
                <a:ea typeface="MS PGothic" charset="0"/>
              </a:rPr>
              <a:t>prepad</a:t>
            </a:r>
            <a:r>
              <a:rPr lang="cs-CZ" sz="3200" dirty="0">
                <a:latin typeface="Arial" charset="0"/>
                <a:ea typeface="MS PGothic" charset="0"/>
              </a:rPr>
              <a:t> členstva v stranách</a:t>
            </a:r>
          </a:p>
          <a:p>
            <a:r>
              <a:rPr lang="cs-CZ" sz="3200" dirty="0" err="1">
                <a:latin typeface="Arial" charset="0"/>
                <a:ea typeface="MS PGothic" charset="0"/>
              </a:rPr>
              <a:t>nezáujem</a:t>
            </a:r>
            <a:r>
              <a:rPr lang="cs-CZ" sz="3200" dirty="0">
                <a:latin typeface="Arial" charset="0"/>
                <a:ea typeface="MS PGothic" charset="0"/>
              </a:rPr>
              <a:t> o politiku = </a:t>
            </a:r>
            <a:r>
              <a:rPr lang="cs-CZ" sz="3200" dirty="0" err="1">
                <a:latin typeface="Arial" charset="0"/>
                <a:ea typeface="MS PGothic" charset="0"/>
              </a:rPr>
              <a:t>nárast</a:t>
            </a:r>
            <a:r>
              <a:rPr lang="cs-CZ" sz="3200" dirty="0">
                <a:latin typeface="Arial" charset="0"/>
                <a:ea typeface="MS PGothic" charset="0"/>
              </a:rPr>
              <a:t> popularity "nepolitických"/</a:t>
            </a:r>
            <a:r>
              <a:rPr lang="cs-CZ" sz="3200" dirty="0" err="1">
                <a:latin typeface="Arial" charset="0"/>
                <a:ea typeface="MS PGothic" charset="0"/>
              </a:rPr>
              <a:t>expertných</a:t>
            </a:r>
            <a:r>
              <a:rPr lang="cs-CZ" sz="3200" dirty="0">
                <a:latin typeface="Arial" charset="0"/>
                <a:ea typeface="MS PGothic" charset="0"/>
              </a:rPr>
              <a:t> </a:t>
            </a:r>
            <a:r>
              <a:rPr lang="cs-CZ" sz="3200" dirty="0" err="1">
                <a:latin typeface="Arial" charset="0"/>
                <a:ea typeface="MS PGothic" charset="0"/>
              </a:rPr>
              <a:t>riešení</a:t>
            </a:r>
            <a:r>
              <a:rPr lang="cs-CZ" sz="3200" dirty="0">
                <a:latin typeface="Arial" charset="0"/>
                <a:ea typeface="MS PGothic" charset="0"/>
              </a:rPr>
              <a:t> </a:t>
            </a:r>
            <a:r>
              <a:rPr lang="cs-CZ" sz="3200" dirty="0" err="1">
                <a:latin typeface="Arial" charset="0"/>
                <a:ea typeface="MS PGothic" charset="0"/>
              </a:rPr>
              <a:t>problémov</a:t>
            </a:r>
            <a:r>
              <a:rPr lang="cs-CZ" sz="3200" dirty="0">
                <a:latin typeface="Arial" charset="0"/>
                <a:ea typeface="MS PGothic" charset="0"/>
              </a:rPr>
              <a:t> </a:t>
            </a:r>
            <a:r>
              <a:rPr lang="cs-CZ" sz="3200" dirty="0" err="1">
                <a:latin typeface="Arial" charset="0"/>
                <a:ea typeface="MS PGothic" charset="0"/>
              </a:rPr>
              <a:t>verejnej</a:t>
            </a:r>
            <a:r>
              <a:rPr lang="cs-CZ" sz="3200" dirty="0">
                <a:latin typeface="Arial" charset="0"/>
                <a:ea typeface="MS PGothic" charset="0"/>
              </a:rPr>
              <a:t> politiky</a:t>
            </a:r>
          </a:p>
          <a:p>
            <a:endParaRPr lang="en-US" sz="3200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6627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latin typeface="Arial" charset="0"/>
                <a:ea typeface="MS PGothic" charset="0"/>
              </a:rPr>
              <a:t>Nová</a:t>
            </a:r>
            <a:r>
              <a:rPr lang="en-US" b="1" dirty="0">
                <a:latin typeface="Arial" charset="0"/>
                <a:ea typeface="MS PGothic" charset="0"/>
              </a:rPr>
              <a:t> </a:t>
            </a:r>
            <a:r>
              <a:rPr lang="en-US" b="1" dirty="0" err="1">
                <a:latin typeface="Arial" charset="0"/>
                <a:ea typeface="MS PGothic" charset="0"/>
              </a:rPr>
              <a:t>transformácia</a:t>
            </a:r>
            <a:r>
              <a:rPr lang="en-US" b="1" dirty="0">
                <a:latin typeface="Arial" charset="0"/>
                <a:ea typeface="MS PGothic" charset="0"/>
              </a:rPr>
              <a:t> </a:t>
            </a:r>
            <a:r>
              <a:rPr lang="en-US" b="1" dirty="0" err="1">
                <a:latin typeface="Arial" charset="0"/>
                <a:ea typeface="MS PGothic" charset="0"/>
              </a:rPr>
              <a:t>demokracie</a:t>
            </a:r>
            <a:r>
              <a:rPr lang="en-US" b="1" dirty="0">
                <a:latin typeface="Arial" charset="0"/>
                <a:ea typeface="MS PGothic" charset="0"/>
              </a:rPr>
              <a:t>?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1703070" y="1825625"/>
            <a:ext cx="8915400" cy="4351338"/>
          </a:xfrm>
        </p:spPr>
        <p:txBody>
          <a:bodyPr/>
          <a:lstStyle/>
          <a:p>
            <a:r>
              <a:rPr lang="cs-CZ" dirty="0">
                <a:latin typeface="Arial" charset="0"/>
                <a:ea typeface="MS PGothic" charset="0"/>
              </a:rPr>
              <a:t>nezávislé </a:t>
            </a:r>
            <a:r>
              <a:rPr lang="cs-CZ" dirty="0" err="1">
                <a:latin typeface="Arial" charset="0"/>
                <a:ea typeface="MS PGothic" charset="0"/>
              </a:rPr>
              <a:t>agentúry</a:t>
            </a:r>
            <a:r>
              <a:rPr lang="cs-CZ" dirty="0">
                <a:latin typeface="Arial" charset="0"/>
                <a:ea typeface="MS PGothic" charset="0"/>
              </a:rPr>
              <a:t>, </a:t>
            </a:r>
            <a:r>
              <a:rPr lang="cs-CZ" dirty="0" err="1">
                <a:latin typeface="Arial" charset="0"/>
                <a:ea typeface="MS PGothic" charset="0"/>
              </a:rPr>
              <a:t>regulačné</a:t>
            </a:r>
            <a:r>
              <a:rPr lang="cs-CZ" dirty="0">
                <a:latin typeface="Arial" charset="0"/>
                <a:ea typeface="MS PGothic" charset="0"/>
              </a:rPr>
              <a:t> orgány, </a:t>
            </a:r>
            <a:r>
              <a:rPr lang="cs-CZ" dirty="0" err="1">
                <a:latin typeface="Arial" charset="0"/>
                <a:ea typeface="MS PGothic" charset="0"/>
              </a:rPr>
              <a:t>centrálne</a:t>
            </a:r>
            <a:r>
              <a:rPr lang="cs-CZ" dirty="0">
                <a:latin typeface="Arial" charset="0"/>
                <a:ea typeface="MS PGothic" charset="0"/>
              </a:rPr>
              <a:t> banky </a:t>
            </a:r>
            <a:r>
              <a:rPr lang="cs-CZ" dirty="0" err="1">
                <a:latin typeface="Arial" charset="0"/>
                <a:ea typeface="MS PGothic" charset="0"/>
              </a:rPr>
              <a:t>alebo</a:t>
            </a:r>
            <a:r>
              <a:rPr lang="cs-CZ" dirty="0">
                <a:latin typeface="Arial" charset="0"/>
                <a:ea typeface="MS PGothic" charset="0"/>
              </a:rPr>
              <a:t> externí </a:t>
            </a:r>
            <a:r>
              <a:rPr lang="cs-CZ" dirty="0" err="1">
                <a:latin typeface="Arial" charset="0"/>
                <a:ea typeface="MS PGothic" charset="0"/>
              </a:rPr>
              <a:t>aktéri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ako</a:t>
            </a:r>
            <a:r>
              <a:rPr lang="cs-CZ" dirty="0">
                <a:latin typeface="Arial" charset="0"/>
                <a:ea typeface="MS PGothic" charset="0"/>
              </a:rPr>
              <a:t> EÚ </a:t>
            </a:r>
          </a:p>
          <a:p>
            <a:r>
              <a:rPr lang="cs-CZ" b="1" dirty="0">
                <a:latin typeface="Arial" charset="0"/>
                <a:ea typeface="MS PGothic" charset="0"/>
              </a:rPr>
              <a:t>status </a:t>
            </a:r>
            <a:r>
              <a:rPr lang="cs-CZ" b="1" dirty="0" err="1">
                <a:latin typeface="Arial" charset="0"/>
                <a:ea typeface="MS PGothic" charset="0"/>
              </a:rPr>
              <a:t>politikov</a:t>
            </a:r>
            <a:r>
              <a:rPr lang="cs-CZ" b="1" dirty="0">
                <a:latin typeface="Arial" charset="0"/>
                <a:ea typeface="MS PGothic" charset="0"/>
              </a:rPr>
              <a:t> a </a:t>
            </a:r>
            <a:r>
              <a:rPr lang="cs-CZ" b="1" dirty="0" err="1">
                <a:latin typeface="Arial" charset="0"/>
                <a:ea typeface="MS PGothic" charset="0"/>
              </a:rPr>
              <a:t>fungovanie</a:t>
            </a:r>
            <a:r>
              <a:rPr lang="cs-CZ" b="1" dirty="0">
                <a:latin typeface="Arial" charset="0"/>
                <a:ea typeface="MS PGothic" charset="0"/>
              </a:rPr>
              <a:t> demokratických </a:t>
            </a:r>
            <a:r>
              <a:rPr lang="cs-CZ" b="1" dirty="0" err="1">
                <a:latin typeface="Arial" charset="0"/>
                <a:ea typeface="MS PGothic" charset="0"/>
              </a:rPr>
              <a:t>inštitúcií</a:t>
            </a:r>
            <a:r>
              <a:rPr lang="cs-CZ" b="1" dirty="0">
                <a:latin typeface="Arial" charset="0"/>
                <a:ea typeface="MS PGothic" charset="0"/>
              </a:rPr>
              <a:t> </a:t>
            </a:r>
            <a:r>
              <a:rPr lang="cs-CZ" b="1" dirty="0" err="1">
                <a:latin typeface="Arial" charset="0"/>
                <a:ea typeface="MS PGothic" charset="0"/>
              </a:rPr>
              <a:t>sa</a:t>
            </a:r>
            <a:r>
              <a:rPr lang="cs-CZ" b="1" dirty="0">
                <a:latin typeface="Arial" charset="0"/>
                <a:ea typeface="MS PGothic" charset="0"/>
              </a:rPr>
              <a:t> stali </a:t>
            </a:r>
            <a:r>
              <a:rPr lang="cs-CZ" b="1" dirty="0" err="1">
                <a:latin typeface="Arial" charset="0"/>
                <a:ea typeface="MS PGothic" charset="0"/>
              </a:rPr>
              <a:t>predmetom</a:t>
            </a:r>
            <a:r>
              <a:rPr lang="cs-CZ" b="1" dirty="0">
                <a:latin typeface="Arial" charset="0"/>
                <a:ea typeface="MS PGothic" charset="0"/>
              </a:rPr>
              <a:t> </a:t>
            </a:r>
            <a:r>
              <a:rPr lang="cs-CZ" b="1" dirty="0" err="1">
                <a:latin typeface="Arial" charset="0"/>
                <a:ea typeface="MS PGothic" charset="0"/>
              </a:rPr>
              <a:t>politickej</a:t>
            </a:r>
            <a:r>
              <a:rPr lang="cs-CZ" b="1" dirty="0">
                <a:latin typeface="Arial" charset="0"/>
                <a:ea typeface="MS PGothic" charset="0"/>
              </a:rPr>
              <a:t> </a:t>
            </a:r>
            <a:r>
              <a:rPr lang="cs-CZ" b="1" dirty="0" err="1">
                <a:latin typeface="Arial" charset="0"/>
                <a:ea typeface="MS PGothic" charset="0"/>
              </a:rPr>
              <a:t>súťaže</a:t>
            </a:r>
            <a:endParaRPr lang="cs-CZ" b="1" dirty="0">
              <a:latin typeface="Arial" charset="0"/>
              <a:ea typeface="MS PGothic" charset="0"/>
            </a:endParaRPr>
          </a:p>
          <a:p>
            <a:r>
              <a:rPr lang="cs-CZ" dirty="0" err="1">
                <a:latin typeface="Arial" charset="0"/>
                <a:ea typeface="MS PGothic" charset="0"/>
              </a:rPr>
              <a:t>presun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rozhodovania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smerom</a:t>
            </a:r>
            <a:r>
              <a:rPr lang="cs-CZ" dirty="0">
                <a:latin typeface="Arial" charset="0"/>
                <a:ea typeface="MS PGothic" charset="0"/>
              </a:rPr>
              <a:t> k </a:t>
            </a:r>
            <a:r>
              <a:rPr lang="cs-CZ" dirty="0" err="1">
                <a:latin typeface="Arial" charset="0"/>
                <a:ea typeface="MS PGothic" charset="0"/>
              </a:rPr>
              <a:t>voličom</a:t>
            </a:r>
            <a:r>
              <a:rPr lang="cs-CZ" dirty="0">
                <a:latin typeface="Arial" charset="0"/>
                <a:ea typeface="MS PGothic" charset="0"/>
              </a:rPr>
              <a:t> (</a:t>
            </a:r>
            <a:r>
              <a:rPr lang="cs-CZ" dirty="0" err="1">
                <a:latin typeface="Arial" charset="0"/>
                <a:ea typeface="MS PGothic" charset="0"/>
              </a:rPr>
              <a:t>referendá</a:t>
            </a:r>
            <a:r>
              <a:rPr lang="cs-CZ" dirty="0">
                <a:latin typeface="Arial" charset="0"/>
                <a:ea typeface="MS PGothic" charset="0"/>
              </a:rPr>
              <a:t>, </a:t>
            </a:r>
            <a:r>
              <a:rPr lang="cs-CZ" dirty="0" err="1">
                <a:latin typeface="Arial" charset="0"/>
                <a:ea typeface="MS PGothic" charset="0"/>
              </a:rPr>
              <a:t>participačné</a:t>
            </a:r>
            <a:r>
              <a:rPr lang="cs-CZ" dirty="0">
                <a:latin typeface="Arial" charset="0"/>
                <a:ea typeface="MS PGothic" charset="0"/>
              </a:rPr>
              <a:t> formy </a:t>
            </a:r>
            <a:r>
              <a:rPr lang="cs-CZ" dirty="0" err="1">
                <a:latin typeface="Arial" charset="0"/>
                <a:ea typeface="MS PGothic" charset="0"/>
              </a:rPr>
              <a:t>rozhodovania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atď</a:t>
            </a:r>
            <a:r>
              <a:rPr lang="cs-CZ" dirty="0">
                <a:latin typeface="Arial" charset="0"/>
                <a:ea typeface="MS PGothic" charset="0"/>
              </a:rPr>
              <a:t>) </a:t>
            </a:r>
            <a:r>
              <a:rPr lang="cs-CZ" dirty="0" err="1">
                <a:latin typeface="Arial" charset="0"/>
                <a:ea typeface="MS PGothic" charset="0"/>
              </a:rPr>
              <a:t>alebo</a:t>
            </a:r>
            <a:r>
              <a:rPr lang="cs-CZ" dirty="0">
                <a:latin typeface="Arial" charset="0"/>
                <a:ea typeface="MS PGothic" charset="0"/>
              </a:rPr>
              <a:t> na </a:t>
            </a:r>
            <a:r>
              <a:rPr lang="cs-CZ" dirty="0" err="1">
                <a:latin typeface="Arial" charset="0"/>
                <a:ea typeface="MS PGothic" charset="0"/>
              </a:rPr>
              <a:t>nestranícke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inštitúty</a:t>
            </a:r>
            <a:r>
              <a:rPr lang="cs-CZ" dirty="0">
                <a:latin typeface="Arial" charset="0"/>
                <a:ea typeface="MS PGothic" charset="0"/>
              </a:rPr>
              <a:t> (</a:t>
            </a:r>
            <a:r>
              <a:rPr lang="cs-CZ" dirty="0" err="1">
                <a:latin typeface="Arial" charset="0"/>
                <a:ea typeface="MS PGothic" charset="0"/>
              </a:rPr>
              <a:t>regulačné</a:t>
            </a:r>
            <a:r>
              <a:rPr lang="cs-CZ" dirty="0">
                <a:latin typeface="Arial" charset="0"/>
                <a:ea typeface="MS PGothic" charset="0"/>
              </a:rPr>
              <a:t> orgány, </a:t>
            </a:r>
            <a:r>
              <a:rPr lang="cs-CZ" dirty="0" err="1">
                <a:latin typeface="Arial" charset="0"/>
                <a:ea typeface="MS PGothic" charset="0"/>
              </a:rPr>
              <a:t>agentúry</a:t>
            </a:r>
            <a:r>
              <a:rPr lang="cs-CZ" dirty="0">
                <a:latin typeface="Arial" charset="0"/>
                <a:ea typeface="MS PGothic" charset="0"/>
              </a:rPr>
              <a:t>, EÚ a pod.)</a:t>
            </a:r>
          </a:p>
          <a:p>
            <a:endParaRPr lang="cs-CZ" dirty="0">
              <a:latin typeface="Arial" charset="0"/>
              <a:ea typeface="MS PGothic" charset="0"/>
            </a:endParaRPr>
          </a:p>
          <a:p>
            <a:endParaRPr lang="cs-CZ" dirty="0">
              <a:latin typeface="Arial" charset="0"/>
              <a:ea typeface="MS PGothic" charset="0"/>
            </a:endParaRPr>
          </a:p>
          <a:p>
            <a:endParaRPr lang="en-US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0713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latin typeface="Arial" charset="0"/>
                <a:ea typeface="MS PGothic" charset="0"/>
              </a:rPr>
              <a:t>Nová</a:t>
            </a:r>
            <a:r>
              <a:rPr lang="en-US" b="1" dirty="0">
                <a:latin typeface="Arial" charset="0"/>
                <a:ea typeface="MS PGothic" charset="0"/>
              </a:rPr>
              <a:t> </a:t>
            </a:r>
            <a:r>
              <a:rPr lang="en-US" b="1" dirty="0" err="1">
                <a:latin typeface="Arial" charset="0"/>
                <a:ea typeface="MS PGothic" charset="0"/>
              </a:rPr>
              <a:t>transformácia</a:t>
            </a:r>
            <a:r>
              <a:rPr lang="en-US" b="1" dirty="0">
                <a:latin typeface="Arial" charset="0"/>
                <a:ea typeface="MS PGothic" charset="0"/>
              </a:rPr>
              <a:t> </a:t>
            </a:r>
            <a:r>
              <a:rPr lang="en-US" b="1" dirty="0" err="1">
                <a:latin typeface="Arial" charset="0"/>
                <a:ea typeface="MS PGothic" charset="0"/>
              </a:rPr>
              <a:t>demokracie</a:t>
            </a:r>
            <a:r>
              <a:rPr lang="en-US" b="1" dirty="0">
                <a:latin typeface="Arial" charset="0"/>
                <a:ea typeface="MS PGothic" charset="0"/>
              </a:rPr>
              <a:t>?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1668780" y="1825625"/>
            <a:ext cx="8983980" cy="4351338"/>
          </a:xfrm>
        </p:spPr>
        <p:txBody>
          <a:bodyPr/>
          <a:lstStyle/>
          <a:p>
            <a:r>
              <a:rPr lang="cs-CZ" dirty="0">
                <a:latin typeface="Arial" charset="0"/>
                <a:ea typeface="MS PGothic" charset="0"/>
              </a:rPr>
              <a:t>v </a:t>
            </a:r>
            <a:r>
              <a:rPr lang="cs-CZ" dirty="0" err="1">
                <a:latin typeface="Arial" charset="0"/>
                <a:ea typeface="MS PGothic" charset="0"/>
              </a:rPr>
              <a:t>oboch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prípadoch</a:t>
            </a:r>
            <a:r>
              <a:rPr lang="cs-CZ" dirty="0">
                <a:latin typeface="Arial" charset="0"/>
                <a:ea typeface="MS PGothic" charset="0"/>
              </a:rPr>
              <a:t> klesá </a:t>
            </a:r>
            <a:r>
              <a:rPr lang="cs-CZ" dirty="0" err="1">
                <a:latin typeface="Arial" charset="0"/>
                <a:ea typeface="MS PGothic" charset="0"/>
              </a:rPr>
              <a:t>dôležitosť</a:t>
            </a:r>
            <a:r>
              <a:rPr lang="cs-CZ" dirty="0">
                <a:latin typeface="Arial" charset="0"/>
                <a:ea typeface="MS PGothic" charset="0"/>
              </a:rPr>
              <a:t> klasických </a:t>
            </a:r>
            <a:r>
              <a:rPr lang="cs-CZ" dirty="0" err="1">
                <a:latin typeface="Arial" charset="0"/>
                <a:ea typeface="MS PGothic" charset="0"/>
              </a:rPr>
              <a:t>nástrojov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politickej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súťaže</a:t>
            </a:r>
            <a:r>
              <a:rPr lang="cs-CZ" dirty="0">
                <a:latin typeface="Arial" charset="0"/>
                <a:ea typeface="MS PGothic" charset="0"/>
              </a:rPr>
              <a:t> (</a:t>
            </a:r>
            <a:r>
              <a:rPr lang="cs-CZ" dirty="0" err="1">
                <a:latin typeface="Arial" charset="0"/>
                <a:ea typeface="MS PGothic" charset="0"/>
              </a:rPr>
              <a:t>voľby</a:t>
            </a:r>
            <a:r>
              <a:rPr lang="cs-CZ" dirty="0">
                <a:latin typeface="Arial" charset="0"/>
                <a:ea typeface="MS PGothic" charset="0"/>
              </a:rPr>
              <a:t>, strany) </a:t>
            </a:r>
          </a:p>
          <a:p>
            <a:r>
              <a:rPr lang="cs-CZ" dirty="0">
                <a:latin typeface="Arial" charset="0"/>
                <a:ea typeface="MS PGothic" charset="0"/>
              </a:rPr>
              <a:t>klesá </a:t>
            </a:r>
            <a:r>
              <a:rPr lang="cs-CZ" dirty="0" err="1">
                <a:latin typeface="Arial" charset="0"/>
                <a:ea typeface="MS PGothic" charset="0"/>
              </a:rPr>
              <a:t>tiež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dôležitosť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politickej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súťaže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všeobecne</a:t>
            </a:r>
            <a:endParaRPr lang="cs-CZ" dirty="0">
              <a:latin typeface="Arial" charset="0"/>
              <a:ea typeface="MS PGothic" charset="0"/>
            </a:endParaRPr>
          </a:p>
          <a:p>
            <a:r>
              <a:rPr lang="cs-CZ" dirty="0">
                <a:latin typeface="Arial" charset="0"/>
                <a:ea typeface="MS PGothic" charset="0"/>
              </a:rPr>
              <a:t>nová </a:t>
            </a:r>
            <a:r>
              <a:rPr lang="cs-CZ" dirty="0" err="1">
                <a:latin typeface="Arial" charset="0"/>
                <a:ea typeface="MS PGothic" charset="0"/>
              </a:rPr>
              <a:t>situácia</a:t>
            </a:r>
            <a:r>
              <a:rPr lang="cs-CZ" dirty="0">
                <a:latin typeface="Arial" charset="0"/>
                <a:ea typeface="MS PGothic" charset="0"/>
              </a:rPr>
              <a:t>: ani </a:t>
            </a:r>
            <a:r>
              <a:rPr lang="cs-CZ" dirty="0" err="1">
                <a:latin typeface="Arial" charset="0"/>
                <a:ea typeface="MS PGothic" charset="0"/>
              </a:rPr>
              <a:t>Dahlova</a:t>
            </a:r>
            <a:r>
              <a:rPr lang="cs-CZ" dirty="0">
                <a:latin typeface="Arial" charset="0"/>
                <a:ea typeface="MS PGothic" charset="0"/>
              </a:rPr>
              <a:t> ani </a:t>
            </a:r>
            <a:r>
              <a:rPr lang="cs-CZ" dirty="0" err="1">
                <a:latin typeface="Arial" charset="0"/>
                <a:ea typeface="MS PGothic" charset="0"/>
              </a:rPr>
              <a:t>Schumpeterova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definícia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ju</a:t>
            </a:r>
            <a:r>
              <a:rPr lang="cs-CZ" dirty="0">
                <a:latin typeface="Arial" charset="0"/>
                <a:ea typeface="MS PGothic" charset="0"/>
              </a:rPr>
              <a:t> nedokážu </a:t>
            </a:r>
            <a:r>
              <a:rPr lang="cs-CZ" dirty="0" err="1">
                <a:latin typeface="Arial" charset="0"/>
                <a:ea typeface="MS PGothic" charset="0"/>
              </a:rPr>
              <a:t>postihnúť</a:t>
            </a:r>
            <a:r>
              <a:rPr lang="cs-CZ" dirty="0">
                <a:latin typeface="Arial" charset="0"/>
                <a:ea typeface="MS PGothic" charset="0"/>
              </a:rPr>
              <a:t> a </a:t>
            </a:r>
            <a:r>
              <a:rPr lang="cs-CZ" dirty="0" err="1">
                <a:latin typeface="Arial" charset="0"/>
                <a:ea typeface="MS PGothic" charset="0"/>
              </a:rPr>
              <a:t>vyrovnať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sa</a:t>
            </a:r>
            <a:r>
              <a:rPr lang="cs-CZ" dirty="0">
                <a:latin typeface="Arial" charset="0"/>
                <a:ea typeface="MS PGothic" charset="0"/>
              </a:rPr>
              <a:t> s </a:t>
            </a:r>
            <a:r>
              <a:rPr lang="cs-CZ" dirty="0" err="1">
                <a:latin typeface="Arial" charset="0"/>
                <a:ea typeface="MS PGothic" charset="0"/>
              </a:rPr>
              <a:t>ňou</a:t>
            </a:r>
            <a:endParaRPr lang="cs-CZ" dirty="0">
              <a:latin typeface="Arial" charset="0"/>
              <a:ea typeface="MS PGothic" charset="0"/>
            </a:endParaRPr>
          </a:p>
          <a:p>
            <a:endParaRPr lang="en-US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06501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latin typeface="Arial" charset="0"/>
                <a:ea typeface="MS PGothic" charset="0"/>
              </a:rPr>
              <a:t>Ako</a:t>
            </a:r>
            <a:r>
              <a:rPr lang="en-US" b="1" dirty="0">
                <a:latin typeface="Arial" charset="0"/>
                <a:ea typeface="MS PGothic" charset="0"/>
              </a:rPr>
              <a:t> </a:t>
            </a:r>
            <a:r>
              <a:rPr lang="en-US" b="1" dirty="0" err="1">
                <a:latin typeface="Arial" charset="0"/>
                <a:ea typeface="MS PGothic" charset="0"/>
              </a:rPr>
              <a:t>vzniká</a:t>
            </a:r>
            <a:r>
              <a:rPr lang="en-US" b="1" dirty="0">
                <a:latin typeface="Arial" charset="0"/>
                <a:ea typeface="MS PGothic" charset="0"/>
              </a:rPr>
              <a:t> </a:t>
            </a:r>
            <a:r>
              <a:rPr lang="en-US" b="1" dirty="0" err="1">
                <a:latin typeface="Arial" charset="0"/>
                <a:ea typeface="MS PGothic" charset="0"/>
              </a:rPr>
              <a:t>demokracia</a:t>
            </a:r>
            <a:r>
              <a:rPr lang="en-US" b="1" dirty="0">
                <a:latin typeface="Arial" charset="0"/>
                <a:ea typeface="MS PGothic" charset="0"/>
              </a:rPr>
              <a:t>? </a:t>
            </a:r>
            <a:r>
              <a:rPr lang="en-US" b="1" dirty="0" err="1">
                <a:latin typeface="Arial" charset="0"/>
                <a:ea typeface="MS PGothic" charset="0"/>
              </a:rPr>
              <a:t>Modernizáciou</a:t>
            </a:r>
            <a:endParaRPr lang="en-US" b="1" dirty="0">
              <a:latin typeface="Arial" charset="0"/>
              <a:ea typeface="MS PGothic" charset="0"/>
            </a:endParaRP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2362201" y="1805940"/>
            <a:ext cx="7693025" cy="4863148"/>
          </a:xfrm>
        </p:spPr>
        <p:txBody>
          <a:bodyPr/>
          <a:lstStyle/>
          <a:p>
            <a:r>
              <a:rPr lang="en-US" dirty="0" err="1">
                <a:latin typeface="Arial" charset="0"/>
                <a:ea typeface="MS PGothic" charset="0"/>
              </a:rPr>
              <a:t>Lipset</a:t>
            </a:r>
            <a:r>
              <a:rPr lang="en-US" dirty="0">
                <a:latin typeface="Arial" charset="0"/>
                <a:ea typeface="MS PGothic" charset="0"/>
              </a:rPr>
              <a:t>, Huntington, </a:t>
            </a:r>
            <a:r>
              <a:rPr lang="en-US" dirty="0" err="1">
                <a:latin typeface="Arial" charset="0"/>
                <a:ea typeface="MS PGothic" charset="0"/>
              </a:rPr>
              <a:t>Przeworski</a:t>
            </a:r>
            <a:r>
              <a:rPr lang="en-US" dirty="0">
                <a:latin typeface="Arial" charset="0"/>
                <a:ea typeface="MS PGothic" charset="0"/>
              </a:rPr>
              <a:t> a </a:t>
            </a:r>
            <a:r>
              <a:rPr lang="en-US" dirty="0" err="1">
                <a:latin typeface="Arial" charset="0"/>
                <a:ea typeface="MS PGothic" charset="0"/>
              </a:rPr>
              <a:t>ďalší</a:t>
            </a:r>
            <a:r>
              <a:rPr lang="en-US" dirty="0">
                <a:latin typeface="Arial" charset="0"/>
                <a:ea typeface="MS PGothic" charset="0"/>
              </a:rPr>
              <a:t>:</a:t>
            </a:r>
          </a:p>
          <a:p>
            <a:r>
              <a:rPr lang="en-US" dirty="0" err="1">
                <a:latin typeface="Arial" charset="0"/>
                <a:ea typeface="MS PGothic" charset="0"/>
              </a:rPr>
              <a:t>modernizácia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zohráva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kľúčovú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úlohu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pri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vzniku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alebo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aspoň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udržaní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demokracie</a:t>
            </a:r>
            <a:endParaRPr lang="en-US" dirty="0">
              <a:latin typeface="Arial" charset="0"/>
              <a:ea typeface="MS PGothic" charset="0"/>
            </a:endParaRPr>
          </a:p>
          <a:p>
            <a:r>
              <a:rPr lang="en-US" b="1" dirty="0">
                <a:latin typeface="Arial" charset="0"/>
                <a:ea typeface="MS PGothic" charset="0"/>
              </a:rPr>
              <a:t>Epstein a </a:t>
            </a:r>
            <a:r>
              <a:rPr lang="en-US" b="1" dirty="0" err="1">
                <a:latin typeface="Arial" charset="0"/>
                <a:ea typeface="MS PGothic" charset="0"/>
              </a:rPr>
              <a:t>kol</a:t>
            </a:r>
            <a:r>
              <a:rPr lang="en-US" b="1" dirty="0">
                <a:latin typeface="Arial" charset="0"/>
                <a:ea typeface="MS PGothic" charset="0"/>
              </a:rPr>
              <a:t> (2006)</a:t>
            </a:r>
            <a:r>
              <a:rPr lang="en-US" dirty="0">
                <a:latin typeface="Arial" charset="0"/>
                <a:ea typeface="MS PGothic" charset="0"/>
              </a:rPr>
              <a:t>: </a:t>
            </a:r>
            <a:r>
              <a:rPr lang="en-US" dirty="0" err="1">
                <a:latin typeface="Arial" charset="0"/>
                <a:ea typeface="MS PGothic" charset="0"/>
              </a:rPr>
              <a:t>okrem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demokracie</a:t>
            </a:r>
            <a:r>
              <a:rPr lang="en-US" dirty="0">
                <a:latin typeface="Arial" charset="0"/>
                <a:ea typeface="MS PGothic" charset="0"/>
              </a:rPr>
              <a:t> a </a:t>
            </a:r>
            <a:r>
              <a:rPr lang="en-US" dirty="0" err="1">
                <a:latin typeface="Arial" charset="0"/>
                <a:ea typeface="MS PGothic" charset="0"/>
              </a:rPr>
              <a:t>autokracie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musíme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brať</a:t>
            </a:r>
            <a:r>
              <a:rPr lang="en-US" dirty="0">
                <a:latin typeface="Arial" charset="0"/>
                <a:ea typeface="MS PGothic" charset="0"/>
              </a:rPr>
              <a:t> do </a:t>
            </a:r>
            <a:r>
              <a:rPr lang="en-US" dirty="0" err="1">
                <a:latin typeface="Arial" charset="0"/>
                <a:ea typeface="MS PGothic" charset="0"/>
              </a:rPr>
              <a:t>úvahy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aj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čiastkové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demokracie</a:t>
            </a:r>
            <a:r>
              <a:rPr lang="en-US" dirty="0">
                <a:latin typeface="Arial" charset="0"/>
                <a:ea typeface="MS PGothic" charset="0"/>
              </a:rPr>
              <a:t> (</a:t>
            </a:r>
            <a:r>
              <a:rPr lang="en-US" dirty="0" err="1">
                <a:latin typeface="Arial" charset="0"/>
                <a:ea typeface="MS PGothic" charset="0"/>
              </a:rPr>
              <a:t>tretí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typ</a:t>
            </a:r>
            <a:r>
              <a:rPr lang="en-US" dirty="0">
                <a:latin typeface="Arial" charset="0"/>
                <a:ea typeface="MS PGothic" charset="0"/>
              </a:rPr>
              <a:t>)</a:t>
            </a:r>
          </a:p>
          <a:p>
            <a:r>
              <a:rPr lang="en-US" b="1" dirty="0" err="1">
                <a:latin typeface="Arial" charset="0"/>
                <a:ea typeface="MS PGothic" charset="0"/>
              </a:rPr>
              <a:t>rast</a:t>
            </a:r>
            <a:r>
              <a:rPr lang="en-US" b="1" dirty="0">
                <a:latin typeface="Arial" charset="0"/>
                <a:ea typeface="MS PGothic" charset="0"/>
              </a:rPr>
              <a:t> HDP </a:t>
            </a:r>
            <a:r>
              <a:rPr lang="en-US" dirty="0" err="1">
                <a:latin typeface="Arial" charset="0"/>
                <a:ea typeface="MS PGothic" charset="0"/>
              </a:rPr>
              <a:t>zvyšuje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šance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na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koniec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autokratického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režimu</a:t>
            </a:r>
            <a:r>
              <a:rPr lang="en-US" dirty="0">
                <a:latin typeface="Arial" charset="0"/>
                <a:ea typeface="MS PGothic" charset="0"/>
              </a:rPr>
              <a:t> (</a:t>
            </a:r>
            <a:r>
              <a:rPr lang="en-US" dirty="0" err="1">
                <a:latin typeface="Arial" charset="0"/>
                <a:ea typeface="MS PGothic" charset="0"/>
              </a:rPr>
              <a:t>výsledkom</a:t>
            </a:r>
            <a:r>
              <a:rPr lang="en-US" dirty="0">
                <a:latin typeface="Arial" charset="0"/>
                <a:ea typeface="MS PGothic" charset="0"/>
              </a:rPr>
              <a:t> ale </a:t>
            </a:r>
            <a:r>
              <a:rPr lang="en-US" dirty="0" err="1">
                <a:latin typeface="Arial" charset="0"/>
                <a:ea typeface="MS PGothic" charset="0"/>
              </a:rPr>
              <a:t>môže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byť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čiastočná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demokracia</a:t>
            </a:r>
            <a:r>
              <a:rPr lang="en-US" dirty="0">
                <a:latin typeface="Arial" charset="0"/>
                <a:ea typeface="MS PGothic" charset="0"/>
              </a:rPr>
              <a:t>)</a:t>
            </a:r>
          </a:p>
          <a:p>
            <a:r>
              <a:rPr lang="en-US" dirty="0" err="1">
                <a:latin typeface="Arial" charset="0"/>
                <a:ea typeface="MS PGothic" charset="0"/>
              </a:rPr>
              <a:t>zároveň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zvyšuje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šance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na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prežitie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demokracie</a:t>
            </a:r>
            <a:endParaRPr lang="en-US" dirty="0">
              <a:latin typeface="Arial" charset="0"/>
              <a:ea typeface="MS PGothic" charset="0"/>
            </a:endParaRPr>
          </a:p>
          <a:p>
            <a:endParaRPr lang="en-US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3167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2255"/>
            <a:ext cx="10515600" cy="1325563"/>
          </a:xfrm>
        </p:spPr>
        <p:txBody>
          <a:bodyPr/>
          <a:lstStyle/>
          <a:p>
            <a:pPr algn="ctr"/>
            <a:r>
              <a:rPr lang="en-US" b="1" dirty="0" err="1">
                <a:latin typeface="Arial" charset="0"/>
                <a:ea typeface="Arial" charset="0"/>
                <a:cs typeface="Arial" charset="0"/>
              </a:rPr>
              <a:t>Ako</a:t>
            </a:r>
            <a:r>
              <a:rPr lang="en-US" b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b="1" dirty="0" err="1">
                <a:latin typeface="Arial" charset="0"/>
                <a:ea typeface="Arial" charset="0"/>
                <a:cs typeface="Arial" charset="0"/>
              </a:rPr>
              <a:t>vzniká</a:t>
            </a:r>
            <a:r>
              <a:rPr lang="en-US" b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b="1" dirty="0" err="1">
                <a:latin typeface="Arial" charset="0"/>
                <a:ea typeface="Arial" charset="0"/>
                <a:cs typeface="Arial" charset="0"/>
              </a:rPr>
              <a:t>demokracia</a:t>
            </a:r>
            <a:r>
              <a:rPr lang="en-US" b="1" dirty="0">
                <a:latin typeface="Arial" charset="0"/>
                <a:ea typeface="Arial" charset="0"/>
                <a:cs typeface="Arial" charset="0"/>
              </a:rPr>
              <a:t>? </a:t>
            </a:r>
            <a:br>
              <a:rPr lang="en-US" b="1" dirty="0">
                <a:latin typeface="Arial" charset="0"/>
                <a:ea typeface="Arial" charset="0"/>
                <a:cs typeface="Arial" charset="0"/>
              </a:rPr>
            </a:br>
            <a:r>
              <a:rPr lang="en-US" b="1" dirty="0" err="1">
                <a:latin typeface="Arial" charset="0"/>
                <a:ea typeface="Arial" charset="0"/>
                <a:cs typeface="Arial" charset="0"/>
              </a:rPr>
              <a:t>Dynamické</a:t>
            </a:r>
            <a:r>
              <a:rPr lang="en-US" b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b="1" dirty="0" err="1">
                <a:latin typeface="Arial" charset="0"/>
                <a:ea typeface="Arial" charset="0"/>
                <a:cs typeface="Arial" charset="0"/>
              </a:rPr>
              <a:t>modely</a:t>
            </a:r>
            <a:endParaRPr lang="en-US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8860" y="1825625"/>
            <a:ext cx="8583930" cy="4351338"/>
          </a:xfrm>
        </p:spPr>
        <p:txBody>
          <a:bodyPr/>
          <a:lstStyle/>
          <a:p>
            <a:r>
              <a:rPr lang="en-US" dirty="0">
                <a:latin typeface="Arial" charset="0"/>
                <a:ea typeface="MS PGothic" charset="0"/>
              </a:rPr>
              <a:t>D. </a:t>
            </a:r>
            <a:r>
              <a:rPr lang="en-US" dirty="0" err="1">
                <a:latin typeface="Arial" charset="0"/>
                <a:ea typeface="MS PGothic" charset="0"/>
              </a:rPr>
              <a:t>Rustow</a:t>
            </a:r>
            <a:r>
              <a:rPr lang="en-US" dirty="0">
                <a:latin typeface="Arial" charset="0"/>
                <a:ea typeface="MS PGothic" charset="0"/>
              </a:rPr>
              <a:t>: </a:t>
            </a:r>
            <a:r>
              <a:rPr lang="en-US" dirty="0" err="1">
                <a:latin typeface="Arial" charset="0"/>
                <a:ea typeface="MS PGothic" charset="0"/>
              </a:rPr>
              <a:t>dynamický</a:t>
            </a:r>
            <a:r>
              <a:rPr lang="en-US" dirty="0">
                <a:latin typeface="Arial" charset="0"/>
                <a:ea typeface="MS PGothic" charset="0"/>
              </a:rPr>
              <a:t> model </a:t>
            </a:r>
            <a:r>
              <a:rPr lang="en-US" dirty="0" err="1">
                <a:latin typeface="Arial" charset="0"/>
                <a:ea typeface="MS PGothic" charset="0"/>
              </a:rPr>
              <a:t>tranzície</a:t>
            </a:r>
            <a:endParaRPr lang="en-US" dirty="0">
              <a:latin typeface="Arial" charset="0"/>
              <a:ea typeface="MS PGothic" charset="0"/>
            </a:endParaRPr>
          </a:p>
          <a:p>
            <a:r>
              <a:rPr lang="en-US" dirty="0" err="1">
                <a:latin typeface="Arial" charset="0"/>
                <a:ea typeface="MS PGothic" charset="0"/>
              </a:rPr>
              <a:t>na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demokraciu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nie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sú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potrební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demokrati</a:t>
            </a:r>
            <a:endParaRPr lang="en-US" dirty="0">
              <a:latin typeface="Arial" charset="0"/>
              <a:ea typeface="MS PGothic" charset="0"/>
            </a:endParaRPr>
          </a:p>
          <a:p>
            <a:r>
              <a:rPr lang="en-US" dirty="0" err="1">
                <a:latin typeface="Arial" charset="0"/>
                <a:ea typeface="MS PGothic" charset="0"/>
              </a:rPr>
              <a:t>kľúčom</a:t>
            </a:r>
            <a:r>
              <a:rPr lang="en-US" dirty="0">
                <a:latin typeface="Arial" charset="0"/>
                <a:ea typeface="MS PGothic" charset="0"/>
              </a:rPr>
              <a:t> je </a:t>
            </a:r>
            <a:r>
              <a:rPr lang="en-US" dirty="0" err="1">
                <a:latin typeface="Arial" charset="0"/>
                <a:ea typeface="MS PGothic" charset="0"/>
              </a:rPr>
              <a:t>mocenská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rovnováha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medzi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súperiacimi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elitami</a:t>
            </a:r>
            <a:r>
              <a:rPr lang="en-US" dirty="0">
                <a:latin typeface="Arial" charset="0"/>
                <a:ea typeface="MS PGothic" charset="0"/>
              </a:rPr>
              <a:t> o </a:t>
            </a:r>
            <a:r>
              <a:rPr lang="en-US" dirty="0" err="1">
                <a:latin typeface="Arial" charset="0"/>
                <a:ea typeface="MS PGothic" charset="0"/>
              </a:rPr>
              <a:t>moc</a:t>
            </a:r>
            <a:r>
              <a:rPr lang="en-US" dirty="0">
                <a:latin typeface="Arial" charset="0"/>
                <a:ea typeface="MS PGothic" charset="0"/>
              </a:rPr>
              <a:t> a </a:t>
            </a:r>
            <a:r>
              <a:rPr lang="en-US" dirty="0" err="1">
                <a:latin typeface="Arial" charset="0"/>
                <a:ea typeface="MS PGothic" charset="0"/>
              </a:rPr>
              <a:t>zdroje</a:t>
            </a:r>
            <a:endParaRPr lang="en-US" dirty="0">
              <a:latin typeface="Arial" charset="0"/>
              <a:ea typeface="MS PGothic" charset="0"/>
            </a:endParaRPr>
          </a:p>
          <a:p>
            <a:r>
              <a:rPr lang="en-US" dirty="0" err="1">
                <a:latin typeface="Arial" charset="0"/>
                <a:ea typeface="MS PGothic" charset="0"/>
              </a:rPr>
              <a:t>rovnováha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trvá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veľmi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dlho</a:t>
            </a:r>
            <a:r>
              <a:rPr lang="en-US" dirty="0">
                <a:latin typeface="Arial" charset="0"/>
                <a:ea typeface="MS PGothic" charset="0"/>
              </a:rPr>
              <a:t>, </a:t>
            </a:r>
            <a:r>
              <a:rPr lang="en-US" dirty="0" err="1">
                <a:latin typeface="Arial" charset="0"/>
                <a:ea typeface="MS PGothic" charset="0"/>
              </a:rPr>
              <a:t>dohodnú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sa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na</a:t>
            </a:r>
            <a:r>
              <a:rPr lang="en-US" dirty="0">
                <a:latin typeface="Arial" charset="0"/>
                <a:ea typeface="MS PGothic" charset="0"/>
              </a:rPr>
              <a:t> (</a:t>
            </a:r>
            <a:r>
              <a:rPr lang="en-US" dirty="0" err="1">
                <a:latin typeface="Arial" charset="0"/>
                <a:ea typeface="MS PGothic" charset="0"/>
              </a:rPr>
              <a:t>nenásilnej</a:t>
            </a:r>
            <a:r>
              <a:rPr lang="en-US" dirty="0">
                <a:latin typeface="Arial" charset="0"/>
                <a:ea typeface="MS PGothic" charset="0"/>
              </a:rPr>
              <a:t>) </a:t>
            </a:r>
            <a:r>
              <a:rPr lang="en-US" dirty="0" err="1">
                <a:latin typeface="Arial" charset="0"/>
                <a:ea typeface="MS PGothic" charset="0"/>
              </a:rPr>
              <a:t>forme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riešení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konfliktov</a:t>
            </a:r>
            <a:r>
              <a:rPr lang="en-US" dirty="0">
                <a:latin typeface="Arial" charset="0"/>
                <a:ea typeface="MS PGothic" charset="0"/>
              </a:rPr>
              <a:t>: </a:t>
            </a:r>
            <a:r>
              <a:rPr lang="en-US" dirty="0" err="1">
                <a:latin typeface="Arial" charset="0"/>
                <a:ea typeface="MS PGothic" charset="0"/>
              </a:rPr>
              <a:t>voľby</a:t>
            </a:r>
            <a:endParaRPr lang="en-US" dirty="0">
              <a:latin typeface="Arial" charset="0"/>
              <a:ea typeface="MS PGothic" charset="0"/>
            </a:endParaRPr>
          </a:p>
          <a:p>
            <a:r>
              <a:rPr lang="en-US" dirty="0" err="1">
                <a:latin typeface="Arial" charset="0"/>
                <a:ea typeface="MS PGothic" charset="0"/>
              </a:rPr>
              <a:t>konsenzus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elít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na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procedúrach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riešenia</a:t>
            </a:r>
            <a:r>
              <a:rPr lang="en-US" dirty="0">
                <a:latin typeface="Arial" charset="0"/>
                <a:ea typeface="MS PGothic" charset="0"/>
              </a:rPr>
              <a:t> </a:t>
            </a:r>
            <a:r>
              <a:rPr lang="en-US" dirty="0" err="1">
                <a:latin typeface="Arial" charset="0"/>
                <a:ea typeface="MS PGothic" charset="0"/>
              </a:rPr>
              <a:t>konfliktov</a:t>
            </a:r>
            <a:endParaRPr lang="en-US" dirty="0">
              <a:latin typeface="Arial" charset="0"/>
              <a:ea typeface="MS PGothic" charset="0"/>
            </a:endParaRP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69703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latin typeface="Arial" charset="0"/>
                <a:ea typeface="MS PGothic" charset="0"/>
              </a:rPr>
              <a:t>Čo</a:t>
            </a:r>
            <a:r>
              <a:rPr lang="en-US" b="1" dirty="0">
                <a:latin typeface="Arial" charset="0"/>
                <a:ea typeface="MS PGothic" charset="0"/>
              </a:rPr>
              <a:t> je to </a:t>
            </a:r>
            <a:r>
              <a:rPr lang="en-US" b="1" dirty="0" err="1">
                <a:latin typeface="Arial" charset="0"/>
                <a:ea typeface="MS PGothic" charset="0"/>
              </a:rPr>
              <a:t>demokracia</a:t>
            </a:r>
            <a:r>
              <a:rPr lang="en-US" b="1" dirty="0">
                <a:latin typeface="Arial" charset="0"/>
                <a:ea typeface="MS PGothic" charset="0"/>
              </a:rPr>
              <a:t>?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2249487" y="1882140"/>
            <a:ext cx="7693025" cy="4306888"/>
          </a:xfrm>
        </p:spPr>
        <p:txBody>
          <a:bodyPr>
            <a:normAutofit/>
          </a:bodyPr>
          <a:lstStyle/>
          <a:p>
            <a:r>
              <a:rPr lang="cs-CZ" sz="3200" dirty="0" err="1">
                <a:latin typeface="Arial" charset="0"/>
                <a:ea typeface="MS PGothic" charset="0"/>
              </a:rPr>
              <a:t>procedurálne</a:t>
            </a:r>
            <a:r>
              <a:rPr lang="cs-CZ" sz="3200" dirty="0">
                <a:latin typeface="Arial" charset="0"/>
                <a:ea typeface="MS PGothic" charset="0"/>
              </a:rPr>
              <a:t> (</a:t>
            </a:r>
            <a:r>
              <a:rPr lang="cs-CZ" sz="3200" b="1" dirty="0">
                <a:latin typeface="Arial" charset="0"/>
                <a:ea typeface="MS PGothic" charset="0"/>
              </a:rPr>
              <a:t>minimalistické</a:t>
            </a:r>
            <a:r>
              <a:rPr lang="cs-CZ" sz="3200" dirty="0">
                <a:latin typeface="Arial" charset="0"/>
                <a:ea typeface="MS PGothic" charset="0"/>
              </a:rPr>
              <a:t>) </a:t>
            </a:r>
            <a:r>
              <a:rPr lang="cs-CZ" sz="3200" dirty="0" err="1">
                <a:latin typeface="Arial" charset="0"/>
                <a:ea typeface="MS PGothic" charset="0"/>
              </a:rPr>
              <a:t>definície</a:t>
            </a:r>
            <a:r>
              <a:rPr lang="cs-CZ" sz="3200" dirty="0">
                <a:latin typeface="Arial" charset="0"/>
                <a:ea typeface="MS PGothic" charset="0"/>
              </a:rPr>
              <a:t>:</a:t>
            </a:r>
          </a:p>
          <a:p>
            <a:r>
              <a:rPr lang="cs-CZ" sz="3200" dirty="0" err="1">
                <a:latin typeface="Arial" charset="0"/>
                <a:ea typeface="MS PGothic" charset="0"/>
              </a:rPr>
              <a:t>ako</a:t>
            </a:r>
            <a:r>
              <a:rPr lang="cs-CZ" sz="3200" dirty="0">
                <a:latin typeface="Arial" charset="0"/>
                <a:ea typeface="MS PGothic" charset="0"/>
              </a:rPr>
              <a:t> je režim organizovaný a </a:t>
            </a:r>
          </a:p>
          <a:p>
            <a:r>
              <a:rPr lang="cs-CZ" sz="3200" dirty="0" err="1">
                <a:latin typeface="Arial" charset="0"/>
                <a:ea typeface="MS PGothic" charset="0"/>
              </a:rPr>
              <a:t>aké</a:t>
            </a:r>
            <a:r>
              <a:rPr lang="cs-CZ" sz="3200" dirty="0">
                <a:latin typeface="Arial" charset="0"/>
                <a:ea typeface="MS PGothic" charset="0"/>
              </a:rPr>
              <a:t> procesy </a:t>
            </a:r>
            <a:r>
              <a:rPr lang="cs-CZ" sz="3200" dirty="0" err="1">
                <a:latin typeface="Arial" charset="0"/>
                <a:ea typeface="MS PGothic" charset="0"/>
              </a:rPr>
              <a:t>vedú</a:t>
            </a:r>
            <a:r>
              <a:rPr lang="cs-CZ" sz="3200" dirty="0">
                <a:latin typeface="Arial" charset="0"/>
                <a:ea typeface="MS PGothic" charset="0"/>
              </a:rPr>
              <a:t> k </a:t>
            </a:r>
            <a:r>
              <a:rPr lang="cs-CZ" sz="3200" dirty="0" err="1">
                <a:latin typeface="Arial" charset="0"/>
                <a:ea typeface="MS PGothic" charset="0"/>
              </a:rPr>
              <a:t>zabezpečeniu</a:t>
            </a:r>
            <a:r>
              <a:rPr lang="cs-CZ" sz="3200" dirty="0">
                <a:latin typeface="Arial" charset="0"/>
                <a:ea typeface="MS PGothic" charset="0"/>
              </a:rPr>
              <a:t> </a:t>
            </a:r>
            <a:r>
              <a:rPr lang="cs-CZ" sz="3200" dirty="0" err="1">
                <a:latin typeface="Arial" charset="0"/>
                <a:ea typeface="MS PGothic" charset="0"/>
              </a:rPr>
              <a:t>reprezentácie</a:t>
            </a:r>
            <a:r>
              <a:rPr lang="cs-CZ" sz="3200" dirty="0">
                <a:latin typeface="Arial" charset="0"/>
                <a:ea typeface="MS PGothic" charset="0"/>
              </a:rPr>
              <a:t> </a:t>
            </a:r>
            <a:r>
              <a:rPr lang="cs-CZ" sz="3200" dirty="0" err="1">
                <a:latin typeface="Arial" charset="0"/>
                <a:ea typeface="MS PGothic" charset="0"/>
              </a:rPr>
              <a:t>občanov</a:t>
            </a:r>
            <a:r>
              <a:rPr lang="cs-CZ" sz="3200" dirty="0">
                <a:latin typeface="Arial" charset="0"/>
                <a:ea typeface="MS PGothic" charset="0"/>
              </a:rPr>
              <a:t>, </a:t>
            </a:r>
            <a:r>
              <a:rPr lang="cs-CZ" sz="3200" dirty="0" err="1">
                <a:latin typeface="Arial" charset="0"/>
                <a:ea typeface="MS PGothic" charset="0"/>
              </a:rPr>
              <a:t>zúčtovateľnosti</a:t>
            </a:r>
            <a:r>
              <a:rPr lang="cs-CZ" sz="3200" dirty="0">
                <a:latin typeface="Arial" charset="0"/>
                <a:ea typeface="MS PGothic" charset="0"/>
              </a:rPr>
              <a:t> volených </a:t>
            </a:r>
            <a:r>
              <a:rPr lang="cs-CZ" sz="3200" dirty="0" err="1">
                <a:latin typeface="Arial" charset="0"/>
                <a:ea typeface="MS PGothic" charset="0"/>
              </a:rPr>
              <a:t>zástupcov</a:t>
            </a:r>
            <a:r>
              <a:rPr lang="cs-CZ" sz="3200" dirty="0">
                <a:latin typeface="Arial" charset="0"/>
                <a:ea typeface="MS PGothic" charset="0"/>
              </a:rPr>
              <a:t>  a </a:t>
            </a:r>
            <a:r>
              <a:rPr lang="cs-CZ" sz="3200" dirty="0" err="1">
                <a:latin typeface="Arial" charset="0"/>
                <a:ea typeface="MS PGothic" charset="0"/>
              </a:rPr>
              <a:t>legitimite</a:t>
            </a:r>
            <a:r>
              <a:rPr lang="cs-CZ" sz="3200" dirty="0">
                <a:latin typeface="Arial" charset="0"/>
                <a:ea typeface="MS PGothic" charset="0"/>
              </a:rPr>
              <a:t> režimu </a:t>
            </a:r>
          </a:p>
          <a:p>
            <a:r>
              <a:rPr lang="cs-CZ" sz="3200" dirty="0">
                <a:latin typeface="Arial" charset="0"/>
                <a:ea typeface="MS PGothic" charset="0"/>
              </a:rPr>
              <a:t>typickým </a:t>
            </a:r>
            <a:r>
              <a:rPr lang="cs-CZ" sz="3200" dirty="0" err="1">
                <a:latin typeface="Arial" charset="0"/>
                <a:ea typeface="MS PGothic" charset="0"/>
              </a:rPr>
              <a:t>príkladom</a:t>
            </a:r>
            <a:r>
              <a:rPr lang="cs-CZ" sz="3200" dirty="0">
                <a:latin typeface="Arial" charset="0"/>
                <a:ea typeface="MS PGothic" charset="0"/>
              </a:rPr>
              <a:t> je </a:t>
            </a:r>
            <a:r>
              <a:rPr lang="cs-CZ" sz="3200" dirty="0" err="1">
                <a:latin typeface="Arial" charset="0"/>
                <a:ea typeface="MS PGothic" charset="0"/>
              </a:rPr>
              <a:t>definícia</a:t>
            </a:r>
            <a:r>
              <a:rPr lang="cs-CZ" sz="3200" dirty="0">
                <a:latin typeface="Arial" charset="0"/>
                <a:ea typeface="MS PGothic" charset="0"/>
              </a:rPr>
              <a:t> J. </a:t>
            </a:r>
            <a:r>
              <a:rPr lang="cs-CZ" sz="3200" dirty="0" err="1">
                <a:latin typeface="Arial" charset="0"/>
                <a:ea typeface="MS PGothic" charset="0"/>
              </a:rPr>
              <a:t>Schumpetera</a:t>
            </a:r>
            <a:r>
              <a:rPr lang="cs-CZ" sz="3200" dirty="0">
                <a:latin typeface="Arial" charset="0"/>
                <a:ea typeface="MS PGothic" charset="0"/>
              </a:rPr>
              <a:t> a A. </a:t>
            </a:r>
            <a:r>
              <a:rPr lang="cs-CZ" sz="3200" dirty="0" err="1">
                <a:latin typeface="Arial" charset="0"/>
                <a:ea typeface="MS PGothic" charset="0"/>
              </a:rPr>
              <a:t>Przeworského</a:t>
            </a:r>
            <a:endParaRPr lang="cs-CZ" sz="3200" dirty="0">
              <a:latin typeface="Arial" charset="0"/>
              <a:ea typeface="MS PGothic" charset="0"/>
            </a:endParaRPr>
          </a:p>
          <a:p>
            <a:endParaRPr lang="en-US" sz="3200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3441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latin typeface="Arial" charset="0"/>
                <a:ea typeface="Arial" charset="0"/>
                <a:cs typeface="Arial" charset="0"/>
              </a:rPr>
              <a:t>Aké</a:t>
            </a:r>
            <a:r>
              <a:rPr lang="en-US" b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b="1" dirty="0" err="1">
                <a:latin typeface="Arial" charset="0"/>
                <a:ea typeface="Arial" charset="0"/>
                <a:cs typeface="Arial" charset="0"/>
              </a:rPr>
              <a:t>dôsledky</a:t>
            </a:r>
            <a:r>
              <a:rPr lang="en-US" b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b="1" dirty="0" err="1">
                <a:latin typeface="Arial" charset="0"/>
                <a:ea typeface="Arial" charset="0"/>
                <a:cs typeface="Arial" charset="0"/>
              </a:rPr>
              <a:t>majú</a:t>
            </a:r>
            <a:r>
              <a:rPr lang="en-US" b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b="1" dirty="0" err="1">
                <a:latin typeface="Arial" charset="0"/>
                <a:ea typeface="Arial" charset="0"/>
                <a:cs typeface="Arial" charset="0"/>
              </a:rPr>
              <a:t>demokracie</a:t>
            </a:r>
            <a:r>
              <a:rPr lang="en-US" b="1" dirty="0">
                <a:latin typeface="Arial" charset="0"/>
                <a:ea typeface="Arial" charset="0"/>
                <a:cs typeface="Arial" charset="0"/>
              </a:rPr>
              <a:t>?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0230" y="1761645"/>
            <a:ext cx="8229600" cy="4606530"/>
          </a:xfrm>
        </p:spPr>
      </p:pic>
    </p:spTree>
    <p:extLst>
      <p:ext uri="{BB962C8B-B14F-4D97-AF65-F5344CB8AC3E}">
        <p14:creationId xmlns:p14="http://schemas.microsoft.com/office/powerpoint/2010/main" val="14251268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7915"/>
          </a:xfrm>
        </p:spPr>
        <p:txBody>
          <a:bodyPr/>
          <a:lstStyle/>
          <a:p>
            <a:pPr algn="ctr"/>
            <a:r>
              <a:rPr lang="en-US" b="1" dirty="0" err="1"/>
              <a:t>Nízkopríjmové</a:t>
            </a:r>
            <a:r>
              <a:rPr lang="en-US" b="1" dirty="0"/>
              <a:t> </a:t>
            </a:r>
            <a:r>
              <a:rPr lang="en-US" b="1" dirty="0" err="1"/>
              <a:t>demokracie</a:t>
            </a:r>
            <a:r>
              <a:rPr lang="en-US" b="1" dirty="0"/>
              <a:t> a </a:t>
            </a:r>
            <a:r>
              <a:rPr lang="en-US" b="1" dirty="0" err="1"/>
              <a:t>autokracie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137" y="1649535"/>
            <a:ext cx="8851163" cy="5050369"/>
          </a:xfrm>
        </p:spPr>
      </p:pic>
    </p:spTree>
    <p:extLst>
      <p:ext uri="{BB962C8B-B14F-4D97-AF65-F5344CB8AC3E}">
        <p14:creationId xmlns:p14="http://schemas.microsoft.com/office/powerpoint/2010/main" val="12212142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Nízkopríjmové</a:t>
            </a:r>
            <a:r>
              <a:rPr lang="en-US" b="1" dirty="0"/>
              <a:t> </a:t>
            </a:r>
            <a:r>
              <a:rPr lang="en-US" b="1" dirty="0" err="1"/>
              <a:t>demokracie</a:t>
            </a:r>
            <a:r>
              <a:rPr lang="en-US" b="1" dirty="0"/>
              <a:t> a </a:t>
            </a:r>
            <a:r>
              <a:rPr lang="en-US" b="1" dirty="0" err="1"/>
              <a:t>autokracie</a:t>
            </a:r>
            <a:br>
              <a:rPr lang="en-US" b="1" dirty="0"/>
            </a:br>
            <a:r>
              <a:rPr lang="en-US" b="1" dirty="0"/>
              <a:t>(bez </a:t>
            </a:r>
            <a:r>
              <a:rPr lang="en-US" b="1" dirty="0" err="1"/>
              <a:t>juhových</a:t>
            </a:r>
            <a:r>
              <a:rPr lang="en-US" b="1" dirty="0"/>
              <a:t>. </a:t>
            </a:r>
            <a:r>
              <a:rPr lang="en-US" b="1" dirty="0" err="1"/>
              <a:t>Ázie</a:t>
            </a:r>
            <a:r>
              <a:rPr lang="en-US" b="1" dirty="0"/>
              <a:t>)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20" y="1825624"/>
            <a:ext cx="7600949" cy="4849978"/>
          </a:xfrm>
        </p:spPr>
      </p:pic>
    </p:spTree>
    <p:extLst>
      <p:ext uri="{BB962C8B-B14F-4D97-AF65-F5344CB8AC3E}">
        <p14:creationId xmlns:p14="http://schemas.microsoft.com/office/powerpoint/2010/main" val="14474080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Ukazovatele</a:t>
            </a:r>
            <a:r>
              <a:rPr lang="en-US" b="1" dirty="0"/>
              <a:t> </a:t>
            </a:r>
            <a:r>
              <a:rPr lang="en-US" b="1" dirty="0" err="1"/>
              <a:t>mimo</a:t>
            </a:r>
            <a:r>
              <a:rPr lang="en-US" b="1" dirty="0"/>
              <a:t> HDP per capita I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8830" y="1825625"/>
            <a:ext cx="7738110" cy="4859062"/>
          </a:xfrm>
        </p:spPr>
      </p:pic>
    </p:spTree>
    <p:extLst>
      <p:ext uri="{BB962C8B-B14F-4D97-AF65-F5344CB8AC3E}">
        <p14:creationId xmlns:p14="http://schemas.microsoft.com/office/powerpoint/2010/main" val="20401965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Ukazovatele</a:t>
            </a:r>
            <a:r>
              <a:rPr lang="en-US" b="1" dirty="0"/>
              <a:t> </a:t>
            </a:r>
            <a:r>
              <a:rPr lang="en-US" b="1" dirty="0" err="1"/>
              <a:t>mimo</a:t>
            </a:r>
            <a:r>
              <a:rPr lang="en-US" b="1" dirty="0"/>
              <a:t> HDP per capita II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7430" y="1825624"/>
            <a:ext cx="7418070" cy="4852071"/>
          </a:xfrm>
        </p:spPr>
      </p:pic>
    </p:spTree>
    <p:extLst>
      <p:ext uri="{BB962C8B-B14F-4D97-AF65-F5344CB8AC3E}">
        <p14:creationId xmlns:p14="http://schemas.microsoft.com/office/powerpoint/2010/main" val="7117720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Prečo</a:t>
            </a:r>
            <a:r>
              <a:rPr lang="en-US" b="1" dirty="0"/>
              <a:t>? </a:t>
            </a:r>
            <a:br>
              <a:rPr lang="en-US" b="1" dirty="0"/>
            </a:br>
            <a:r>
              <a:rPr lang="en-US" b="1" dirty="0" err="1"/>
              <a:t>Demokracie</a:t>
            </a:r>
            <a:r>
              <a:rPr lang="en-US" b="1" dirty="0"/>
              <a:t> </a:t>
            </a:r>
            <a:r>
              <a:rPr lang="en-US" b="1" dirty="0" err="1"/>
              <a:t>podnecujú</a:t>
            </a:r>
            <a:r>
              <a:rPr lang="en-US" b="1" dirty="0"/>
              <a:t> </a:t>
            </a:r>
            <a:r>
              <a:rPr lang="en-US" b="1" dirty="0" err="1"/>
              <a:t>vzájomnú</a:t>
            </a:r>
            <a:r>
              <a:rPr lang="en-US" b="1" dirty="0"/>
              <a:t> </a:t>
            </a:r>
            <a:r>
              <a:rPr lang="en-US" b="1" dirty="0" err="1"/>
              <a:t>kontrolu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5921" y="1825624"/>
            <a:ext cx="8275856" cy="4706371"/>
          </a:xfrm>
        </p:spPr>
      </p:pic>
    </p:spTree>
    <p:extLst>
      <p:ext uri="{BB962C8B-B14F-4D97-AF65-F5344CB8AC3E}">
        <p14:creationId xmlns:p14="http://schemas.microsoft.com/office/powerpoint/2010/main" val="335494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500" b="1" dirty="0" err="1">
                <a:latin typeface="Arial" charset="0"/>
                <a:ea typeface="MS PGothic" charset="0"/>
              </a:rPr>
              <a:t>Schumpeter</a:t>
            </a:r>
            <a:r>
              <a:rPr lang="cs-CZ" sz="3500" b="1" dirty="0">
                <a:latin typeface="Arial" charset="0"/>
                <a:ea typeface="MS PGothic" charset="0"/>
              </a:rPr>
              <a:t>: minimalistická </a:t>
            </a:r>
            <a:r>
              <a:rPr lang="cs-CZ" sz="3500" b="1" dirty="0" err="1">
                <a:latin typeface="Arial" charset="0"/>
                <a:ea typeface="MS PGothic" charset="0"/>
              </a:rPr>
              <a:t>definícia</a:t>
            </a:r>
            <a:endParaRPr lang="en-US" sz="3500" b="1" dirty="0">
              <a:latin typeface="Arial" charset="0"/>
              <a:ea typeface="MS PGothic" charset="0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954530" y="1825624"/>
            <a:ext cx="8355330" cy="4758055"/>
          </a:xfrm>
        </p:spPr>
        <p:txBody>
          <a:bodyPr>
            <a:normAutofit lnSpcReduction="10000"/>
          </a:bodyPr>
          <a:lstStyle/>
          <a:p>
            <a:r>
              <a:rPr lang="cs-CZ" sz="3600" dirty="0">
                <a:latin typeface="Arial" charset="0"/>
                <a:ea typeface="MS PGothic" charset="0"/>
              </a:rPr>
              <a:t>slobodná </a:t>
            </a:r>
            <a:r>
              <a:rPr lang="cs-CZ" sz="3600" dirty="0" err="1">
                <a:latin typeface="Arial" charset="0"/>
                <a:ea typeface="MS PGothic" charset="0"/>
              </a:rPr>
              <a:t>súťaž</a:t>
            </a:r>
            <a:r>
              <a:rPr lang="cs-CZ" sz="3600" dirty="0">
                <a:latin typeface="Arial" charset="0"/>
                <a:ea typeface="MS PGothic" charset="0"/>
              </a:rPr>
              <a:t> o voličské hlasy</a:t>
            </a:r>
          </a:p>
          <a:p>
            <a:r>
              <a:rPr lang="cs-CZ" sz="3600" dirty="0">
                <a:latin typeface="Arial" charset="0"/>
                <a:ea typeface="MS PGothic" charset="0"/>
              </a:rPr>
              <a:t>mechanizmus, </a:t>
            </a:r>
            <a:r>
              <a:rPr lang="cs-CZ" sz="3600" dirty="0" err="1">
                <a:latin typeface="Arial" charset="0"/>
                <a:ea typeface="MS PGothic" charset="0"/>
              </a:rPr>
              <a:t>ktorým</a:t>
            </a:r>
            <a:r>
              <a:rPr lang="cs-CZ" sz="3600" dirty="0">
                <a:latin typeface="Arial" charset="0"/>
                <a:ea typeface="MS PGothic" charset="0"/>
              </a:rPr>
              <a:t> si </a:t>
            </a:r>
            <a:r>
              <a:rPr lang="cs-CZ" sz="3600" dirty="0" err="1">
                <a:latin typeface="Arial" charset="0"/>
                <a:ea typeface="MS PGothic" charset="0"/>
              </a:rPr>
              <a:t>občania</a:t>
            </a:r>
            <a:r>
              <a:rPr lang="cs-CZ" sz="3600" dirty="0">
                <a:latin typeface="Arial" charset="0"/>
                <a:ea typeface="MS PGothic" charset="0"/>
              </a:rPr>
              <a:t> </a:t>
            </a:r>
            <a:r>
              <a:rPr lang="cs-CZ" sz="3600" dirty="0" err="1">
                <a:latin typeface="Arial" charset="0"/>
                <a:ea typeface="MS PGothic" charset="0"/>
              </a:rPr>
              <a:t>vyberajú</a:t>
            </a:r>
            <a:r>
              <a:rPr lang="cs-CZ" sz="3600" dirty="0">
                <a:latin typeface="Arial" charset="0"/>
                <a:ea typeface="MS PGothic" charset="0"/>
              </a:rPr>
              <a:t> </a:t>
            </a:r>
            <a:r>
              <a:rPr lang="cs-CZ" sz="3600" dirty="0" err="1">
                <a:latin typeface="Arial" charset="0"/>
                <a:ea typeface="MS PGothic" charset="0"/>
              </a:rPr>
              <a:t>svojich</a:t>
            </a:r>
            <a:r>
              <a:rPr lang="cs-CZ" sz="3600" dirty="0">
                <a:latin typeface="Arial" charset="0"/>
                <a:ea typeface="MS PGothic" charset="0"/>
              </a:rPr>
              <a:t> </a:t>
            </a:r>
            <a:r>
              <a:rPr lang="cs-CZ" sz="3600" dirty="0" err="1">
                <a:latin typeface="Arial" charset="0"/>
                <a:ea typeface="MS PGothic" charset="0"/>
              </a:rPr>
              <a:t>vládcov</a:t>
            </a:r>
            <a:r>
              <a:rPr lang="cs-CZ" sz="3600" dirty="0">
                <a:latin typeface="Arial" charset="0"/>
                <a:ea typeface="MS PGothic" charset="0"/>
              </a:rPr>
              <a:t> (a </a:t>
            </a:r>
            <a:r>
              <a:rPr lang="cs-CZ" sz="3600" dirty="0" err="1">
                <a:latin typeface="Arial" charset="0"/>
                <a:ea typeface="MS PGothic" charset="0"/>
              </a:rPr>
              <a:t>ktorým</a:t>
            </a:r>
            <a:r>
              <a:rPr lang="cs-CZ" sz="3600" dirty="0">
                <a:latin typeface="Arial" charset="0"/>
                <a:ea typeface="MS PGothic" charset="0"/>
              </a:rPr>
              <a:t> </a:t>
            </a:r>
            <a:r>
              <a:rPr lang="cs-CZ" sz="3600" dirty="0" err="1">
                <a:latin typeface="Arial" charset="0"/>
                <a:ea typeface="MS PGothic" charset="0"/>
              </a:rPr>
              <a:t>ich</a:t>
            </a:r>
            <a:r>
              <a:rPr lang="cs-CZ" sz="3600" dirty="0">
                <a:latin typeface="Arial" charset="0"/>
                <a:ea typeface="MS PGothic" charset="0"/>
              </a:rPr>
              <a:t> </a:t>
            </a:r>
            <a:r>
              <a:rPr lang="cs-CZ" sz="3600" dirty="0" err="1">
                <a:latin typeface="Arial" charset="0"/>
                <a:ea typeface="MS PGothic" charset="0"/>
              </a:rPr>
              <a:t>vymenia</a:t>
            </a:r>
            <a:r>
              <a:rPr lang="cs-CZ" sz="3600" dirty="0">
                <a:latin typeface="Arial" charset="0"/>
                <a:ea typeface="MS PGothic" charset="0"/>
              </a:rPr>
              <a:t>)</a:t>
            </a:r>
          </a:p>
          <a:p>
            <a:r>
              <a:rPr lang="cs-CZ" sz="3600" dirty="0">
                <a:latin typeface="Arial" charset="0"/>
                <a:ea typeface="MS PGothic" charset="0"/>
              </a:rPr>
              <a:t>„</a:t>
            </a:r>
            <a:r>
              <a:rPr lang="cs-CZ" sz="3600" dirty="0" err="1">
                <a:latin typeface="Arial" charset="0"/>
                <a:ea typeface="MS PGothic" charset="0"/>
              </a:rPr>
              <a:t>inštitucionálne</a:t>
            </a:r>
            <a:r>
              <a:rPr lang="cs-CZ" sz="3600" dirty="0">
                <a:latin typeface="Arial" charset="0"/>
                <a:ea typeface="MS PGothic" charset="0"/>
              </a:rPr>
              <a:t> </a:t>
            </a:r>
            <a:r>
              <a:rPr lang="cs-CZ" sz="3600" dirty="0" err="1">
                <a:latin typeface="Arial" charset="0"/>
                <a:ea typeface="MS PGothic" charset="0"/>
              </a:rPr>
              <a:t>usporiadanie</a:t>
            </a:r>
            <a:r>
              <a:rPr lang="cs-CZ" sz="3600" dirty="0">
                <a:latin typeface="Arial" charset="0"/>
                <a:ea typeface="MS PGothic" charset="0"/>
              </a:rPr>
              <a:t> na tvorbu politických rozhodnutí, </a:t>
            </a:r>
            <a:r>
              <a:rPr lang="cs-CZ" sz="3600" dirty="0" err="1">
                <a:latin typeface="Arial" charset="0"/>
                <a:ea typeface="MS PGothic" charset="0"/>
              </a:rPr>
              <a:t>ktorými</a:t>
            </a:r>
            <a:r>
              <a:rPr lang="cs-CZ" sz="3600" dirty="0">
                <a:latin typeface="Arial" charset="0"/>
                <a:ea typeface="MS PGothic" charset="0"/>
              </a:rPr>
              <a:t> jednotlivci </a:t>
            </a:r>
            <a:r>
              <a:rPr lang="cs-CZ" sz="3600" dirty="0" err="1">
                <a:latin typeface="Arial" charset="0"/>
                <a:ea typeface="MS PGothic" charset="0"/>
              </a:rPr>
              <a:t>získavajú</a:t>
            </a:r>
            <a:r>
              <a:rPr lang="cs-CZ" sz="3600" dirty="0">
                <a:latin typeface="Arial" charset="0"/>
                <a:ea typeface="MS PGothic" charset="0"/>
              </a:rPr>
              <a:t> moc </a:t>
            </a:r>
            <a:r>
              <a:rPr lang="cs-CZ" sz="3600" dirty="0" err="1">
                <a:latin typeface="Arial" charset="0"/>
                <a:ea typeface="MS PGothic" charset="0"/>
              </a:rPr>
              <a:t>rozhodovať</a:t>
            </a:r>
            <a:r>
              <a:rPr lang="cs-CZ" sz="3600" dirty="0">
                <a:latin typeface="Arial" charset="0"/>
                <a:ea typeface="MS PGothic" charset="0"/>
              </a:rPr>
              <a:t>, a to </a:t>
            </a:r>
            <a:r>
              <a:rPr lang="cs-CZ" sz="3600" dirty="0" err="1">
                <a:latin typeface="Arial" charset="0"/>
                <a:ea typeface="MS PGothic" charset="0"/>
              </a:rPr>
              <a:t>prostredníctvom</a:t>
            </a:r>
            <a:r>
              <a:rPr lang="cs-CZ" sz="3600" dirty="0">
                <a:latin typeface="Arial" charset="0"/>
                <a:ea typeface="MS PGothic" charset="0"/>
              </a:rPr>
              <a:t> </a:t>
            </a:r>
            <a:r>
              <a:rPr lang="cs-CZ" sz="3600" dirty="0" err="1">
                <a:latin typeface="Arial" charset="0"/>
                <a:ea typeface="MS PGothic" charset="0"/>
              </a:rPr>
              <a:t>súťaže</a:t>
            </a:r>
            <a:r>
              <a:rPr lang="cs-CZ" sz="3600" dirty="0">
                <a:latin typeface="Arial" charset="0"/>
                <a:ea typeface="MS PGothic" charset="0"/>
              </a:rPr>
              <a:t> o hlasy </a:t>
            </a:r>
            <a:r>
              <a:rPr lang="cs-CZ" sz="3600" dirty="0" err="1">
                <a:latin typeface="Arial" charset="0"/>
                <a:ea typeface="MS PGothic" charset="0"/>
              </a:rPr>
              <a:t>voličov</a:t>
            </a:r>
            <a:r>
              <a:rPr lang="cs-CZ" sz="3600" dirty="0">
                <a:latin typeface="Arial" charset="0"/>
                <a:ea typeface="MS PGothic" charset="0"/>
              </a:rPr>
              <a:t>“ </a:t>
            </a:r>
          </a:p>
          <a:p>
            <a:endParaRPr lang="cs-CZ" dirty="0">
              <a:latin typeface="Arial" charset="0"/>
              <a:ea typeface="MS PGothic" charset="0"/>
            </a:endParaRPr>
          </a:p>
          <a:p>
            <a:endParaRPr lang="en-US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758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Przeworski</a:t>
            </a:r>
            <a:r>
              <a:rPr lang="en-US" b="1" dirty="0"/>
              <a:t>: </a:t>
            </a:r>
            <a:r>
              <a:rPr lang="en-US" b="1" dirty="0" err="1"/>
              <a:t>minimalistická</a:t>
            </a:r>
            <a:r>
              <a:rPr lang="en-US" b="1" dirty="0"/>
              <a:t> </a:t>
            </a:r>
            <a:r>
              <a:rPr lang="en-US" b="1" dirty="0" err="1"/>
              <a:t>definícia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5970" y="1825624"/>
            <a:ext cx="8412480" cy="4620895"/>
          </a:xfrm>
        </p:spPr>
        <p:txBody>
          <a:bodyPr>
            <a:normAutofit/>
          </a:bodyPr>
          <a:lstStyle/>
          <a:p>
            <a:r>
              <a:rPr lang="en-US" dirty="0" err="1"/>
              <a:t>obhajoba</a:t>
            </a:r>
            <a:r>
              <a:rPr lang="en-US" dirty="0"/>
              <a:t> </a:t>
            </a:r>
            <a:r>
              <a:rPr lang="en-US" dirty="0" err="1"/>
              <a:t>Schumpeterovej</a:t>
            </a:r>
            <a:r>
              <a:rPr lang="en-US" dirty="0"/>
              <a:t> </a:t>
            </a:r>
            <a:r>
              <a:rPr lang="en-US" dirty="0" err="1"/>
              <a:t>minimalistickej</a:t>
            </a:r>
            <a:r>
              <a:rPr lang="en-US" dirty="0"/>
              <a:t> </a:t>
            </a:r>
            <a:r>
              <a:rPr lang="en-US" dirty="0" err="1"/>
              <a:t>definície</a:t>
            </a:r>
            <a:endParaRPr lang="en-US" dirty="0"/>
          </a:p>
          <a:p>
            <a:r>
              <a:rPr lang="en-US" dirty="0"/>
              <a:t>je </a:t>
            </a:r>
            <a:r>
              <a:rPr lang="en-US" dirty="0" err="1"/>
              <a:t>potrebné</a:t>
            </a:r>
            <a:r>
              <a:rPr lang="en-US" dirty="0"/>
              <a:t> </a:t>
            </a:r>
            <a:r>
              <a:rPr lang="en-US" dirty="0" err="1"/>
              <a:t>sústrediť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kľúčovú</a:t>
            </a:r>
            <a:r>
              <a:rPr lang="en-US" dirty="0"/>
              <a:t> </a:t>
            </a:r>
            <a:r>
              <a:rPr lang="en-US" dirty="0" err="1"/>
              <a:t>charakteristiku</a:t>
            </a:r>
            <a:r>
              <a:rPr lang="en-US" dirty="0"/>
              <a:t>, </a:t>
            </a:r>
            <a:r>
              <a:rPr lang="en-US" dirty="0" err="1"/>
              <a:t>ktorou</a:t>
            </a:r>
            <a:r>
              <a:rPr lang="en-US" dirty="0"/>
              <a:t> je </a:t>
            </a:r>
            <a:r>
              <a:rPr lang="en-US" dirty="0" err="1"/>
              <a:t>možnosť</a:t>
            </a:r>
            <a:r>
              <a:rPr lang="en-US" dirty="0"/>
              <a:t> </a:t>
            </a:r>
            <a:r>
              <a:rPr lang="en-US" dirty="0" err="1"/>
              <a:t>prostredníctvom</a:t>
            </a:r>
            <a:r>
              <a:rPr lang="en-US" dirty="0"/>
              <a:t> </a:t>
            </a:r>
            <a:r>
              <a:rPr lang="en-US" dirty="0" err="1"/>
              <a:t>volieb</a:t>
            </a:r>
            <a:r>
              <a:rPr lang="en-US" dirty="0"/>
              <a:t> a bez </a:t>
            </a:r>
            <a:r>
              <a:rPr lang="en-US" dirty="0" err="1"/>
              <a:t>násilia</a:t>
            </a:r>
            <a:r>
              <a:rPr lang="en-US" dirty="0"/>
              <a:t> </a:t>
            </a:r>
            <a:r>
              <a:rPr lang="en-US" dirty="0" err="1"/>
              <a:t>vymeniť</a:t>
            </a:r>
            <a:r>
              <a:rPr lang="en-US" dirty="0"/>
              <a:t> </a:t>
            </a:r>
            <a:r>
              <a:rPr lang="en-US" dirty="0" err="1"/>
              <a:t>našich</a:t>
            </a:r>
            <a:r>
              <a:rPr lang="en-US" dirty="0"/>
              <a:t> </a:t>
            </a:r>
            <a:r>
              <a:rPr lang="en-US" dirty="0" err="1"/>
              <a:t>vládcov</a:t>
            </a:r>
            <a:endParaRPr lang="en-US" dirty="0"/>
          </a:p>
          <a:p>
            <a:r>
              <a:rPr lang="en-US" dirty="0"/>
              <a:t>1. </a:t>
            </a:r>
            <a:r>
              <a:rPr lang="en-US" dirty="0" err="1"/>
              <a:t>už</a:t>
            </a:r>
            <a:r>
              <a:rPr lang="en-US" dirty="0"/>
              <a:t> </a:t>
            </a:r>
            <a:r>
              <a:rPr lang="en-US" dirty="0" err="1"/>
              <a:t>samotná</a:t>
            </a:r>
            <a:r>
              <a:rPr lang="en-US" dirty="0"/>
              <a:t> </a:t>
            </a:r>
            <a:r>
              <a:rPr lang="en-US" dirty="0" err="1"/>
              <a:t>možnosť</a:t>
            </a:r>
            <a:r>
              <a:rPr lang="en-US" dirty="0"/>
              <a:t> </a:t>
            </a:r>
            <a:r>
              <a:rPr lang="en-US" dirty="0" err="1"/>
              <a:t>voľbami</a:t>
            </a:r>
            <a:r>
              <a:rPr lang="en-US" dirty="0"/>
              <a:t> </a:t>
            </a:r>
            <a:r>
              <a:rPr lang="en-US" dirty="0" err="1"/>
              <a:t>zmeniť</a:t>
            </a:r>
            <a:r>
              <a:rPr lang="en-US" dirty="0"/>
              <a:t> </a:t>
            </a:r>
            <a:r>
              <a:rPr lang="en-US" dirty="0" err="1"/>
              <a:t>vládcov</a:t>
            </a:r>
            <a:r>
              <a:rPr lang="en-US" dirty="0"/>
              <a:t> </a:t>
            </a:r>
            <a:r>
              <a:rPr lang="en-US" dirty="0" err="1"/>
              <a:t>výrazne</a:t>
            </a:r>
            <a:r>
              <a:rPr lang="en-US" dirty="0"/>
              <a:t> </a:t>
            </a:r>
            <a:r>
              <a:rPr lang="en-US" dirty="0" err="1"/>
              <a:t>znižuje</a:t>
            </a:r>
            <a:r>
              <a:rPr lang="en-US" dirty="0"/>
              <a:t> </a:t>
            </a:r>
            <a:r>
              <a:rPr lang="en-US" dirty="0" err="1"/>
              <a:t>riziko</a:t>
            </a:r>
            <a:r>
              <a:rPr lang="en-US" dirty="0"/>
              <a:t> </a:t>
            </a:r>
            <a:r>
              <a:rPr lang="en-US" dirty="0" err="1"/>
              <a:t>násilia</a:t>
            </a:r>
            <a:endParaRPr lang="en-US" dirty="0"/>
          </a:p>
          <a:p>
            <a:r>
              <a:rPr lang="en-US" dirty="0"/>
              <a:t>2. </a:t>
            </a:r>
            <a:r>
              <a:rPr lang="en-US" dirty="0" err="1"/>
              <a:t>voľby</a:t>
            </a:r>
            <a:r>
              <a:rPr lang="en-US" dirty="0"/>
              <a:t> </a:t>
            </a:r>
            <a:r>
              <a:rPr lang="en-US" dirty="0" err="1"/>
              <a:t>majú</a:t>
            </a:r>
            <a:r>
              <a:rPr lang="en-US" dirty="0"/>
              <a:t> </a:t>
            </a:r>
            <a:r>
              <a:rPr lang="en-US" dirty="0" err="1"/>
              <a:t>výhodu</a:t>
            </a:r>
            <a:r>
              <a:rPr lang="en-US" dirty="0"/>
              <a:t> (</a:t>
            </a:r>
            <a:r>
              <a:rPr lang="en-US" dirty="0" err="1"/>
              <a:t>napr</a:t>
            </a:r>
            <a:r>
              <a:rPr lang="en-US" dirty="0"/>
              <a:t>. </a:t>
            </a:r>
            <a:r>
              <a:rPr lang="en-US" dirty="0" err="1"/>
              <a:t>pred</a:t>
            </a:r>
            <a:r>
              <a:rPr lang="en-US" dirty="0"/>
              <a:t> </a:t>
            </a:r>
            <a:r>
              <a:rPr lang="en-US" dirty="0" err="1"/>
              <a:t>výberom</a:t>
            </a:r>
            <a:r>
              <a:rPr lang="en-US" dirty="0"/>
              <a:t> </a:t>
            </a:r>
            <a:r>
              <a:rPr lang="en-US" dirty="0" err="1"/>
              <a:t>losovaním</a:t>
            </a:r>
            <a:r>
              <a:rPr lang="en-US" dirty="0"/>
              <a:t>) v tom,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poskytujú</a:t>
            </a:r>
            <a:r>
              <a:rPr lang="en-US" dirty="0"/>
              <a:t> </a:t>
            </a:r>
            <a:r>
              <a:rPr lang="en-US" dirty="0" err="1"/>
              <a:t>informáciu</a:t>
            </a:r>
            <a:r>
              <a:rPr lang="en-US" dirty="0"/>
              <a:t> o </a:t>
            </a:r>
            <a:r>
              <a:rPr lang="en-US" dirty="0" err="1"/>
              <a:t>rozložení</a:t>
            </a:r>
            <a:r>
              <a:rPr lang="en-US" dirty="0"/>
              <a:t> </a:t>
            </a:r>
            <a:r>
              <a:rPr lang="en-US" dirty="0" err="1"/>
              <a:t>síl</a:t>
            </a:r>
            <a:r>
              <a:rPr lang="en-US" dirty="0"/>
              <a:t> </a:t>
            </a:r>
          </a:p>
          <a:p>
            <a:r>
              <a:rPr lang="en-US" dirty="0" err="1"/>
              <a:t>zvyšuje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akceptácia</a:t>
            </a:r>
            <a:r>
              <a:rPr lang="en-US" dirty="0"/>
              <a:t> </a:t>
            </a:r>
            <a:r>
              <a:rPr lang="en-US" dirty="0" err="1"/>
              <a:t>výsledkov</a:t>
            </a:r>
            <a:r>
              <a:rPr lang="en-US" dirty="0"/>
              <a:t>, </a:t>
            </a:r>
            <a:r>
              <a:rPr lang="en-US" dirty="0" err="1"/>
              <a:t>víťazi</a:t>
            </a:r>
            <a:r>
              <a:rPr lang="en-US" dirty="0"/>
              <a:t> </a:t>
            </a:r>
            <a:r>
              <a:rPr lang="en-US" dirty="0" err="1"/>
              <a:t>aj</a:t>
            </a:r>
            <a:r>
              <a:rPr lang="en-US" dirty="0"/>
              <a:t> </a:t>
            </a:r>
            <a:r>
              <a:rPr lang="en-US" dirty="0" err="1"/>
              <a:t>porazení</a:t>
            </a:r>
            <a:r>
              <a:rPr lang="en-US" dirty="0"/>
              <a:t> </a:t>
            </a:r>
            <a:r>
              <a:rPr lang="en-US" dirty="0" err="1"/>
              <a:t>navzájom</a:t>
            </a:r>
            <a:r>
              <a:rPr lang="en-US" dirty="0"/>
              <a:t> </a:t>
            </a:r>
            <a:r>
              <a:rPr lang="en-US" dirty="0" err="1"/>
              <a:t>vidia</a:t>
            </a:r>
            <a:r>
              <a:rPr lang="en-US" dirty="0"/>
              <a:t>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silu</a:t>
            </a:r>
            <a:r>
              <a:rPr lang="en-US" dirty="0"/>
              <a:t> (</a:t>
            </a:r>
            <a:r>
              <a:rPr lang="en-US" dirty="0" err="1"/>
              <a:t>počty</a:t>
            </a:r>
            <a:r>
              <a:rPr lang="en-US" dirty="0"/>
              <a:t> </a:t>
            </a:r>
            <a:r>
              <a:rPr lang="en-US" dirty="0" err="1"/>
              <a:t>hlasov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6970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>
                <a:ea typeface="+mj-ea"/>
                <a:cs typeface="ＭＳ Ｐゴシック" charset="0"/>
              </a:rPr>
              <a:t>Dahl: </a:t>
            </a:r>
            <a:r>
              <a:rPr lang="en-US" b="1" dirty="0" err="1">
                <a:ea typeface="+mj-ea"/>
                <a:cs typeface="ＭＳ Ｐゴシック" charset="0"/>
              </a:rPr>
              <a:t>Polyarchia</a:t>
            </a:r>
            <a:endParaRPr lang="en-US" b="1" dirty="0">
              <a:ea typeface="+mj-ea"/>
              <a:cs typeface="ＭＳ Ｐゴシック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2362201" y="1690688"/>
            <a:ext cx="7693025" cy="5030152"/>
          </a:xfrm>
        </p:spPr>
        <p:txBody>
          <a:bodyPr>
            <a:normAutofit lnSpcReduction="10000"/>
          </a:bodyPr>
          <a:lstStyle/>
          <a:p>
            <a:r>
              <a:rPr lang="cs-CZ" sz="2400" dirty="0" err="1">
                <a:latin typeface="Arial" charset="0"/>
                <a:ea typeface="MS PGothic" charset="0"/>
              </a:rPr>
              <a:t>jednoduchšie</a:t>
            </a:r>
            <a:r>
              <a:rPr lang="cs-CZ" sz="2400" dirty="0">
                <a:latin typeface="Arial" charset="0"/>
                <a:ea typeface="MS PGothic" charset="0"/>
              </a:rPr>
              <a:t> je </a:t>
            </a:r>
            <a:r>
              <a:rPr lang="cs-CZ" sz="2400" dirty="0" err="1">
                <a:latin typeface="Arial" charset="0"/>
                <a:ea typeface="MS PGothic" charset="0"/>
              </a:rPr>
              <a:t>skúmať</a:t>
            </a:r>
            <a:r>
              <a:rPr lang="cs-CZ" sz="2400" dirty="0">
                <a:latin typeface="Arial" charset="0"/>
                <a:ea typeface="MS PGothic" charset="0"/>
              </a:rPr>
              <a:t> </a:t>
            </a:r>
            <a:r>
              <a:rPr lang="cs-CZ" sz="2400" dirty="0" err="1">
                <a:latin typeface="Arial" charset="0"/>
                <a:ea typeface="MS PGothic" charset="0"/>
              </a:rPr>
              <a:t>procedúry</a:t>
            </a:r>
            <a:endParaRPr lang="cs-CZ" sz="2400" dirty="0">
              <a:latin typeface="Arial" charset="0"/>
              <a:ea typeface="MS PGothic" charset="0"/>
            </a:endParaRPr>
          </a:p>
          <a:p>
            <a:endParaRPr lang="cs-CZ" sz="2500" dirty="0">
              <a:latin typeface="Arial" charset="0"/>
              <a:ea typeface="MS PGothic" charset="0"/>
            </a:endParaRPr>
          </a:p>
          <a:p>
            <a:r>
              <a:rPr lang="cs-CZ" sz="2500" dirty="0">
                <a:latin typeface="Arial" charset="0"/>
                <a:ea typeface="MS PGothic" charset="0"/>
              </a:rPr>
              <a:t>1. </a:t>
            </a:r>
            <a:r>
              <a:rPr lang="cs-CZ" sz="2500" dirty="0" err="1">
                <a:latin typeface="Arial" charset="0"/>
                <a:ea typeface="MS PGothic" charset="0"/>
              </a:rPr>
              <a:t>vládcovia</a:t>
            </a:r>
            <a:r>
              <a:rPr lang="cs-CZ" sz="2500" dirty="0">
                <a:latin typeface="Arial" charset="0"/>
                <a:ea typeface="MS PGothic" charset="0"/>
              </a:rPr>
              <a:t> sú volení, </a:t>
            </a:r>
          </a:p>
          <a:p>
            <a:r>
              <a:rPr lang="cs-CZ" sz="2500" dirty="0">
                <a:latin typeface="Arial" charset="0"/>
                <a:ea typeface="MS PGothic" charset="0"/>
              </a:rPr>
              <a:t>2. v slobodných a </a:t>
            </a:r>
            <a:r>
              <a:rPr lang="cs-CZ" sz="2500" dirty="0" err="1">
                <a:latin typeface="Arial" charset="0"/>
                <a:ea typeface="MS PGothic" charset="0"/>
              </a:rPr>
              <a:t>spravodlivých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voľbách</a:t>
            </a:r>
            <a:r>
              <a:rPr lang="cs-CZ" sz="2500" dirty="0">
                <a:latin typeface="Arial" charset="0"/>
                <a:ea typeface="MS PGothic" charset="0"/>
              </a:rPr>
              <a:t>, </a:t>
            </a:r>
          </a:p>
          <a:p>
            <a:r>
              <a:rPr lang="cs-CZ" sz="2500" dirty="0">
                <a:latin typeface="Arial" charset="0"/>
                <a:ea typeface="MS PGothic" charset="0"/>
              </a:rPr>
              <a:t>3. s </a:t>
            </a:r>
            <a:r>
              <a:rPr lang="cs-CZ" sz="2500" dirty="0" err="1">
                <a:latin typeface="Arial" charset="0"/>
                <a:ea typeface="MS PGothic" charset="0"/>
              </a:rPr>
              <a:t>univerzálnym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volebným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právom</a:t>
            </a:r>
            <a:r>
              <a:rPr lang="cs-CZ" sz="2500" dirty="0">
                <a:latin typeface="Arial" charset="0"/>
                <a:ea typeface="MS PGothic" charset="0"/>
              </a:rPr>
              <a:t>, </a:t>
            </a:r>
          </a:p>
          <a:p>
            <a:r>
              <a:rPr lang="cs-CZ" sz="2500" dirty="0">
                <a:latin typeface="Arial" charset="0"/>
                <a:ea typeface="MS PGothic" charset="0"/>
              </a:rPr>
              <a:t>4. so širokým </a:t>
            </a:r>
            <a:r>
              <a:rPr lang="cs-CZ" sz="2500" dirty="0" err="1">
                <a:latin typeface="Arial" charset="0"/>
                <a:ea typeface="MS PGothic" charset="0"/>
              </a:rPr>
              <a:t>právom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kandidovať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vo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voľbách</a:t>
            </a:r>
            <a:r>
              <a:rPr lang="cs-CZ" sz="2500" dirty="0">
                <a:latin typeface="Arial" charset="0"/>
                <a:ea typeface="MS PGothic" charset="0"/>
              </a:rPr>
              <a:t>, </a:t>
            </a:r>
          </a:p>
          <a:p>
            <a:r>
              <a:rPr lang="cs-CZ" sz="2500" dirty="0">
                <a:latin typeface="Arial" charset="0"/>
                <a:ea typeface="MS PGothic" charset="0"/>
              </a:rPr>
              <a:t>5. kde je garantovaná </a:t>
            </a:r>
            <a:r>
              <a:rPr lang="cs-CZ" sz="2500" dirty="0" err="1">
                <a:latin typeface="Arial" charset="0"/>
                <a:ea typeface="MS PGothic" charset="0"/>
              </a:rPr>
              <a:t>sloboda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prejavu</a:t>
            </a:r>
            <a:r>
              <a:rPr lang="cs-CZ" sz="2500" dirty="0">
                <a:latin typeface="Arial" charset="0"/>
                <a:ea typeface="MS PGothic" charset="0"/>
              </a:rPr>
              <a:t>, </a:t>
            </a:r>
          </a:p>
          <a:p>
            <a:r>
              <a:rPr lang="cs-CZ" sz="2500" dirty="0">
                <a:latin typeface="Arial" charset="0"/>
                <a:ea typeface="MS PGothic" charset="0"/>
              </a:rPr>
              <a:t>6. sú dostupné </a:t>
            </a:r>
            <a:r>
              <a:rPr lang="cs-CZ" sz="2500" dirty="0" err="1">
                <a:latin typeface="Arial" charset="0"/>
                <a:ea typeface="MS PGothic" charset="0"/>
              </a:rPr>
              <a:t>alternatívne</a:t>
            </a:r>
            <a:r>
              <a:rPr lang="cs-CZ" sz="2500" dirty="0">
                <a:latin typeface="Arial" charset="0"/>
                <a:ea typeface="MS PGothic" charset="0"/>
              </a:rPr>
              <a:t> zdroje </a:t>
            </a:r>
            <a:r>
              <a:rPr lang="cs-CZ" sz="2500" dirty="0" err="1">
                <a:latin typeface="Arial" charset="0"/>
                <a:ea typeface="MS PGothic" charset="0"/>
              </a:rPr>
              <a:t>informácií</a:t>
            </a:r>
            <a:r>
              <a:rPr lang="cs-CZ" sz="2500" dirty="0">
                <a:latin typeface="Arial" charset="0"/>
                <a:ea typeface="MS PGothic" charset="0"/>
              </a:rPr>
              <a:t>, </a:t>
            </a:r>
          </a:p>
          <a:p>
            <a:r>
              <a:rPr lang="cs-CZ" sz="2500" dirty="0">
                <a:latin typeface="Arial" charset="0"/>
                <a:ea typeface="MS PGothic" charset="0"/>
              </a:rPr>
              <a:t>7. a </a:t>
            </a:r>
            <a:r>
              <a:rPr lang="cs-CZ" sz="2500" dirty="0" err="1">
                <a:latin typeface="Arial" charset="0"/>
                <a:ea typeface="MS PGothic" charset="0"/>
              </a:rPr>
              <a:t>občania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sa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môžu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  <a:r>
              <a:rPr lang="cs-CZ" sz="2500" dirty="0" err="1">
                <a:latin typeface="Arial" charset="0"/>
                <a:ea typeface="MS PGothic" charset="0"/>
              </a:rPr>
              <a:t>združovať</a:t>
            </a:r>
            <a:r>
              <a:rPr lang="cs-CZ" sz="2500" dirty="0">
                <a:latin typeface="Arial" charset="0"/>
                <a:ea typeface="MS PGothic" charset="0"/>
              </a:rPr>
              <a:t> do </a:t>
            </a:r>
            <a:r>
              <a:rPr lang="cs-CZ" sz="2500" dirty="0" err="1">
                <a:latin typeface="Arial" charset="0"/>
                <a:ea typeface="MS PGothic" charset="0"/>
              </a:rPr>
              <a:t>organizácií</a:t>
            </a:r>
            <a:r>
              <a:rPr lang="cs-CZ" sz="2500" dirty="0">
                <a:latin typeface="Arial" charset="0"/>
                <a:ea typeface="MS PGothic" charset="0"/>
              </a:rPr>
              <a:t> (strany a organizované </a:t>
            </a:r>
            <a:r>
              <a:rPr lang="cs-CZ" sz="2500" dirty="0" err="1">
                <a:latin typeface="Arial" charset="0"/>
                <a:ea typeface="MS PGothic" charset="0"/>
              </a:rPr>
              <a:t>záujmy</a:t>
            </a:r>
            <a:r>
              <a:rPr lang="cs-CZ" sz="2500" dirty="0">
                <a:latin typeface="Arial" charset="0"/>
                <a:ea typeface="MS PGothic" charset="0"/>
              </a:rPr>
              <a:t>), </a:t>
            </a:r>
          </a:p>
          <a:p>
            <a:r>
              <a:rPr lang="cs-CZ" sz="2500" dirty="0">
                <a:latin typeface="Arial" charset="0"/>
                <a:ea typeface="MS PGothic" charset="0"/>
              </a:rPr>
              <a:t>8. </a:t>
            </a:r>
            <a:r>
              <a:rPr lang="cs-CZ" sz="2500" dirty="0" err="1">
                <a:latin typeface="Arial" charset="0"/>
                <a:ea typeface="MS PGothic" charset="0"/>
              </a:rPr>
              <a:t>pričom</a:t>
            </a:r>
            <a:r>
              <a:rPr lang="cs-CZ" sz="2500" dirty="0">
                <a:latin typeface="Arial" charset="0"/>
                <a:ea typeface="MS PGothic" charset="0"/>
              </a:rPr>
              <a:t> sú to volení </a:t>
            </a:r>
            <a:r>
              <a:rPr lang="cs-CZ" sz="2500" dirty="0" err="1">
                <a:latin typeface="Arial" charset="0"/>
                <a:ea typeface="MS PGothic" charset="0"/>
              </a:rPr>
              <a:t>zástupcovia</a:t>
            </a:r>
            <a:r>
              <a:rPr lang="cs-CZ" sz="2500" dirty="0">
                <a:latin typeface="Arial" charset="0"/>
                <a:ea typeface="MS PGothic" charset="0"/>
              </a:rPr>
              <a:t>, </a:t>
            </a:r>
            <a:r>
              <a:rPr lang="cs-CZ" sz="2500" dirty="0" err="1">
                <a:latin typeface="Arial" charset="0"/>
                <a:ea typeface="MS PGothic" charset="0"/>
              </a:rPr>
              <a:t>ktorí</a:t>
            </a:r>
            <a:r>
              <a:rPr lang="cs-CZ" sz="2500" dirty="0">
                <a:latin typeface="Arial" charset="0"/>
                <a:ea typeface="MS PGothic" charset="0"/>
              </a:rPr>
              <a:t>  aj de facto </a:t>
            </a:r>
            <a:r>
              <a:rPr lang="cs-CZ" sz="2500" dirty="0" err="1">
                <a:latin typeface="Arial" charset="0"/>
                <a:ea typeface="MS PGothic" charset="0"/>
              </a:rPr>
              <a:t>rozhodujú</a:t>
            </a:r>
            <a:r>
              <a:rPr lang="cs-CZ" sz="2500" dirty="0">
                <a:latin typeface="Arial" charset="0"/>
                <a:ea typeface="MS PGothic" charset="0"/>
              </a:rPr>
              <a:t> </a:t>
            </a:r>
          </a:p>
          <a:p>
            <a:endParaRPr lang="en-US" sz="2500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8842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3615"/>
          </a:xfrm>
        </p:spPr>
        <p:txBody>
          <a:bodyPr/>
          <a:lstStyle/>
          <a:p>
            <a:pPr algn="ctr"/>
            <a:r>
              <a:rPr lang="en-US" b="1" dirty="0" err="1">
                <a:latin typeface="Arial" charset="0"/>
                <a:ea typeface="MS PGothic" charset="0"/>
              </a:rPr>
              <a:t>Substantívne</a:t>
            </a:r>
            <a:r>
              <a:rPr lang="en-US" b="1" dirty="0">
                <a:latin typeface="Arial" charset="0"/>
                <a:ea typeface="MS PGothic" charset="0"/>
              </a:rPr>
              <a:t> </a:t>
            </a:r>
            <a:r>
              <a:rPr lang="en-US" b="1" dirty="0" err="1">
                <a:latin typeface="Arial" charset="0"/>
                <a:ea typeface="MS PGothic" charset="0"/>
              </a:rPr>
              <a:t>definície</a:t>
            </a:r>
            <a:r>
              <a:rPr lang="en-US" b="1" dirty="0">
                <a:latin typeface="Arial" charset="0"/>
                <a:ea typeface="MS PGothic" charset="0"/>
              </a:rPr>
              <a:t> </a:t>
            </a:r>
            <a:r>
              <a:rPr lang="en-US" b="1" dirty="0" err="1">
                <a:latin typeface="Arial" charset="0"/>
                <a:ea typeface="MS PGothic" charset="0"/>
              </a:rPr>
              <a:t>demokracie</a:t>
            </a:r>
            <a:endParaRPr lang="en-US" b="1" dirty="0">
              <a:latin typeface="Arial" charset="0"/>
              <a:ea typeface="MS PGothic" charset="0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2362201" y="1703071"/>
            <a:ext cx="7693025" cy="4789169"/>
          </a:xfrm>
        </p:spPr>
        <p:txBody>
          <a:bodyPr>
            <a:normAutofit lnSpcReduction="10000"/>
          </a:bodyPr>
          <a:lstStyle/>
          <a:p>
            <a:r>
              <a:rPr lang="cs-CZ" dirty="0" err="1">
                <a:latin typeface="Arial" charset="0"/>
                <a:ea typeface="MS PGothic" charset="0"/>
              </a:rPr>
              <a:t>zohľadňujú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hĺbku</a:t>
            </a:r>
            <a:r>
              <a:rPr lang="cs-CZ" dirty="0">
                <a:latin typeface="Arial" charset="0"/>
                <a:ea typeface="MS PGothic" charset="0"/>
              </a:rPr>
              <a:t> a kvalitu demokracie </a:t>
            </a:r>
          </a:p>
          <a:p>
            <a:r>
              <a:rPr lang="cs-CZ" dirty="0" err="1">
                <a:latin typeface="Arial" charset="0"/>
                <a:ea typeface="MS PGothic" charset="0"/>
              </a:rPr>
              <a:t>demokracia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zahŕňa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nielen</a:t>
            </a:r>
            <a:r>
              <a:rPr lang="cs-CZ" dirty="0">
                <a:latin typeface="Arial" charset="0"/>
                <a:ea typeface="MS PGothic" charset="0"/>
              </a:rPr>
              <a:t> procedury, ale aj výstupy</a:t>
            </a:r>
          </a:p>
          <a:p>
            <a:r>
              <a:rPr lang="cs-CZ" dirty="0">
                <a:latin typeface="Arial" charset="0"/>
                <a:ea typeface="MS PGothic" charset="0"/>
              </a:rPr>
              <a:t>režimy stále </a:t>
            </a:r>
            <a:r>
              <a:rPr lang="cs-CZ" dirty="0" err="1">
                <a:latin typeface="Arial" charset="0"/>
                <a:ea typeface="MS PGothic" charset="0"/>
              </a:rPr>
              <a:t>môžu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prehlbovať</a:t>
            </a:r>
            <a:r>
              <a:rPr lang="cs-CZ" dirty="0">
                <a:latin typeface="Arial" charset="0"/>
                <a:ea typeface="MS PGothic" charset="0"/>
              </a:rPr>
              <a:t> úroveň </a:t>
            </a:r>
            <a:r>
              <a:rPr lang="cs-CZ" dirty="0" err="1">
                <a:latin typeface="Arial" charset="0"/>
                <a:ea typeface="MS PGothic" charset="0"/>
              </a:rPr>
              <a:t>svojej</a:t>
            </a:r>
            <a:r>
              <a:rPr lang="cs-CZ" dirty="0">
                <a:latin typeface="Arial" charset="0"/>
                <a:ea typeface="MS PGothic" charset="0"/>
              </a:rPr>
              <a:t> demokracie</a:t>
            </a:r>
          </a:p>
          <a:p>
            <a:r>
              <a:rPr lang="cs-CZ" dirty="0">
                <a:latin typeface="Arial" charset="0"/>
                <a:ea typeface="MS PGothic" charset="0"/>
              </a:rPr>
              <a:t>otázka demokracie </a:t>
            </a:r>
            <a:r>
              <a:rPr lang="cs-CZ" dirty="0" err="1">
                <a:latin typeface="Arial" charset="0"/>
                <a:ea typeface="MS PGothic" charset="0"/>
              </a:rPr>
              <a:t>sa</a:t>
            </a:r>
            <a:r>
              <a:rPr lang="cs-CZ" dirty="0">
                <a:latin typeface="Arial" charset="0"/>
                <a:ea typeface="MS PGothic" charset="0"/>
              </a:rPr>
              <a:t> nedá </a:t>
            </a:r>
            <a:r>
              <a:rPr lang="cs-CZ" dirty="0" err="1">
                <a:latin typeface="Arial" charset="0"/>
                <a:ea typeface="MS PGothic" charset="0"/>
              </a:rPr>
              <a:t>obmedziť</a:t>
            </a:r>
            <a:r>
              <a:rPr lang="cs-CZ" dirty="0">
                <a:latin typeface="Arial" charset="0"/>
                <a:ea typeface="MS PGothic" charset="0"/>
              </a:rPr>
              <a:t> na to, či krajina splnila </a:t>
            </a:r>
            <a:r>
              <a:rPr lang="cs-CZ" dirty="0" err="1">
                <a:latin typeface="Arial" charset="0"/>
                <a:ea typeface="MS PGothic" charset="0"/>
              </a:rPr>
              <a:t>nejaké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minimálne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kritériá</a:t>
            </a:r>
            <a:endParaRPr lang="cs-CZ" dirty="0">
              <a:latin typeface="Arial" charset="0"/>
              <a:ea typeface="MS PGothic" charset="0"/>
            </a:endParaRPr>
          </a:p>
          <a:p>
            <a:r>
              <a:rPr lang="cs-CZ" dirty="0" err="1">
                <a:latin typeface="Arial" charset="0"/>
                <a:ea typeface="MS PGothic" charset="0"/>
              </a:rPr>
              <a:t>participácia</a:t>
            </a:r>
            <a:r>
              <a:rPr lang="cs-CZ" dirty="0">
                <a:latin typeface="Arial" charset="0"/>
                <a:ea typeface="MS PGothic" charset="0"/>
              </a:rPr>
              <a:t>, sociálna </a:t>
            </a:r>
            <a:r>
              <a:rPr lang="cs-CZ" dirty="0" err="1">
                <a:latin typeface="Arial" charset="0"/>
                <a:ea typeface="MS PGothic" charset="0"/>
              </a:rPr>
              <a:t>inklúzia</a:t>
            </a:r>
            <a:r>
              <a:rPr lang="cs-CZ" dirty="0">
                <a:latin typeface="Arial" charset="0"/>
                <a:ea typeface="MS PGothic" charset="0"/>
              </a:rPr>
              <a:t>, rola </a:t>
            </a:r>
            <a:r>
              <a:rPr lang="cs-CZ" dirty="0" err="1">
                <a:latin typeface="Arial" charset="0"/>
                <a:ea typeface="MS PGothic" charset="0"/>
              </a:rPr>
              <a:t>občianskej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spoločnosti</a:t>
            </a:r>
            <a:r>
              <a:rPr lang="cs-CZ" dirty="0">
                <a:latin typeface="Arial" charset="0"/>
                <a:ea typeface="MS PGothic" charset="0"/>
              </a:rPr>
              <a:t>, rasová, genderová  a </a:t>
            </a:r>
            <a:r>
              <a:rPr lang="cs-CZ" dirty="0" err="1">
                <a:latin typeface="Arial" charset="0"/>
                <a:ea typeface="MS PGothic" charset="0"/>
              </a:rPr>
              <a:t>iná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rovnosť</a:t>
            </a:r>
            <a:r>
              <a:rPr lang="cs-CZ" dirty="0">
                <a:latin typeface="Arial" charset="0"/>
                <a:ea typeface="MS PGothic" charset="0"/>
              </a:rPr>
              <a:t>, </a:t>
            </a:r>
            <a:r>
              <a:rPr lang="cs-CZ" dirty="0" err="1">
                <a:latin typeface="Arial" charset="0"/>
                <a:ea typeface="MS PGothic" charset="0"/>
              </a:rPr>
              <a:t>výkonnosť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inštitúcií</a:t>
            </a:r>
            <a:r>
              <a:rPr lang="cs-CZ" dirty="0">
                <a:latin typeface="Arial" charset="0"/>
                <a:ea typeface="MS PGothic" charset="0"/>
              </a:rPr>
              <a:t>, </a:t>
            </a:r>
            <a:r>
              <a:rPr lang="cs-CZ" dirty="0" err="1">
                <a:latin typeface="Arial" charset="0"/>
                <a:ea typeface="MS PGothic" charset="0"/>
              </a:rPr>
              <a:t>absencia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korupcie</a:t>
            </a:r>
            <a:r>
              <a:rPr lang="cs-CZ" dirty="0">
                <a:latin typeface="Arial" charset="0"/>
                <a:ea typeface="MS PGothic" charset="0"/>
              </a:rPr>
              <a:t>, chudoba, </a:t>
            </a:r>
            <a:r>
              <a:rPr lang="cs-CZ" dirty="0" err="1">
                <a:latin typeface="Arial" charset="0"/>
                <a:ea typeface="MS PGothic" charset="0"/>
              </a:rPr>
              <a:t>sociálne</a:t>
            </a:r>
            <a:r>
              <a:rPr lang="cs-CZ" dirty="0">
                <a:latin typeface="Arial" charset="0"/>
                <a:ea typeface="MS PGothic" charset="0"/>
              </a:rPr>
              <a:t> nerovnosti apod.</a:t>
            </a:r>
          </a:p>
          <a:p>
            <a:endParaRPr lang="cs-CZ" dirty="0">
              <a:latin typeface="Arial" charset="0"/>
              <a:ea typeface="MS PGothic" charset="0"/>
            </a:endParaRPr>
          </a:p>
          <a:p>
            <a:endParaRPr lang="en-US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391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33620-203C-7245-A2AB-42FAE527C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Pateman</a:t>
            </a:r>
            <a:r>
              <a:rPr lang="en-US" b="1" dirty="0"/>
              <a:t>: </a:t>
            </a:r>
            <a:r>
              <a:rPr lang="en-US" b="1" dirty="0" err="1"/>
              <a:t>Participačná</a:t>
            </a:r>
            <a:r>
              <a:rPr lang="en-US" b="1" dirty="0"/>
              <a:t> </a:t>
            </a:r>
            <a:r>
              <a:rPr lang="en-US" b="1" dirty="0" err="1"/>
              <a:t>demokracia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DFC81-9280-594F-ADFD-6611E0725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5900" y="1825625"/>
            <a:ext cx="9006840" cy="4351338"/>
          </a:xfrm>
        </p:spPr>
        <p:txBody>
          <a:bodyPr/>
          <a:lstStyle/>
          <a:p>
            <a:r>
              <a:rPr lang="cs-CZ" dirty="0" err="1">
                <a:latin typeface="Arial" charset="0"/>
                <a:ea typeface="MS PGothic" charset="0"/>
              </a:rPr>
              <a:t>zastupiteľské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inštitúcie</a:t>
            </a:r>
            <a:r>
              <a:rPr lang="cs-CZ" dirty="0">
                <a:latin typeface="Arial" charset="0"/>
                <a:ea typeface="MS PGothic" charset="0"/>
              </a:rPr>
              <a:t> na </a:t>
            </a:r>
            <a:r>
              <a:rPr lang="cs-CZ" dirty="0" err="1">
                <a:latin typeface="Arial" charset="0"/>
                <a:ea typeface="MS PGothic" charset="0"/>
              </a:rPr>
              <a:t>celoštátnej</a:t>
            </a:r>
            <a:r>
              <a:rPr lang="cs-CZ" dirty="0">
                <a:latin typeface="Arial" charset="0"/>
                <a:ea typeface="MS PGothic" charset="0"/>
              </a:rPr>
              <a:t> úrovni </a:t>
            </a:r>
            <a:r>
              <a:rPr lang="cs-CZ" dirty="0" err="1">
                <a:latin typeface="Arial" charset="0"/>
                <a:ea typeface="MS PGothic" charset="0"/>
              </a:rPr>
              <a:t>nestačia</a:t>
            </a:r>
            <a:endParaRPr lang="cs-CZ" dirty="0">
              <a:latin typeface="Arial" charset="0"/>
              <a:ea typeface="MS PGothic" charset="0"/>
            </a:endParaRPr>
          </a:p>
          <a:p>
            <a:r>
              <a:rPr lang="cs-CZ" dirty="0" err="1">
                <a:latin typeface="Arial" charset="0"/>
                <a:ea typeface="MS PGothic" charset="0"/>
              </a:rPr>
              <a:t>občania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sa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musia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podieľať</a:t>
            </a:r>
            <a:r>
              <a:rPr lang="cs-CZ" dirty="0">
                <a:latin typeface="Arial" charset="0"/>
                <a:ea typeface="MS PGothic" charset="0"/>
              </a:rPr>
              <a:t> na </a:t>
            </a:r>
            <a:r>
              <a:rPr lang="cs-CZ" dirty="0" err="1">
                <a:latin typeface="Arial" charset="0"/>
                <a:ea typeface="MS PGothic" charset="0"/>
              </a:rPr>
              <a:t>celom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rade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ďalších</a:t>
            </a:r>
            <a:r>
              <a:rPr lang="cs-CZ" dirty="0">
                <a:latin typeface="Arial" charset="0"/>
                <a:ea typeface="MS PGothic" charset="0"/>
              </a:rPr>
              <a:t> rozhodnutí v mnohých politických aj </a:t>
            </a:r>
            <a:r>
              <a:rPr lang="cs-CZ" dirty="0" err="1">
                <a:latin typeface="Arial" charset="0"/>
                <a:ea typeface="MS PGothic" charset="0"/>
              </a:rPr>
              <a:t>sociálnych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inštitúciách</a:t>
            </a:r>
            <a:endParaRPr lang="cs-CZ" dirty="0">
              <a:latin typeface="Arial" charset="0"/>
              <a:ea typeface="MS PGothic" charset="0"/>
            </a:endParaRPr>
          </a:p>
          <a:p>
            <a:r>
              <a:rPr lang="cs-CZ" dirty="0" err="1">
                <a:latin typeface="Arial" charset="0"/>
                <a:ea typeface="MS PGothic" charset="0"/>
              </a:rPr>
              <a:t>participácia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rozvíja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individuálne</a:t>
            </a:r>
            <a:r>
              <a:rPr lang="cs-CZ" dirty="0">
                <a:latin typeface="Arial" charset="0"/>
                <a:ea typeface="MS PGothic" charset="0"/>
              </a:rPr>
              <a:t> postoje a kvality </a:t>
            </a:r>
            <a:r>
              <a:rPr lang="cs-CZ" dirty="0" err="1">
                <a:latin typeface="Arial" charset="0"/>
                <a:ea typeface="MS PGothic" charset="0"/>
              </a:rPr>
              <a:t>potrebné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pre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fungovanie</a:t>
            </a:r>
            <a:r>
              <a:rPr lang="cs-CZ" dirty="0">
                <a:latin typeface="Arial" charset="0"/>
                <a:ea typeface="MS PGothic" charset="0"/>
              </a:rPr>
              <a:t> demokracie</a:t>
            </a:r>
          </a:p>
          <a:p>
            <a:r>
              <a:rPr lang="cs-CZ" dirty="0" err="1">
                <a:latin typeface="Arial" charset="0"/>
                <a:ea typeface="MS PGothic" charset="0"/>
              </a:rPr>
              <a:t>participácia</a:t>
            </a:r>
            <a:r>
              <a:rPr lang="cs-CZ" dirty="0">
                <a:latin typeface="Arial" charset="0"/>
                <a:ea typeface="MS PGothic" charset="0"/>
              </a:rPr>
              <a:t> je </a:t>
            </a:r>
            <a:r>
              <a:rPr lang="cs-CZ" dirty="0" err="1">
                <a:latin typeface="Arial" charset="0"/>
                <a:ea typeface="MS PGothic" charset="0"/>
              </a:rPr>
              <a:t>preto</a:t>
            </a:r>
            <a:r>
              <a:rPr lang="cs-CZ" dirty="0">
                <a:latin typeface="Arial" charset="0"/>
                <a:ea typeface="MS PGothic" charset="0"/>
              </a:rPr>
              <a:t> nástroj politického </a:t>
            </a:r>
            <a:r>
              <a:rPr lang="cs-CZ" dirty="0" err="1">
                <a:latin typeface="Arial" charset="0"/>
                <a:ea typeface="MS PGothic" charset="0"/>
              </a:rPr>
              <a:t>vzdelávania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86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75105"/>
          </a:xfrm>
        </p:spPr>
        <p:txBody>
          <a:bodyPr>
            <a:normAutofit fontScale="90000"/>
          </a:bodyPr>
          <a:lstStyle/>
          <a:p>
            <a:pPr algn="ctr"/>
            <a:br>
              <a:rPr lang="cs-CZ" dirty="0">
                <a:latin typeface="Arial" charset="0"/>
                <a:ea typeface="MS PGothic" charset="0"/>
              </a:rPr>
            </a:br>
            <a:r>
              <a:rPr lang="cs-CZ" b="1" dirty="0" err="1">
                <a:latin typeface="Arial" charset="0"/>
                <a:ea typeface="MS PGothic" charset="0"/>
              </a:rPr>
              <a:t>Rozdiely</a:t>
            </a:r>
            <a:r>
              <a:rPr lang="cs-CZ" b="1" dirty="0">
                <a:latin typeface="Arial" charset="0"/>
                <a:ea typeface="MS PGothic" charset="0"/>
              </a:rPr>
              <a:t> </a:t>
            </a:r>
            <a:r>
              <a:rPr lang="cs-CZ" b="1" dirty="0" err="1">
                <a:latin typeface="Arial" charset="0"/>
                <a:ea typeface="MS PGothic" charset="0"/>
              </a:rPr>
              <a:t>medzi</a:t>
            </a:r>
            <a:r>
              <a:rPr lang="cs-CZ" b="1" dirty="0">
                <a:latin typeface="Arial" charset="0"/>
                <a:ea typeface="MS PGothic" charset="0"/>
              </a:rPr>
              <a:t> </a:t>
            </a:r>
            <a:r>
              <a:rPr lang="cs-CZ" b="1" dirty="0" err="1">
                <a:latin typeface="Arial" charset="0"/>
                <a:ea typeface="MS PGothic" charset="0"/>
              </a:rPr>
              <a:t>demokraciami</a:t>
            </a:r>
            <a:br>
              <a:rPr lang="cs-CZ" dirty="0">
                <a:latin typeface="Arial" charset="0"/>
                <a:ea typeface="MS PGothic" charset="0"/>
              </a:rPr>
            </a:br>
            <a:r>
              <a:rPr lang="cs-CZ" dirty="0" err="1">
                <a:latin typeface="Arial" charset="0"/>
                <a:ea typeface="MS PGothic" charset="0"/>
              </a:rPr>
              <a:t>Lijphart</a:t>
            </a:r>
            <a:r>
              <a:rPr lang="cs-CZ" dirty="0">
                <a:latin typeface="Arial" charset="0"/>
                <a:ea typeface="MS PGothic" charset="0"/>
              </a:rPr>
              <a:t> (1984, 1999)</a:t>
            </a:r>
            <a:endParaRPr lang="en-US" dirty="0">
              <a:latin typeface="Arial" charset="0"/>
              <a:ea typeface="MS PGothic" charset="0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2362201" y="2362200"/>
            <a:ext cx="7693025" cy="4235450"/>
          </a:xfrm>
        </p:spPr>
        <p:txBody>
          <a:bodyPr/>
          <a:lstStyle/>
          <a:p>
            <a:r>
              <a:rPr lang="cs-CZ" dirty="0" err="1">
                <a:latin typeface="Arial" charset="0"/>
                <a:ea typeface="MS PGothic" charset="0"/>
              </a:rPr>
              <a:t>Lijphart</a:t>
            </a:r>
            <a:r>
              <a:rPr lang="cs-CZ" dirty="0">
                <a:latin typeface="Arial" charset="0"/>
                <a:ea typeface="MS PGothic" charset="0"/>
              </a:rPr>
              <a:t>: </a:t>
            </a:r>
            <a:r>
              <a:rPr lang="cs-CZ" dirty="0" err="1">
                <a:latin typeface="Arial" charset="0"/>
                <a:ea typeface="MS PGothic" charset="0"/>
              </a:rPr>
              <a:t>väčšinové</a:t>
            </a:r>
            <a:r>
              <a:rPr lang="cs-CZ" dirty="0">
                <a:latin typeface="Arial" charset="0"/>
                <a:ea typeface="MS PGothic" charset="0"/>
              </a:rPr>
              <a:t> vs. </a:t>
            </a:r>
            <a:r>
              <a:rPr lang="cs-CZ" dirty="0" err="1">
                <a:latin typeface="Arial" charset="0"/>
                <a:ea typeface="MS PGothic" charset="0"/>
              </a:rPr>
              <a:t>konsenzuálne</a:t>
            </a:r>
            <a:endParaRPr lang="cs-CZ" dirty="0">
              <a:latin typeface="Arial" charset="0"/>
              <a:ea typeface="MS PGothic" charset="0"/>
            </a:endParaRPr>
          </a:p>
          <a:p>
            <a:r>
              <a:rPr lang="cs-CZ" b="1" dirty="0">
                <a:latin typeface="Arial" charset="0"/>
                <a:ea typeface="MS PGothic" charset="0"/>
              </a:rPr>
              <a:t>1. typ </a:t>
            </a:r>
            <a:r>
              <a:rPr lang="cs-CZ" b="1" dirty="0" err="1">
                <a:latin typeface="Arial" charset="0"/>
                <a:ea typeface="MS PGothic" charset="0"/>
              </a:rPr>
              <a:t>exekutívy</a:t>
            </a:r>
            <a:r>
              <a:rPr lang="cs-CZ" b="1" dirty="0">
                <a:latin typeface="Arial" charset="0"/>
                <a:ea typeface="MS PGothic" charset="0"/>
              </a:rPr>
              <a:t> </a:t>
            </a:r>
            <a:r>
              <a:rPr lang="cs-CZ" dirty="0">
                <a:latin typeface="Arial" charset="0"/>
                <a:ea typeface="MS PGothic" charset="0"/>
              </a:rPr>
              <a:t>(</a:t>
            </a:r>
            <a:r>
              <a:rPr lang="cs-CZ" dirty="0" err="1">
                <a:latin typeface="Arial" charset="0"/>
                <a:ea typeface="MS PGothic" charset="0"/>
              </a:rPr>
              <a:t>koncentrácia</a:t>
            </a:r>
            <a:r>
              <a:rPr lang="cs-CZ" dirty="0">
                <a:latin typeface="Arial" charset="0"/>
                <a:ea typeface="MS PGothic" charset="0"/>
              </a:rPr>
              <a:t> vs. </a:t>
            </a:r>
            <a:r>
              <a:rPr lang="cs-CZ" dirty="0" err="1">
                <a:latin typeface="Arial" charset="0"/>
                <a:ea typeface="MS PGothic" charset="0"/>
              </a:rPr>
              <a:t>zdieľanie</a:t>
            </a:r>
            <a:r>
              <a:rPr lang="cs-CZ" dirty="0">
                <a:latin typeface="Arial" charset="0"/>
                <a:ea typeface="MS PGothic" charset="0"/>
              </a:rPr>
              <a:t> moci), </a:t>
            </a:r>
          </a:p>
          <a:p>
            <a:r>
              <a:rPr lang="cs-CZ" b="1" dirty="0">
                <a:latin typeface="Arial" charset="0"/>
                <a:ea typeface="MS PGothic" charset="0"/>
              </a:rPr>
              <a:t>2. </a:t>
            </a:r>
            <a:r>
              <a:rPr lang="cs-CZ" b="1" dirty="0" err="1">
                <a:latin typeface="Arial" charset="0"/>
                <a:ea typeface="MS PGothic" charset="0"/>
              </a:rPr>
              <a:t>exekutívno-legislatívne</a:t>
            </a:r>
            <a:r>
              <a:rPr lang="cs-CZ" b="1" dirty="0">
                <a:latin typeface="Arial" charset="0"/>
                <a:ea typeface="MS PGothic" charset="0"/>
              </a:rPr>
              <a:t> </a:t>
            </a:r>
            <a:r>
              <a:rPr lang="cs-CZ" b="1" dirty="0" err="1">
                <a:latin typeface="Arial" charset="0"/>
                <a:ea typeface="MS PGothic" charset="0"/>
              </a:rPr>
              <a:t>vzťahy</a:t>
            </a:r>
            <a:r>
              <a:rPr lang="cs-CZ" b="1" dirty="0">
                <a:latin typeface="Arial" charset="0"/>
                <a:ea typeface="MS PGothic" charset="0"/>
              </a:rPr>
              <a:t> </a:t>
            </a:r>
            <a:r>
              <a:rPr lang="cs-CZ" dirty="0">
                <a:latin typeface="Arial" charset="0"/>
                <a:ea typeface="MS PGothic" charset="0"/>
              </a:rPr>
              <a:t>(</a:t>
            </a:r>
            <a:r>
              <a:rPr lang="cs-CZ" dirty="0" err="1">
                <a:latin typeface="Arial" charset="0"/>
                <a:ea typeface="MS PGothic" charset="0"/>
              </a:rPr>
              <a:t>dominanica</a:t>
            </a:r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dirty="0" err="1">
                <a:latin typeface="Arial" charset="0"/>
                <a:ea typeface="MS PGothic" charset="0"/>
              </a:rPr>
              <a:t>exekutívy</a:t>
            </a:r>
            <a:r>
              <a:rPr lang="cs-CZ" dirty="0">
                <a:latin typeface="Arial" charset="0"/>
                <a:ea typeface="MS PGothic" charset="0"/>
              </a:rPr>
              <a:t> vs. rovnováha),</a:t>
            </a:r>
          </a:p>
          <a:p>
            <a:r>
              <a:rPr lang="cs-CZ" dirty="0">
                <a:latin typeface="Arial" charset="0"/>
                <a:ea typeface="MS PGothic" charset="0"/>
              </a:rPr>
              <a:t> </a:t>
            </a:r>
            <a:r>
              <a:rPr lang="cs-CZ" b="1" dirty="0">
                <a:latin typeface="Arial" charset="0"/>
                <a:ea typeface="MS PGothic" charset="0"/>
              </a:rPr>
              <a:t>3. </a:t>
            </a:r>
            <a:r>
              <a:rPr lang="cs-CZ" b="1" dirty="0" err="1">
                <a:latin typeface="Arial" charset="0"/>
                <a:ea typeface="MS PGothic" charset="0"/>
              </a:rPr>
              <a:t>stranícky</a:t>
            </a:r>
            <a:r>
              <a:rPr lang="cs-CZ" b="1" dirty="0">
                <a:latin typeface="Arial" charset="0"/>
                <a:ea typeface="MS PGothic" charset="0"/>
              </a:rPr>
              <a:t> systém </a:t>
            </a:r>
            <a:r>
              <a:rPr lang="cs-CZ" dirty="0">
                <a:latin typeface="Arial" charset="0"/>
                <a:ea typeface="MS PGothic" charset="0"/>
              </a:rPr>
              <a:t>(</a:t>
            </a:r>
            <a:r>
              <a:rPr lang="cs-CZ" dirty="0" err="1">
                <a:latin typeface="Arial" charset="0"/>
                <a:ea typeface="MS PGothic" charset="0"/>
              </a:rPr>
              <a:t>dvojstranícky</a:t>
            </a:r>
            <a:r>
              <a:rPr lang="cs-CZ" dirty="0">
                <a:latin typeface="Arial" charset="0"/>
                <a:ea typeface="MS PGothic" charset="0"/>
              </a:rPr>
              <a:t> vs. </a:t>
            </a:r>
            <a:r>
              <a:rPr lang="cs-CZ" dirty="0" err="1">
                <a:latin typeface="Arial" charset="0"/>
                <a:ea typeface="MS PGothic" charset="0"/>
              </a:rPr>
              <a:t>viacstranícky</a:t>
            </a:r>
            <a:r>
              <a:rPr lang="cs-CZ" dirty="0">
                <a:latin typeface="Arial" charset="0"/>
                <a:ea typeface="MS PGothic" charset="0"/>
              </a:rPr>
              <a:t>), </a:t>
            </a:r>
          </a:p>
          <a:p>
            <a:endParaRPr lang="cs-CZ" dirty="0">
              <a:latin typeface="Arial" charset="0"/>
              <a:ea typeface="MS PGothic" charset="0"/>
            </a:endParaRPr>
          </a:p>
          <a:p>
            <a:endParaRPr lang="cs-CZ" dirty="0">
              <a:latin typeface="Arial" charset="0"/>
              <a:ea typeface="MS PGothic" charset="0"/>
            </a:endParaRPr>
          </a:p>
          <a:p>
            <a:endParaRPr lang="en-US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622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1418</TotalTime>
  <Words>1445</Words>
  <Application>Microsoft Macintosh PowerPoint</Application>
  <PresentationFormat>Widescreen</PresentationFormat>
  <Paragraphs>157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2" baseType="lpstr">
      <vt:lpstr>ＭＳ Ｐゴシック</vt:lpstr>
      <vt:lpstr>ＭＳ Ｐゴシック</vt:lpstr>
      <vt:lpstr>Arial</vt:lpstr>
      <vt:lpstr>Calibri</vt:lpstr>
      <vt:lpstr>Calibri Light</vt:lpstr>
      <vt:lpstr>Wingdings</vt:lpstr>
      <vt:lpstr>Office Theme</vt:lpstr>
      <vt:lpstr>Demokracia a demokratizácia </vt:lpstr>
      <vt:lpstr>Konceptualizácia demokracie</vt:lpstr>
      <vt:lpstr>Čo je to demokracia?</vt:lpstr>
      <vt:lpstr>Schumpeter: minimalistická definícia</vt:lpstr>
      <vt:lpstr>Przeworski: minimalistická definícia</vt:lpstr>
      <vt:lpstr>Dahl: Polyarchia</vt:lpstr>
      <vt:lpstr>Substantívne definície demokracie</vt:lpstr>
      <vt:lpstr>Pateman: Participačná demokracia</vt:lpstr>
      <vt:lpstr> Rozdiely medzi demokraciami Lijphart (1984, 1999)</vt:lpstr>
      <vt:lpstr> Rozdiely medzi demokraciami Lijphart (1984, 1999)</vt:lpstr>
      <vt:lpstr> Rozdiely medzi demokraciami Lijphart (1984, 1999)</vt:lpstr>
      <vt:lpstr> Rozdiely medzi demokraciami Lijphart (1984, 1999)</vt:lpstr>
      <vt:lpstr> Rozdiely medzi demokraciami Lijphart (1984, 1999)</vt:lpstr>
      <vt:lpstr>Demokracie a nedemokracie</vt:lpstr>
      <vt:lpstr>Tretia demokratizačná vlna</vt:lpstr>
      <vt:lpstr>Huntington: demokratizačné vlny</vt:lpstr>
      <vt:lpstr>Dôsledky rozšírenia demokracií</vt:lpstr>
      <vt:lpstr>Dimenzie demokracie</vt:lpstr>
      <vt:lpstr>Demokracie po tretej vlne</vt:lpstr>
      <vt:lpstr>O’Donnell: Delegatívne demokracie</vt:lpstr>
      <vt:lpstr>Ako sa demokracie menili v čase?</vt:lpstr>
      <vt:lpstr>Inkorporácia</vt:lpstr>
      <vt:lpstr>Ako sa demokracie menili v čase?</vt:lpstr>
      <vt:lpstr>Ako sa demokracie menili v čase?</vt:lpstr>
      <vt:lpstr>Nová transformácia demokracie?</vt:lpstr>
      <vt:lpstr>Nová transformácia demokracie?</vt:lpstr>
      <vt:lpstr>Nová transformácia demokracie?</vt:lpstr>
      <vt:lpstr>Ako vzniká demokracia? Modernizáciou</vt:lpstr>
      <vt:lpstr>Ako vzniká demokracia?  Dynamické modely</vt:lpstr>
      <vt:lpstr>Aké dôsledky majú demokracie?</vt:lpstr>
      <vt:lpstr>Nízkopríjmové demokracie a autokracie</vt:lpstr>
      <vt:lpstr>Nízkopríjmové demokracie a autokracie (bez juhových. Ázie)</vt:lpstr>
      <vt:lpstr>Ukazovatele mimo HDP per capita I</vt:lpstr>
      <vt:lpstr>Ukazovatele mimo HDP per capita II</vt:lpstr>
      <vt:lpstr>Prečo?  Demokracie podnecujú vzájomnú kontrolu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Demokracia a demokratizácia </dc:title>
  <dc:creator>Marek Rybar</dc:creator>
  <cp:lastModifiedBy>Marek Rybar</cp:lastModifiedBy>
  <cp:revision>19</cp:revision>
  <dcterms:created xsi:type="dcterms:W3CDTF">2017-11-08T15:15:54Z</dcterms:created>
  <dcterms:modified xsi:type="dcterms:W3CDTF">2018-11-13T12:14:02Z</dcterms:modified>
</cp:coreProperties>
</file>