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theme/theme15.xml" ContentType="application/vnd.openxmlformats-officedocument.theme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theme/theme16.xml" ContentType="application/vnd.openxmlformats-officedocument.theme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theme/theme17.xml" ContentType="application/vnd.openxmlformats-officedocument.theme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theme/theme1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  <p:sldMasterId id="2147483708" r:id="rId4"/>
    <p:sldMasterId id="2147483720" r:id="rId5"/>
    <p:sldMasterId id="2147483732" r:id="rId6"/>
    <p:sldMasterId id="2147483744" r:id="rId7"/>
    <p:sldMasterId id="2147483756" r:id="rId8"/>
    <p:sldMasterId id="2147483768" r:id="rId9"/>
    <p:sldMasterId id="2147483780" r:id="rId10"/>
    <p:sldMasterId id="2147483792" r:id="rId11"/>
    <p:sldMasterId id="2147483804" r:id="rId12"/>
    <p:sldMasterId id="2147483840" r:id="rId13"/>
    <p:sldMasterId id="2147483852" r:id="rId14"/>
    <p:sldMasterId id="2147483864" r:id="rId15"/>
    <p:sldMasterId id="2147483888" r:id="rId16"/>
    <p:sldMasterId id="2147483900" r:id="rId17"/>
    <p:sldMasterId id="2147483924" r:id="rId18"/>
  </p:sldMasterIdLst>
  <p:sldIdLst>
    <p:sldId id="256" r:id="rId19"/>
    <p:sldId id="259" r:id="rId20"/>
    <p:sldId id="260" r:id="rId21"/>
    <p:sldId id="261" r:id="rId22"/>
    <p:sldId id="262" r:id="rId23"/>
    <p:sldId id="263" r:id="rId24"/>
    <p:sldId id="296" r:id="rId25"/>
    <p:sldId id="265" r:id="rId26"/>
    <p:sldId id="266" r:id="rId27"/>
    <p:sldId id="267" r:id="rId28"/>
    <p:sldId id="268" r:id="rId29"/>
    <p:sldId id="269" r:id="rId30"/>
    <p:sldId id="270" r:id="rId31"/>
    <p:sldId id="271" r:id="rId32"/>
    <p:sldId id="299" r:id="rId33"/>
    <p:sldId id="303" r:id="rId34"/>
    <p:sldId id="272" r:id="rId35"/>
    <p:sldId id="273" r:id="rId36"/>
    <p:sldId id="274" r:id="rId37"/>
    <p:sldId id="275" r:id="rId38"/>
    <p:sldId id="279" r:id="rId39"/>
    <p:sldId id="297" r:id="rId40"/>
    <p:sldId id="298" r:id="rId41"/>
    <p:sldId id="276" r:id="rId42"/>
    <p:sldId id="277" r:id="rId43"/>
    <p:sldId id="292" r:id="rId44"/>
    <p:sldId id="278" r:id="rId45"/>
    <p:sldId id="280" r:id="rId46"/>
    <p:sldId id="281" r:id="rId47"/>
    <p:sldId id="282" r:id="rId48"/>
    <p:sldId id="283" r:id="rId49"/>
    <p:sldId id="288" r:id="rId50"/>
    <p:sldId id="289" r:id="rId51"/>
    <p:sldId id="290" r:id="rId52"/>
    <p:sldId id="293" r:id="rId53"/>
    <p:sldId id="294" r:id="rId5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9933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8.xml"/><Relationship Id="rId39" Type="http://schemas.openxmlformats.org/officeDocument/2006/relationships/slide" Target="slides/slide21.xml"/><Relationship Id="rId21" Type="http://schemas.openxmlformats.org/officeDocument/2006/relationships/slide" Target="slides/slide3.xml"/><Relationship Id="rId34" Type="http://schemas.openxmlformats.org/officeDocument/2006/relationships/slide" Target="slides/slide16.xml"/><Relationship Id="rId42" Type="http://schemas.openxmlformats.org/officeDocument/2006/relationships/slide" Target="slides/slide24.xml"/><Relationship Id="rId47" Type="http://schemas.openxmlformats.org/officeDocument/2006/relationships/slide" Target="slides/slide29.xml"/><Relationship Id="rId50" Type="http://schemas.openxmlformats.org/officeDocument/2006/relationships/slide" Target="slides/slide32.xml"/><Relationship Id="rId55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7.xml"/><Relationship Id="rId33" Type="http://schemas.openxmlformats.org/officeDocument/2006/relationships/slide" Target="slides/slide15.xml"/><Relationship Id="rId38" Type="http://schemas.openxmlformats.org/officeDocument/2006/relationships/slide" Target="slides/slide20.xml"/><Relationship Id="rId46" Type="http://schemas.openxmlformats.org/officeDocument/2006/relationships/slide" Target="slides/slide28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2.xml"/><Relationship Id="rId29" Type="http://schemas.openxmlformats.org/officeDocument/2006/relationships/slide" Target="slides/slide11.xml"/><Relationship Id="rId41" Type="http://schemas.openxmlformats.org/officeDocument/2006/relationships/slide" Target="slides/slide23.xml"/><Relationship Id="rId54" Type="http://schemas.openxmlformats.org/officeDocument/2006/relationships/slide" Target="slides/slide36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6.xml"/><Relationship Id="rId32" Type="http://schemas.openxmlformats.org/officeDocument/2006/relationships/slide" Target="slides/slide14.xml"/><Relationship Id="rId37" Type="http://schemas.openxmlformats.org/officeDocument/2006/relationships/slide" Target="slides/slide19.xml"/><Relationship Id="rId40" Type="http://schemas.openxmlformats.org/officeDocument/2006/relationships/slide" Target="slides/slide22.xml"/><Relationship Id="rId45" Type="http://schemas.openxmlformats.org/officeDocument/2006/relationships/slide" Target="slides/slide27.xml"/><Relationship Id="rId53" Type="http://schemas.openxmlformats.org/officeDocument/2006/relationships/slide" Target="slides/slide35.xml"/><Relationship Id="rId58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5.xml"/><Relationship Id="rId28" Type="http://schemas.openxmlformats.org/officeDocument/2006/relationships/slide" Target="slides/slide10.xml"/><Relationship Id="rId36" Type="http://schemas.openxmlformats.org/officeDocument/2006/relationships/slide" Target="slides/slide18.xml"/><Relationship Id="rId49" Type="http://schemas.openxmlformats.org/officeDocument/2006/relationships/slide" Target="slides/slide31.xml"/><Relationship Id="rId57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1.xml"/><Relationship Id="rId31" Type="http://schemas.openxmlformats.org/officeDocument/2006/relationships/slide" Target="slides/slide13.xml"/><Relationship Id="rId44" Type="http://schemas.openxmlformats.org/officeDocument/2006/relationships/slide" Target="slides/slide26.xml"/><Relationship Id="rId52" Type="http://schemas.openxmlformats.org/officeDocument/2006/relationships/slide" Target="slides/slide3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4.xml"/><Relationship Id="rId27" Type="http://schemas.openxmlformats.org/officeDocument/2006/relationships/slide" Target="slides/slide9.xml"/><Relationship Id="rId30" Type="http://schemas.openxmlformats.org/officeDocument/2006/relationships/slide" Target="slides/slide12.xml"/><Relationship Id="rId35" Type="http://schemas.openxmlformats.org/officeDocument/2006/relationships/slide" Target="slides/slide17.xml"/><Relationship Id="rId43" Type="http://schemas.openxmlformats.org/officeDocument/2006/relationships/slide" Target="slides/slide25.xml"/><Relationship Id="rId48" Type="http://schemas.openxmlformats.org/officeDocument/2006/relationships/slide" Target="slides/slide30.xml"/><Relationship Id="rId56" Type="http://schemas.openxmlformats.org/officeDocument/2006/relationships/viewProps" Target="viewProps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33.xml"/><Relationship Id="rId3" Type="http://schemas.openxmlformats.org/officeDocument/2006/relationships/slideMaster" Target="slideMasters/slideMaster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06.11.2018</a:t>
            </a:fld>
            <a:endParaRPr lang="cs-CZ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06.11.2018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06.11.2018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06.11.2018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06.11.2018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06.11.2018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06.11.2018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06.11.2018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06.11.2018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06.11.2018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06.11.2018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3.xml"/><Relationship Id="rId3" Type="http://schemas.openxmlformats.org/officeDocument/2006/relationships/slideLayout" Target="../slideLayouts/slideLayout168.xml"/><Relationship Id="rId7" Type="http://schemas.openxmlformats.org/officeDocument/2006/relationships/slideLayout" Target="../slideLayouts/slideLayout172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7.xml"/><Relationship Id="rId1" Type="http://schemas.openxmlformats.org/officeDocument/2006/relationships/slideLayout" Target="../slideLayouts/slideLayout166.xml"/><Relationship Id="rId6" Type="http://schemas.openxmlformats.org/officeDocument/2006/relationships/slideLayout" Target="../slideLayouts/slideLayout171.xml"/><Relationship Id="rId11" Type="http://schemas.openxmlformats.org/officeDocument/2006/relationships/slideLayout" Target="../slideLayouts/slideLayout176.xml"/><Relationship Id="rId5" Type="http://schemas.openxmlformats.org/officeDocument/2006/relationships/slideLayout" Target="../slideLayouts/slideLayout170.xml"/><Relationship Id="rId10" Type="http://schemas.openxmlformats.org/officeDocument/2006/relationships/slideLayout" Target="../slideLayouts/slideLayout175.xml"/><Relationship Id="rId4" Type="http://schemas.openxmlformats.org/officeDocument/2006/relationships/slideLayout" Target="../slideLayouts/slideLayout169.xml"/><Relationship Id="rId9" Type="http://schemas.openxmlformats.org/officeDocument/2006/relationships/slideLayout" Target="../slideLayouts/slideLayout174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4.xml"/><Relationship Id="rId3" Type="http://schemas.openxmlformats.org/officeDocument/2006/relationships/slideLayout" Target="../slideLayouts/slideLayout179.xml"/><Relationship Id="rId7" Type="http://schemas.openxmlformats.org/officeDocument/2006/relationships/slideLayout" Target="../slideLayouts/slideLayout183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8.xml"/><Relationship Id="rId1" Type="http://schemas.openxmlformats.org/officeDocument/2006/relationships/slideLayout" Target="../slideLayouts/slideLayout177.xml"/><Relationship Id="rId6" Type="http://schemas.openxmlformats.org/officeDocument/2006/relationships/slideLayout" Target="../slideLayouts/slideLayout182.xml"/><Relationship Id="rId11" Type="http://schemas.openxmlformats.org/officeDocument/2006/relationships/slideLayout" Target="../slideLayouts/slideLayout187.xml"/><Relationship Id="rId5" Type="http://schemas.openxmlformats.org/officeDocument/2006/relationships/slideLayout" Target="../slideLayouts/slideLayout181.xml"/><Relationship Id="rId10" Type="http://schemas.openxmlformats.org/officeDocument/2006/relationships/slideLayout" Target="../slideLayouts/slideLayout186.xml"/><Relationship Id="rId4" Type="http://schemas.openxmlformats.org/officeDocument/2006/relationships/slideLayout" Target="../slideLayouts/slideLayout180.xml"/><Relationship Id="rId9" Type="http://schemas.openxmlformats.org/officeDocument/2006/relationships/slideLayout" Target="../slideLayouts/slideLayout185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5.xml"/><Relationship Id="rId3" Type="http://schemas.openxmlformats.org/officeDocument/2006/relationships/slideLayout" Target="../slideLayouts/slideLayout190.xml"/><Relationship Id="rId7" Type="http://schemas.openxmlformats.org/officeDocument/2006/relationships/slideLayout" Target="../slideLayouts/slideLayout194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89.xml"/><Relationship Id="rId1" Type="http://schemas.openxmlformats.org/officeDocument/2006/relationships/slideLayout" Target="../slideLayouts/slideLayout188.xml"/><Relationship Id="rId6" Type="http://schemas.openxmlformats.org/officeDocument/2006/relationships/slideLayout" Target="../slideLayouts/slideLayout193.xml"/><Relationship Id="rId11" Type="http://schemas.openxmlformats.org/officeDocument/2006/relationships/slideLayout" Target="../slideLayouts/slideLayout198.xml"/><Relationship Id="rId5" Type="http://schemas.openxmlformats.org/officeDocument/2006/relationships/slideLayout" Target="../slideLayouts/slideLayout192.xml"/><Relationship Id="rId10" Type="http://schemas.openxmlformats.org/officeDocument/2006/relationships/slideLayout" Target="../slideLayouts/slideLayout197.xml"/><Relationship Id="rId4" Type="http://schemas.openxmlformats.org/officeDocument/2006/relationships/slideLayout" Target="../slideLayouts/slideLayout191.xml"/><Relationship Id="rId9" Type="http://schemas.openxmlformats.org/officeDocument/2006/relationships/slideLayout" Target="../slideLayouts/slideLayout19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06.11.2018</a:t>
            </a:fld>
            <a:endParaRPr lang="cs-CZ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06.11.2018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6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2060848"/>
            <a:ext cx="7851648" cy="2160240"/>
          </a:xfrm>
        </p:spPr>
        <p:txBody>
          <a:bodyPr>
            <a:normAutofit/>
          </a:bodyPr>
          <a:lstStyle/>
          <a:p>
            <a:pPr algn="ctr"/>
            <a:r>
              <a:rPr lang="cs-CZ" sz="7200" dirty="0">
                <a:solidFill>
                  <a:schemeClr val="bg1"/>
                </a:solidFill>
              </a:rPr>
              <a:t>Korelace</a:t>
            </a:r>
            <a:br>
              <a:rPr lang="cs-CZ" sz="4400" dirty="0">
                <a:solidFill>
                  <a:schemeClr val="bg1"/>
                </a:solidFill>
              </a:rPr>
            </a:b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89304" y="5105400"/>
            <a:ext cx="7854696" cy="1752600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Peter Spáč</a:t>
            </a:r>
          </a:p>
          <a:p>
            <a:r>
              <a:rPr lang="cs-CZ" dirty="0">
                <a:solidFill>
                  <a:schemeClr val="bg1"/>
                </a:solidFill>
              </a:rPr>
              <a:t>1.11.2018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617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Jeden ze základních korelačních koeficientů</a:t>
            </a:r>
          </a:p>
          <a:p>
            <a:endParaRPr lang="cs-CZ" dirty="0"/>
          </a:p>
          <a:p>
            <a:r>
              <a:rPr lang="cs-CZ" dirty="0"/>
              <a:t>Značení - R (při populaci), r (při vzorce)</a:t>
            </a:r>
          </a:p>
          <a:p>
            <a:endParaRPr lang="cs-CZ" dirty="0"/>
          </a:p>
          <a:p>
            <a:r>
              <a:rPr lang="cs-CZ" dirty="0"/>
              <a:t>Hodnoty koeficientu:</a:t>
            </a:r>
          </a:p>
          <a:p>
            <a:pPr lvl="1"/>
            <a:r>
              <a:rPr lang="cs-CZ" dirty="0"/>
              <a:t>Rozsah od -1 po 1</a:t>
            </a:r>
          </a:p>
          <a:p>
            <a:pPr lvl="1"/>
            <a:r>
              <a:rPr lang="cs-CZ" dirty="0"/>
              <a:t>+1 = perfektní kladní souvislost</a:t>
            </a:r>
          </a:p>
          <a:p>
            <a:pPr lvl="1"/>
            <a:r>
              <a:rPr lang="cs-CZ" dirty="0"/>
              <a:t>-1  = perfektní záporná souvislost</a:t>
            </a:r>
          </a:p>
          <a:p>
            <a:pPr lvl="1"/>
            <a:r>
              <a:rPr lang="cs-CZ" dirty="0"/>
              <a:t>0 = žádná souvislost</a:t>
            </a:r>
          </a:p>
          <a:p>
            <a:endParaRPr lang="cs-CZ" dirty="0"/>
          </a:p>
          <a:p>
            <a:r>
              <a:rPr lang="cs-CZ" dirty="0"/>
              <a:t>Čím více je hodnota vzdálena od nuly, tím je souvislost silnější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Síla vztahu:</a:t>
            </a:r>
          </a:p>
          <a:p>
            <a:pPr lvl="1"/>
            <a:r>
              <a:rPr lang="cs-CZ" dirty="0"/>
              <a:t>± 0,1 – slabý</a:t>
            </a:r>
          </a:p>
          <a:p>
            <a:pPr lvl="1"/>
            <a:r>
              <a:rPr lang="cs-CZ" dirty="0"/>
              <a:t>± 0,3 – střední</a:t>
            </a:r>
          </a:p>
          <a:p>
            <a:pPr lvl="1"/>
            <a:r>
              <a:rPr lang="cs-CZ" dirty="0"/>
              <a:t>± 0,5 – silný</a:t>
            </a:r>
          </a:p>
          <a:p>
            <a:endParaRPr lang="cs-CZ" dirty="0"/>
          </a:p>
          <a:p>
            <a:r>
              <a:rPr lang="cs-CZ" dirty="0"/>
              <a:t>Spíše </a:t>
            </a:r>
            <a:r>
              <a:rPr lang="cs-CZ" dirty="0" err="1"/>
              <a:t>arbitrabilní</a:t>
            </a:r>
            <a:r>
              <a:rPr lang="cs-CZ" dirty="0"/>
              <a:t> hodnoty (mezi r = 0,29 a r = 0,31 žádný zásadný rozdíl není)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Druhy korelace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 err="1"/>
              <a:t>Bivariační</a:t>
            </a:r>
            <a:r>
              <a:rPr lang="cs-CZ" dirty="0"/>
              <a:t> – souvislost mezi dvěma proměnnými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Parciální (</a:t>
            </a:r>
            <a:r>
              <a:rPr lang="cs-CZ" dirty="0" err="1"/>
              <a:t>partial</a:t>
            </a:r>
            <a:r>
              <a:rPr lang="cs-CZ" dirty="0"/>
              <a:t>) – souvislost mezi dvěma proměnnými za jisté kontroly vlivu jiných proměnných</a:t>
            </a:r>
          </a:p>
          <a:p>
            <a:endParaRPr lang="sk-SK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/>
              <a:t>Bivariační</a:t>
            </a:r>
            <a:r>
              <a:rPr lang="cs-CZ" dirty="0"/>
              <a:t> korelace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„Jednodušší“ forma</a:t>
            </a:r>
          </a:p>
          <a:p>
            <a:endParaRPr lang="cs-CZ" dirty="0"/>
          </a:p>
          <a:p>
            <a:r>
              <a:rPr lang="cs-CZ" dirty="0"/>
              <a:t>Posuzuje souvislost mezi dvěma proměnnými bez dalšího</a:t>
            </a:r>
          </a:p>
          <a:p>
            <a:endParaRPr lang="cs-CZ" dirty="0"/>
          </a:p>
          <a:p>
            <a:r>
              <a:rPr lang="cs-CZ" dirty="0"/>
              <a:t>Tři základní postupy:</a:t>
            </a:r>
          </a:p>
          <a:p>
            <a:pPr lvl="1"/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  <a:p>
            <a:pPr lvl="1"/>
            <a:r>
              <a:rPr lang="cs-CZ" dirty="0" err="1"/>
              <a:t>Spearmanovo</a:t>
            </a:r>
            <a:r>
              <a:rPr lang="cs-CZ" dirty="0"/>
              <a:t> </a:t>
            </a:r>
            <a:r>
              <a:rPr lang="cs-CZ" dirty="0" err="1"/>
              <a:t>rho</a:t>
            </a:r>
            <a:endParaRPr lang="cs-CZ" dirty="0"/>
          </a:p>
          <a:p>
            <a:pPr lvl="1"/>
            <a:r>
              <a:rPr lang="cs-CZ" dirty="0" err="1"/>
              <a:t>Kendallovo</a:t>
            </a:r>
            <a:r>
              <a:rPr lang="cs-CZ" dirty="0"/>
              <a:t> tau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cs-CZ" dirty="0"/>
              <a:t>Předpoklady:</a:t>
            </a:r>
          </a:p>
          <a:p>
            <a:pPr lvl="1"/>
            <a:r>
              <a:rPr lang="cs-CZ" dirty="0"/>
              <a:t>Kardinální data (možná výjimka)</a:t>
            </a:r>
          </a:p>
          <a:p>
            <a:pPr lvl="1"/>
            <a:r>
              <a:rPr lang="cs-CZ" dirty="0"/>
              <a:t>Pokud zjišťujeme i statistickou signifikanci, tak i normální rozložení (nebo dostatečná velikost vzorku)</a:t>
            </a:r>
          </a:p>
          <a:p>
            <a:endParaRPr lang="cs-CZ" dirty="0"/>
          </a:p>
          <a:p>
            <a:r>
              <a:rPr lang="cs-CZ" dirty="0"/>
              <a:t>Výjimka – jedna z proměnných může být kategorická (dichotomická)</a:t>
            </a:r>
          </a:p>
          <a:p>
            <a:endParaRPr lang="sk-SK" dirty="0"/>
          </a:p>
          <a:p>
            <a:r>
              <a:rPr lang="cs-CZ" dirty="0"/>
              <a:t>Citlivost na odlehlé případy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Práce v SPSS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805888"/>
          </a:xfrm>
        </p:spPr>
        <p:txBody>
          <a:bodyPr>
            <a:normAutofit/>
          </a:bodyPr>
          <a:lstStyle/>
          <a:p>
            <a:endParaRPr lang="sk-SK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sk-SK" dirty="0"/>
              <a:t>Před analýzou je vhodné si data graficky </a:t>
            </a:r>
            <a:r>
              <a:rPr lang="sk-SK" dirty="0" err="1"/>
              <a:t>zobrazit</a:t>
            </a:r>
            <a:r>
              <a:rPr lang="sk-SK" dirty="0"/>
              <a:t> (</a:t>
            </a:r>
            <a:r>
              <a:rPr lang="sk-SK" dirty="0" err="1"/>
              <a:t>netýká</a:t>
            </a:r>
            <a:r>
              <a:rPr lang="sk-SK" dirty="0"/>
              <a:t> se pouze </a:t>
            </a:r>
            <a:r>
              <a:rPr lang="sk-SK" dirty="0" err="1"/>
              <a:t>Pearsonova</a:t>
            </a:r>
            <a:r>
              <a:rPr lang="sk-SK" dirty="0"/>
              <a:t> </a:t>
            </a:r>
            <a:r>
              <a:rPr lang="sk-SK" dirty="0" err="1"/>
              <a:t>korel</a:t>
            </a:r>
            <a:r>
              <a:rPr lang="sk-SK" dirty="0"/>
              <a:t>. koeficientu)</a:t>
            </a:r>
          </a:p>
          <a:p>
            <a:endParaRPr lang="sk-SK" dirty="0"/>
          </a:p>
          <a:p>
            <a:r>
              <a:rPr lang="sk-SK" dirty="0"/>
              <a:t>Bodový graf (</a:t>
            </a:r>
            <a:r>
              <a:rPr lang="sk-SK" dirty="0" err="1"/>
              <a:t>scatter</a:t>
            </a:r>
            <a:r>
              <a:rPr lang="sk-SK" dirty="0"/>
              <a:t>/</a:t>
            </a:r>
            <a:r>
              <a:rPr lang="sk-SK" dirty="0" err="1"/>
              <a:t>dot</a:t>
            </a:r>
            <a:r>
              <a:rPr lang="sk-SK" dirty="0"/>
              <a:t>)</a:t>
            </a:r>
          </a:p>
          <a:p>
            <a:endParaRPr lang="sk-SK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cs-CZ" dirty="0" err="1"/>
              <a:t>Graphs</a:t>
            </a:r>
            <a:r>
              <a:rPr lang="cs-CZ" dirty="0"/>
              <a:t> </a:t>
            </a:r>
            <a:r>
              <a:rPr lang="cs-CZ" dirty="0">
                <a:sym typeface="Wingdings" pitchFamily="2" charset="2"/>
              </a:rPr>
              <a:t> Chart </a:t>
            </a:r>
            <a:r>
              <a:rPr lang="cs-CZ" dirty="0" err="1">
                <a:sym typeface="Wingdings" pitchFamily="2" charset="2"/>
              </a:rPr>
              <a:t>builder</a:t>
            </a:r>
            <a:r>
              <a:rPr lang="cs-CZ" dirty="0">
                <a:sym typeface="Wingdings" pitchFamily="2" charset="2"/>
              </a:rPr>
              <a:t> :</a:t>
            </a:r>
          </a:p>
          <a:p>
            <a:pPr lvl="1"/>
            <a:r>
              <a:rPr lang="cs-CZ" dirty="0">
                <a:sym typeface="Wingdings" pitchFamily="2" charset="2"/>
              </a:rPr>
              <a:t>Zvolit </a:t>
            </a:r>
            <a:r>
              <a:rPr lang="cs-CZ" dirty="0" err="1">
                <a:sym typeface="Wingdings" pitchFamily="2" charset="2"/>
              </a:rPr>
              <a:t>Scatter</a:t>
            </a:r>
            <a:r>
              <a:rPr lang="cs-CZ" dirty="0">
                <a:sym typeface="Wingdings" pitchFamily="2" charset="2"/>
              </a:rPr>
              <a:t>/</a:t>
            </a:r>
            <a:r>
              <a:rPr lang="cs-CZ" dirty="0" err="1">
                <a:sym typeface="Wingdings" pitchFamily="2" charset="2"/>
              </a:rPr>
              <a:t>Dot</a:t>
            </a:r>
            <a:endParaRPr lang="cs-CZ" dirty="0">
              <a:sym typeface="Wingdings" pitchFamily="2" charset="2"/>
            </a:endParaRPr>
          </a:p>
          <a:p>
            <a:pPr lvl="1"/>
            <a:r>
              <a:rPr lang="cs-CZ" dirty="0">
                <a:sym typeface="Wingdings" pitchFamily="2" charset="2"/>
              </a:rPr>
              <a:t>Vložit proměnné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14895"/>
            <a:ext cx="7920880" cy="6346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Práce v SPSS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805888"/>
          </a:xfrm>
        </p:spPr>
        <p:txBody>
          <a:bodyPr>
            <a:normAutofit/>
          </a:bodyPr>
          <a:lstStyle/>
          <a:p>
            <a:r>
              <a:rPr lang="cs-CZ" dirty="0" err="1"/>
              <a:t>Analyze</a:t>
            </a:r>
            <a:r>
              <a:rPr lang="cs-CZ" dirty="0"/>
              <a:t> </a:t>
            </a:r>
            <a:r>
              <a:rPr lang="cs-CZ" dirty="0">
                <a:sym typeface="Wingdings" pitchFamily="2" charset="2"/>
              </a:rPr>
              <a:t> </a:t>
            </a:r>
            <a:r>
              <a:rPr lang="cs-CZ" dirty="0" err="1">
                <a:sym typeface="Wingdings" pitchFamily="2" charset="2"/>
              </a:rPr>
              <a:t>Correlate</a:t>
            </a:r>
            <a:r>
              <a:rPr lang="cs-CZ" dirty="0">
                <a:sym typeface="Wingdings" pitchFamily="2" charset="2"/>
              </a:rPr>
              <a:t>  </a:t>
            </a:r>
            <a:r>
              <a:rPr lang="cs-CZ" dirty="0" err="1">
                <a:sym typeface="Wingdings" pitchFamily="2" charset="2"/>
              </a:rPr>
              <a:t>Bivariate</a:t>
            </a:r>
            <a:r>
              <a:rPr lang="cs-CZ" dirty="0">
                <a:sym typeface="Wingdings" pitchFamily="2" charset="2"/>
              </a:rPr>
              <a:t>:</a:t>
            </a:r>
          </a:p>
          <a:p>
            <a:pPr lvl="1"/>
            <a:r>
              <a:rPr lang="cs-CZ" dirty="0">
                <a:sym typeface="Wingdings" pitchFamily="2" charset="2"/>
              </a:rPr>
              <a:t>Zvolit proměnné</a:t>
            </a:r>
          </a:p>
          <a:p>
            <a:pPr lvl="1"/>
            <a:r>
              <a:rPr lang="cs-CZ" dirty="0" err="1">
                <a:sym typeface="Wingdings" pitchFamily="2" charset="2"/>
              </a:rPr>
              <a:t>Pearsonův</a:t>
            </a:r>
            <a:r>
              <a:rPr lang="cs-CZ" dirty="0">
                <a:sym typeface="Wingdings" pitchFamily="2" charset="2"/>
              </a:rPr>
              <a:t> koeficient je přednastavený</a:t>
            </a:r>
          </a:p>
          <a:p>
            <a:pPr lvl="1"/>
            <a:r>
              <a:rPr lang="cs-CZ" dirty="0">
                <a:sym typeface="Wingdings" pitchFamily="2" charset="2"/>
              </a:rPr>
              <a:t>Pro sledování signifikance zvolit </a:t>
            </a:r>
            <a:r>
              <a:rPr lang="cs-CZ" i="1" dirty="0">
                <a:sym typeface="Wingdings" pitchFamily="2" charset="2"/>
              </a:rPr>
              <a:t>Flag significant </a:t>
            </a:r>
            <a:r>
              <a:rPr lang="cs-CZ" i="1" dirty="0" err="1">
                <a:sym typeface="Wingdings" pitchFamily="2" charset="2"/>
              </a:rPr>
              <a:t>correlations</a:t>
            </a:r>
            <a:endParaRPr lang="cs-CZ" dirty="0">
              <a:sym typeface="Wingdings" pitchFamily="2" charset="2"/>
            </a:endParaRP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 err="1">
                <a:sym typeface="Wingdings" pitchFamily="2" charset="2"/>
              </a:rPr>
              <a:t>Options</a:t>
            </a:r>
            <a:r>
              <a:rPr lang="cs-CZ" dirty="0">
                <a:sym typeface="Wingdings" pitchFamily="2" charset="2"/>
              </a:rPr>
              <a:t>:</a:t>
            </a:r>
          </a:p>
          <a:p>
            <a:pPr lvl="1"/>
            <a:r>
              <a:rPr lang="cs-CZ" dirty="0">
                <a:sym typeface="Wingdings" pitchFamily="2" charset="2"/>
              </a:rPr>
              <a:t>Možnost spočítat základní statistiky a kovarianci</a:t>
            </a:r>
          </a:p>
          <a:p>
            <a:pPr lvl="1"/>
            <a:r>
              <a:rPr lang="cs-CZ" dirty="0">
                <a:sym typeface="Wingdings" pitchFamily="2" charset="2"/>
              </a:rPr>
              <a:t>Vynechání hodnot / případů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  <a:endParaRPr lang="en-US" dirty="0"/>
          </a:p>
        </p:txBody>
      </p:sp>
      <p:graphicFrame>
        <p:nvGraphicFramePr>
          <p:cNvPr id="5" name="Tabuľka 4"/>
          <p:cNvGraphicFramePr>
            <a:graphicFrameLocks noGrp="1"/>
          </p:cNvGraphicFramePr>
          <p:nvPr/>
        </p:nvGraphicFramePr>
        <p:xfrm>
          <a:off x="1331639" y="2405888"/>
          <a:ext cx="6552728" cy="3399377"/>
        </p:xfrm>
        <a:graphic>
          <a:graphicData uri="http://schemas.openxmlformats.org/drawingml/2006/table">
            <a:tbl>
              <a:tblPr/>
              <a:tblGrid>
                <a:gridCol w="2175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75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50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50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5029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Podil Madaru v okresech SR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Podil hlasu SMK ve volbach do NR SR 2006 za okresy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75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Podil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Madaru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v okresech SR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Pearson Correlation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,992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39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Sig. (2-tailed)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5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79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79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575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Podil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hlasu SMK ve volbach do NR SR 2006 za okresy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Pearson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,992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39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. (2-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tailed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)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5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79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79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  <a:endParaRPr lang="en-US" dirty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/>
        </p:nvGraphicFramePr>
        <p:xfrm>
          <a:off x="1115616" y="1772816"/>
          <a:ext cx="6912768" cy="4207762"/>
        </p:xfrm>
        <a:graphic>
          <a:graphicData uri="http://schemas.openxmlformats.org/drawingml/2006/table">
            <a:tbl>
              <a:tblPr/>
              <a:tblGrid>
                <a:gridCol w="1809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03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8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89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53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294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Time Spent Revising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 Performance (%)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 Anxiety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647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Time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Spent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Revising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Pearson Correlation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,397</a:t>
                      </a:r>
                      <a:r>
                        <a:rPr lang="cs-CZ" sz="1400" baseline="30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**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-,709</a:t>
                      </a:r>
                      <a:r>
                        <a:rPr lang="cs-CZ" sz="1400" baseline="30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**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1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Sig. (2-tailed)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64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647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 Performance (%)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Pearson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,397</a:t>
                      </a:r>
                      <a:r>
                        <a:rPr lang="cs-CZ" sz="1400" baseline="30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**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-,441</a:t>
                      </a:r>
                      <a:r>
                        <a:rPr lang="cs-CZ" sz="1400" baseline="30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**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91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. (2-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tailed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)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64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7647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 Anxiety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Pearson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-,709</a:t>
                      </a:r>
                      <a:r>
                        <a:rPr lang="cs-CZ" sz="1400" baseline="30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**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-,441</a:t>
                      </a:r>
                      <a:r>
                        <a:rPr lang="cs-CZ" sz="1400" baseline="30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**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91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Sig. (2-tailed)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764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Obdĺžnik 7"/>
          <p:cNvSpPr/>
          <p:nvPr/>
        </p:nvSpPr>
        <p:spPr>
          <a:xfrm>
            <a:off x="1115616" y="6093296"/>
            <a:ext cx="586814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>
                <a:latin typeface="Arial" pitchFamily="34" charset="0"/>
                <a:cs typeface="Arial" pitchFamily="34" charset="0"/>
              </a:rPr>
              <a:t>**. </a:t>
            </a:r>
            <a:r>
              <a:rPr lang="cs-CZ" sz="1400" dirty="0" err="1">
                <a:latin typeface="Arial" pitchFamily="34" charset="0"/>
                <a:cs typeface="Arial" pitchFamily="34" charset="0"/>
              </a:rPr>
              <a:t>Correlation</a:t>
            </a:r>
            <a:r>
              <a:rPr lang="cs-CZ" sz="1400" dirty="0">
                <a:latin typeface="Arial" pitchFamily="34" charset="0"/>
                <a:cs typeface="Arial" pitchFamily="34" charset="0"/>
              </a:rPr>
              <a:t> is significant at the 0.01 level (2-</a:t>
            </a:r>
            <a:r>
              <a:rPr lang="cs-CZ" sz="1400" dirty="0" err="1">
                <a:latin typeface="Arial" pitchFamily="34" charset="0"/>
                <a:cs typeface="Arial" pitchFamily="34" charset="0"/>
              </a:rPr>
              <a:t>tailed</a:t>
            </a:r>
            <a:r>
              <a:rPr lang="cs-CZ" sz="1400" dirty="0">
                <a:latin typeface="Arial" pitchFamily="34" charset="0"/>
                <a:cs typeface="Arial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Korelace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Vzájemná souvislost mezi proměnnými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Nárůst hodnot jedné proměnné je spojený s nárůstem / poklesem hodnot druhé proměnné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Korelace neimplikuje kauzalitu</a:t>
            </a:r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Se zjištěným R je možné dál pracovat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>
                <a:sym typeface="Wingdings" pitchFamily="2" charset="2"/>
              </a:rPr>
              <a:t>Po umocnění získáváme tzv. Index determinace (R</a:t>
            </a:r>
            <a:r>
              <a:rPr lang="cs-CZ" baseline="30000" dirty="0">
                <a:sym typeface="Wingdings" pitchFamily="2" charset="2"/>
              </a:rPr>
              <a:t>2</a:t>
            </a:r>
            <a:r>
              <a:rPr lang="cs-CZ" dirty="0">
                <a:sym typeface="Wingdings" pitchFamily="2" charset="2"/>
              </a:rPr>
              <a:t>)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>
                <a:sym typeface="Wingdings" pitchFamily="2" charset="2"/>
              </a:rPr>
              <a:t>R</a:t>
            </a:r>
            <a:r>
              <a:rPr lang="cs-CZ" baseline="30000" dirty="0">
                <a:sym typeface="Wingdings" pitchFamily="2" charset="2"/>
              </a:rPr>
              <a:t>2</a:t>
            </a:r>
            <a:r>
              <a:rPr lang="cs-CZ" dirty="0">
                <a:sym typeface="Wingdings" pitchFamily="2" charset="2"/>
              </a:rPr>
              <a:t> vymezuje, jaký podíl variability jedné proměnné je sdílený s druhou proměnnou 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>
                <a:sym typeface="Wingdings" pitchFamily="2" charset="2"/>
              </a:rPr>
              <a:t>Pro názornost se R</a:t>
            </a:r>
            <a:r>
              <a:rPr lang="cs-CZ" baseline="30000" dirty="0">
                <a:sym typeface="Wingdings" pitchFamily="2" charset="2"/>
              </a:rPr>
              <a:t>2</a:t>
            </a:r>
            <a:r>
              <a:rPr lang="cs-CZ" dirty="0">
                <a:sym typeface="Wingdings" pitchFamily="2" charset="2"/>
              </a:rPr>
              <a:t> násobí číslem 100 a vyjadřuje v procentech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>
                <a:sym typeface="Wingdings" pitchFamily="2" charset="2"/>
              </a:rPr>
              <a:t>Nadále však daná hodnota neříká nic o kauzalitě</a:t>
            </a:r>
          </a:p>
          <a:p>
            <a:pPr lvl="1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Výjimka z kardinálních dat </a:t>
            </a:r>
            <a:r>
              <a:rPr lang="cs-CZ" dirty="0">
                <a:sym typeface="Wingdings" pitchFamily="2" charset="2"/>
              </a:rPr>
              <a:t> korelace jedné kardinální proměnné a jedné dichotomické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>
                <a:sym typeface="Wingdings" pitchFamily="2" charset="2"/>
              </a:rPr>
              <a:t>Tzv. point-</a:t>
            </a:r>
            <a:r>
              <a:rPr lang="cs-CZ" dirty="0" err="1">
                <a:sym typeface="Wingdings" pitchFamily="2" charset="2"/>
              </a:rPr>
              <a:t>biserial</a:t>
            </a:r>
            <a:r>
              <a:rPr lang="cs-CZ" dirty="0">
                <a:sym typeface="Wingdings" pitchFamily="2" charset="2"/>
              </a:rPr>
              <a:t> korelace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/>
              <a:t>Úplně stejný postup</a:t>
            </a:r>
          </a:p>
          <a:p>
            <a:endParaRPr lang="cs-CZ" dirty="0"/>
          </a:p>
          <a:p>
            <a:r>
              <a:rPr lang="cs-CZ" dirty="0"/>
              <a:t>Kladní / záporní výsledné hodnoty plně závisí od kódování dichotomické proměnné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132856"/>
            <a:ext cx="7414445" cy="3843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132855"/>
            <a:ext cx="7416823" cy="3843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/>
              <a:t>Spearmanovo</a:t>
            </a:r>
            <a:r>
              <a:rPr lang="cs-CZ" dirty="0"/>
              <a:t> </a:t>
            </a:r>
            <a:r>
              <a:rPr lang="cs-CZ" dirty="0" err="1"/>
              <a:t>rho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Neparametrický</a:t>
            </a:r>
            <a:r>
              <a:rPr lang="cs-CZ" dirty="0"/>
              <a:t> postup</a:t>
            </a:r>
          </a:p>
          <a:p>
            <a:endParaRPr lang="cs-CZ" dirty="0"/>
          </a:p>
          <a:p>
            <a:r>
              <a:rPr lang="cs-CZ" dirty="0"/>
              <a:t>Použitelný pro </a:t>
            </a:r>
            <a:r>
              <a:rPr lang="cs-CZ" dirty="0" err="1"/>
              <a:t>neparametrická</a:t>
            </a:r>
            <a:r>
              <a:rPr lang="cs-CZ" dirty="0"/>
              <a:t> data (ordinální, porušení normality apod.)</a:t>
            </a:r>
          </a:p>
          <a:p>
            <a:endParaRPr lang="cs-CZ" dirty="0"/>
          </a:p>
          <a:p>
            <a:r>
              <a:rPr lang="cs-CZ" dirty="0"/>
              <a:t>Data nejdřív seřadí a následně toto pořadí využívá pro výpočet korelačního koeficientu</a:t>
            </a:r>
          </a:p>
          <a:p>
            <a:endParaRPr lang="cs-CZ" dirty="0"/>
          </a:p>
          <a:p>
            <a:r>
              <a:rPr lang="cs-CZ" dirty="0"/>
              <a:t>Výsledné hodnoty jsou ve stejném pásmu jako u PKK (od -1 po 1)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/>
              <a:t>Spearmanovo</a:t>
            </a:r>
            <a:r>
              <a:rPr lang="cs-CZ" dirty="0"/>
              <a:t> </a:t>
            </a:r>
            <a:r>
              <a:rPr lang="cs-CZ" dirty="0" err="1"/>
              <a:t>rho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Analyze</a:t>
            </a:r>
            <a:r>
              <a:rPr lang="cs-CZ" dirty="0"/>
              <a:t> </a:t>
            </a:r>
            <a:r>
              <a:rPr lang="cs-CZ" dirty="0">
                <a:sym typeface="Wingdings" pitchFamily="2" charset="2"/>
              </a:rPr>
              <a:t> </a:t>
            </a:r>
            <a:r>
              <a:rPr lang="cs-CZ" dirty="0" err="1">
                <a:sym typeface="Wingdings" pitchFamily="2" charset="2"/>
              </a:rPr>
              <a:t>Correlate</a:t>
            </a:r>
            <a:r>
              <a:rPr lang="cs-CZ" dirty="0">
                <a:sym typeface="Wingdings" pitchFamily="2" charset="2"/>
              </a:rPr>
              <a:t>  </a:t>
            </a:r>
            <a:r>
              <a:rPr lang="cs-CZ" dirty="0" err="1">
                <a:sym typeface="Wingdings" pitchFamily="2" charset="2"/>
              </a:rPr>
              <a:t>Bivariate</a:t>
            </a:r>
            <a:r>
              <a:rPr lang="cs-CZ" dirty="0">
                <a:sym typeface="Wingdings" pitchFamily="2" charset="2"/>
              </a:rPr>
              <a:t>:</a:t>
            </a:r>
          </a:p>
          <a:p>
            <a:pPr lvl="1"/>
            <a:r>
              <a:rPr lang="cs-CZ" dirty="0">
                <a:sym typeface="Wingdings" pitchFamily="2" charset="2"/>
              </a:rPr>
              <a:t>Zvolit proměnné</a:t>
            </a:r>
          </a:p>
          <a:p>
            <a:pPr lvl="1"/>
            <a:r>
              <a:rPr lang="cs-CZ" dirty="0">
                <a:sym typeface="Wingdings" pitchFamily="2" charset="2"/>
              </a:rPr>
              <a:t>Vybrat </a:t>
            </a:r>
            <a:r>
              <a:rPr lang="cs-CZ" i="1" dirty="0" err="1">
                <a:sym typeface="Wingdings" pitchFamily="2" charset="2"/>
              </a:rPr>
              <a:t>Spearman</a:t>
            </a:r>
            <a:endParaRPr lang="cs-CZ" i="1" dirty="0">
              <a:sym typeface="Wingdings" pitchFamily="2" charset="2"/>
            </a:endParaRPr>
          </a:p>
          <a:p>
            <a:endParaRPr lang="cs-CZ" dirty="0"/>
          </a:p>
          <a:p>
            <a:r>
              <a:rPr lang="cs-CZ" dirty="0"/>
              <a:t>Vše ostatní je stejné, pouze v </a:t>
            </a:r>
            <a:r>
              <a:rPr lang="cs-CZ" i="1" dirty="0" err="1"/>
              <a:t>Options</a:t>
            </a:r>
            <a:r>
              <a:rPr lang="cs-CZ" dirty="0"/>
              <a:t> není možnost spočítat statistiky (mají smysl pouze pro </a:t>
            </a:r>
            <a:r>
              <a:rPr lang="cs-CZ" dirty="0" err="1"/>
              <a:t>Pearsonův</a:t>
            </a:r>
            <a:r>
              <a:rPr lang="cs-CZ" dirty="0"/>
              <a:t> korelační koeficient)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/>
              <a:t>Spearmanovo</a:t>
            </a:r>
            <a:r>
              <a:rPr lang="cs-CZ" dirty="0"/>
              <a:t> </a:t>
            </a:r>
            <a:r>
              <a:rPr lang="cs-CZ" dirty="0" err="1"/>
              <a:t>rho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Podobně jako u PKK, i zde je možné výsledný koeficient umocnit </a:t>
            </a:r>
            <a:r>
              <a:rPr lang="cs-CZ" dirty="0">
                <a:sym typeface="Wingdings" pitchFamily="2" charset="2"/>
              </a:rPr>
              <a:t> R</a:t>
            </a:r>
            <a:r>
              <a:rPr lang="cs-CZ" baseline="-25000" dirty="0">
                <a:sym typeface="Wingdings" pitchFamily="2" charset="2"/>
              </a:rPr>
              <a:t>S</a:t>
            </a:r>
            <a:r>
              <a:rPr lang="cs-CZ" baseline="30000" dirty="0">
                <a:sym typeface="Wingdings" pitchFamily="2" charset="2"/>
              </a:rPr>
              <a:t>2</a:t>
            </a:r>
            <a:endParaRPr lang="cs-CZ" dirty="0">
              <a:sym typeface="Wingdings" pitchFamily="2" charset="2"/>
            </a:endParaRP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>
                <a:sym typeface="Wingdings" pitchFamily="2" charset="2"/>
              </a:rPr>
              <a:t>Interpretace je částečně odlišná – </a:t>
            </a:r>
            <a:r>
              <a:rPr lang="cs-CZ" dirty="0" err="1">
                <a:sym typeface="Wingdings" pitchFamily="2" charset="2"/>
              </a:rPr>
              <a:t>Spearmanovo</a:t>
            </a:r>
            <a:r>
              <a:rPr lang="cs-CZ" dirty="0">
                <a:sym typeface="Wingdings" pitchFamily="2" charset="2"/>
              </a:rPr>
              <a:t> </a:t>
            </a:r>
            <a:r>
              <a:rPr lang="cs-CZ" dirty="0" err="1">
                <a:sym typeface="Wingdings" pitchFamily="2" charset="2"/>
              </a:rPr>
              <a:t>rho</a:t>
            </a:r>
            <a:r>
              <a:rPr lang="cs-CZ" dirty="0">
                <a:sym typeface="Wingdings" pitchFamily="2" charset="2"/>
              </a:rPr>
              <a:t> je založené na pořadí  R</a:t>
            </a:r>
            <a:r>
              <a:rPr lang="cs-CZ" baseline="-25000" dirty="0">
                <a:sym typeface="Wingdings" pitchFamily="2" charset="2"/>
              </a:rPr>
              <a:t>S</a:t>
            </a:r>
            <a:r>
              <a:rPr lang="cs-CZ" baseline="30000" dirty="0">
                <a:sym typeface="Wingdings" pitchFamily="2" charset="2"/>
              </a:rPr>
              <a:t>2</a:t>
            </a:r>
            <a:r>
              <a:rPr lang="cs-CZ" dirty="0">
                <a:sym typeface="Wingdings" pitchFamily="2" charset="2"/>
              </a:rPr>
              <a:t> </a:t>
            </a:r>
            <a:r>
              <a:rPr lang="cs-CZ" dirty="0" err="1">
                <a:sym typeface="Wingdings" pitchFamily="2" charset="2"/>
              </a:rPr>
              <a:t>vyjádřuje</a:t>
            </a:r>
            <a:r>
              <a:rPr lang="cs-CZ" dirty="0">
                <a:sym typeface="Wingdings" pitchFamily="2" charset="2"/>
              </a:rPr>
              <a:t> podíl sdílených pořadí mezi proměnnými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/>
              <a:t>Kendallovo</a:t>
            </a:r>
            <a:r>
              <a:rPr lang="cs-CZ" dirty="0"/>
              <a:t> tau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Neparametrický</a:t>
            </a:r>
            <a:r>
              <a:rPr lang="cs-CZ" dirty="0"/>
              <a:t> postup</a:t>
            </a:r>
          </a:p>
          <a:p>
            <a:endParaRPr lang="cs-CZ" dirty="0"/>
          </a:p>
          <a:p>
            <a:r>
              <a:rPr lang="cs-CZ" dirty="0"/>
              <a:t>Použitelný jako </a:t>
            </a:r>
            <a:r>
              <a:rPr lang="cs-CZ" dirty="0" err="1"/>
              <a:t>Spearmanovo</a:t>
            </a:r>
            <a:r>
              <a:rPr lang="cs-CZ" dirty="0"/>
              <a:t> </a:t>
            </a:r>
            <a:r>
              <a:rPr lang="cs-CZ" dirty="0" err="1"/>
              <a:t>rho</a:t>
            </a:r>
            <a:r>
              <a:rPr lang="cs-CZ" dirty="0"/>
              <a:t> (totožný postup i v SPSS – pouze se zvolí </a:t>
            </a:r>
            <a:r>
              <a:rPr lang="cs-CZ" i="1" dirty="0" err="1"/>
              <a:t>Kendall</a:t>
            </a:r>
            <a:r>
              <a:rPr lang="en-US" i="1" dirty="0"/>
              <a:t>`</a:t>
            </a:r>
            <a:r>
              <a:rPr lang="cs-CZ" i="1" dirty="0"/>
              <a:t>s tau-b</a:t>
            </a:r>
            <a:r>
              <a:rPr lang="cs-CZ" dirty="0"/>
              <a:t> namísto </a:t>
            </a:r>
            <a:r>
              <a:rPr lang="cs-CZ" i="1" dirty="0" err="1"/>
              <a:t>Spearman</a:t>
            </a:r>
            <a:endParaRPr lang="cs-CZ" dirty="0"/>
          </a:p>
          <a:p>
            <a:endParaRPr lang="cs-CZ" dirty="0"/>
          </a:p>
          <a:p>
            <a:r>
              <a:rPr lang="cs-CZ" dirty="0"/>
              <a:t>Kdy upřednostnit před </a:t>
            </a:r>
            <a:r>
              <a:rPr lang="cs-CZ" dirty="0" err="1"/>
              <a:t>Spearmanem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Menší počet dat</a:t>
            </a:r>
          </a:p>
          <a:p>
            <a:pPr lvl="1"/>
            <a:r>
              <a:rPr lang="cs-CZ" dirty="0"/>
              <a:t>Mnoho totožných hodnot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Interpretace výsledků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80588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Základní pravidlo – </a:t>
            </a:r>
            <a:r>
              <a:rPr lang="cs-CZ" b="1" dirty="0"/>
              <a:t>korelace ≠ kauzalita</a:t>
            </a:r>
          </a:p>
          <a:p>
            <a:endParaRPr lang="cs-CZ" dirty="0"/>
          </a:p>
          <a:p>
            <a:r>
              <a:rPr lang="cs-CZ" dirty="0"/>
              <a:t>Korelace vyjadřuje pouze souvislost mezi proměnnými, neukazuje na žádnou příčinu a následek</a:t>
            </a:r>
          </a:p>
          <a:p>
            <a:endParaRPr lang="cs-CZ" dirty="0"/>
          </a:p>
          <a:p>
            <a:r>
              <a:rPr lang="cs-CZ" dirty="0"/>
              <a:t>Vliv třetích proměnných</a:t>
            </a:r>
          </a:p>
          <a:p>
            <a:endParaRPr lang="cs-CZ" dirty="0"/>
          </a:p>
          <a:p>
            <a:r>
              <a:rPr lang="cs-CZ" dirty="0"/>
              <a:t>Korelace neuvádí směr působení proměnných - ty jsou ve výpočte plně rovnocenné (žádná nezávislá a závislá proměnná)</a:t>
            </a:r>
          </a:p>
          <a:p>
            <a:endParaRPr lang="cs-CZ" dirty="0"/>
          </a:p>
          <a:p>
            <a:r>
              <a:rPr lang="cs-CZ" dirty="0"/>
              <a:t>Nemožnost konstatovat kauzalitu trvá i pokud se příčinný vztah jeví jako „logický“ – korelace nemá potenciál ani nástroj to odhalit</a:t>
            </a:r>
          </a:p>
          <a:p>
            <a:endParaRPr lang="cs-CZ" dirty="0"/>
          </a:p>
          <a:p>
            <a:r>
              <a:rPr lang="cs-CZ" dirty="0"/>
              <a:t>Statistické zjištění nemá automaticky věcný význam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Mexican lemon imports prevent highway deaths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8" y="838200"/>
            <a:ext cx="8088923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Kovariance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Nejjednodušší posouzení vzájemné souvislosti dvou proměnných</a:t>
            </a:r>
          </a:p>
          <a:p>
            <a:endParaRPr lang="cs-CZ" dirty="0"/>
          </a:p>
          <a:p>
            <a:r>
              <a:rPr lang="cs-CZ" dirty="0"/>
              <a:t>Souvislost - změna v hodnotách jedné proměnné bude spojená s obdobnou změnou ve druhé proměnné</a:t>
            </a:r>
          </a:p>
          <a:p>
            <a:endParaRPr lang="cs-CZ" dirty="0"/>
          </a:p>
          <a:p>
            <a:r>
              <a:rPr lang="cs-CZ" dirty="0"/>
              <a:t>Podobné odklony od průměru v obou proměnných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740" name="Picture 4" descr="falling-out-of-boat-elite-dail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5002" y="260648"/>
            <a:ext cx="8265266" cy="2880320"/>
          </a:xfrm>
          <a:prstGeom prst="rect">
            <a:avLst/>
          </a:prstGeom>
          <a:noFill/>
        </p:spPr>
      </p:pic>
      <p:pic>
        <p:nvPicPr>
          <p:cNvPr id="116742" name="Picture 6" descr="swimming-pool-nuclear-power-elite-dail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501008"/>
            <a:ext cx="8265266" cy="28803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Parciální (</a:t>
            </a:r>
            <a:r>
              <a:rPr lang="cs-CZ" dirty="0" err="1"/>
              <a:t>partial</a:t>
            </a:r>
            <a:r>
              <a:rPr lang="cs-CZ" dirty="0"/>
              <a:t>) korelace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Souvislost mezi dvěma proměnnými za jisté kontroly vlivu jiných proměnných (třetí proměnná je konstantní)</a:t>
            </a:r>
          </a:p>
          <a:p>
            <a:endParaRPr lang="cs-CZ" dirty="0"/>
          </a:p>
          <a:p>
            <a:r>
              <a:rPr lang="cs-CZ" dirty="0"/>
              <a:t>„Očištění“ souvislosti od jiných proměnných</a:t>
            </a:r>
          </a:p>
          <a:p>
            <a:endParaRPr lang="cs-CZ" dirty="0"/>
          </a:p>
          <a:p>
            <a:r>
              <a:rPr lang="cs-CZ" dirty="0"/>
              <a:t>Snaha o identifikaci „čistého“ podílu sdílené variability pouze mezi dvěma proměnnými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Parciální (</a:t>
            </a:r>
            <a:r>
              <a:rPr lang="cs-CZ" dirty="0" err="1"/>
              <a:t>partial</a:t>
            </a:r>
            <a:r>
              <a:rPr lang="cs-CZ" dirty="0"/>
              <a:t>) korelace</a:t>
            </a:r>
            <a:endParaRPr lang="en-US" dirty="0"/>
          </a:p>
        </p:txBody>
      </p:sp>
      <p:pic>
        <p:nvPicPr>
          <p:cNvPr id="1781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0988" y="1349077"/>
            <a:ext cx="8582025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Parciální korelace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Analyze</a:t>
            </a:r>
            <a:r>
              <a:rPr lang="cs-CZ" dirty="0"/>
              <a:t> </a:t>
            </a:r>
            <a:r>
              <a:rPr lang="cs-CZ" dirty="0">
                <a:sym typeface="Wingdings" pitchFamily="2" charset="2"/>
              </a:rPr>
              <a:t> </a:t>
            </a:r>
            <a:r>
              <a:rPr lang="cs-CZ" dirty="0" err="1">
                <a:sym typeface="Wingdings" pitchFamily="2" charset="2"/>
              </a:rPr>
              <a:t>Correlate</a:t>
            </a:r>
            <a:r>
              <a:rPr lang="cs-CZ" dirty="0">
                <a:sym typeface="Wingdings" pitchFamily="2" charset="2"/>
              </a:rPr>
              <a:t>  </a:t>
            </a:r>
            <a:r>
              <a:rPr lang="cs-CZ" dirty="0" err="1">
                <a:sym typeface="Wingdings" pitchFamily="2" charset="2"/>
              </a:rPr>
              <a:t>Partial</a:t>
            </a:r>
            <a:r>
              <a:rPr lang="cs-CZ" dirty="0">
                <a:sym typeface="Wingdings" pitchFamily="2" charset="2"/>
              </a:rPr>
              <a:t>:</a:t>
            </a:r>
          </a:p>
          <a:p>
            <a:pPr lvl="1"/>
            <a:r>
              <a:rPr lang="cs-CZ" dirty="0">
                <a:sym typeface="Wingdings" pitchFamily="2" charset="2"/>
              </a:rPr>
              <a:t>Korelované proměnné do </a:t>
            </a:r>
            <a:r>
              <a:rPr lang="cs-CZ" i="1" dirty="0" err="1">
                <a:sym typeface="Wingdings" pitchFamily="2" charset="2"/>
              </a:rPr>
              <a:t>Variables</a:t>
            </a:r>
            <a:endParaRPr lang="cs-CZ" dirty="0">
              <a:sym typeface="Wingdings" pitchFamily="2" charset="2"/>
            </a:endParaRPr>
          </a:p>
          <a:p>
            <a:pPr lvl="1"/>
            <a:r>
              <a:rPr lang="cs-CZ" dirty="0">
                <a:sym typeface="Wingdings" pitchFamily="2" charset="2"/>
              </a:rPr>
              <a:t>Kontrolní proměnné do </a:t>
            </a:r>
            <a:r>
              <a:rPr lang="cs-CZ" i="1" dirty="0">
                <a:sym typeface="Wingdings" pitchFamily="2" charset="2"/>
              </a:rPr>
              <a:t>Controlling for</a:t>
            </a:r>
            <a:endParaRPr lang="cs-CZ" dirty="0">
              <a:sym typeface="Wingdings" pitchFamily="2" charset="2"/>
            </a:endParaRPr>
          </a:p>
          <a:p>
            <a:pPr lvl="1"/>
            <a:r>
              <a:rPr lang="cs-CZ" dirty="0">
                <a:sym typeface="Wingdings" pitchFamily="2" charset="2"/>
              </a:rPr>
              <a:t>Pro sledování numericky vyjádřené signifikance zvolit </a:t>
            </a:r>
            <a:r>
              <a:rPr lang="cs-CZ" i="1" dirty="0">
                <a:sym typeface="Wingdings" pitchFamily="2" charset="2"/>
              </a:rPr>
              <a:t>Display </a:t>
            </a:r>
            <a:r>
              <a:rPr lang="cs-CZ" i="1" dirty="0" err="1">
                <a:sym typeface="Wingdings" pitchFamily="2" charset="2"/>
              </a:rPr>
              <a:t>actual</a:t>
            </a:r>
            <a:r>
              <a:rPr lang="cs-CZ" i="1" dirty="0">
                <a:sym typeface="Wingdings" pitchFamily="2" charset="2"/>
              </a:rPr>
              <a:t> </a:t>
            </a:r>
            <a:r>
              <a:rPr lang="cs-CZ" i="1" dirty="0" err="1">
                <a:sym typeface="Wingdings" pitchFamily="2" charset="2"/>
              </a:rPr>
              <a:t>significance</a:t>
            </a:r>
            <a:r>
              <a:rPr lang="cs-CZ" i="1" dirty="0">
                <a:sym typeface="Wingdings" pitchFamily="2" charset="2"/>
              </a:rPr>
              <a:t> </a:t>
            </a:r>
            <a:r>
              <a:rPr lang="cs-CZ" i="1">
                <a:sym typeface="Wingdings" pitchFamily="2" charset="2"/>
              </a:rPr>
              <a:t>level</a:t>
            </a:r>
            <a:endParaRPr lang="cs-CZ" dirty="0">
              <a:sym typeface="Wingdings" pitchFamily="2" charset="2"/>
            </a:endParaRP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 err="1">
                <a:sym typeface="Wingdings" pitchFamily="2" charset="2"/>
              </a:rPr>
              <a:t>Options</a:t>
            </a:r>
            <a:r>
              <a:rPr lang="cs-CZ" dirty="0">
                <a:sym typeface="Wingdings" pitchFamily="2" charset="2"/>
              </a:rPr>
              <a:t>:</a:t>
            </a:r>
          </a:p>
          <a:p>
            <a:pPr lvl="1"/>
            <a:r>
              <a:rPr lang="cs-CZ" dirty="0">
                <a:sym typeface="Wingdings" pitchFamily="2" charset="2"/>
              </a:rPr>
              <a:t>Možnost spočítat základní statistiky a </a:t>
            </a:r>
            <a:r>
              <a:rPr lang="cs-CZ" dirty="0" err="1">
                <a:sym typeface="Wingdings" pitchFamily="2" charset="2"/>
              </a:rPr>
              <a:t>bivariační</a:t>
            </a:r>
            <a:r>
              <a:rPr lang="cs-CZ" dirty="0">
                <a:sym typeface="Wingdings" pitchFamily="2" charset="2"/>
              </a:rPr>
              <a:t> korelace</a:t>
            </a:r>
          </a:p>
          <a:p>
            <a:pPr lvl="1"/>
            <a:r>
              <a:rPr lang="cs-CZ" dirty="0">
                <a:sym typeface="Wingdings" pitchFamily="2" charset="2"/>
              </a:rPr>
              <a:t>Vynechání hodnot / případů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Parciální korelace</a:t>
            </a:r>
            <a:endParaRPr lang="en-US" dirty="0"/>
          </a:p>
        </p:txBody>
      </p:sp>
      <p:graphicFrame>
        <p:nvGraphicFramePr>
          <p:cNvPr id="8" name="Tabuľka 7"/>
          <p:cNvGraphicFramePr>
            <a:graphicFrameLocks noGrp="1"/>
          </p:cNvGraphicFramePr>
          <p:nvPr/>
        </p:nvGraphicFramePr>
        <p:xfrm>
          <a:off x="1187625" y="1556792"/>
          <a:ext cx="7320135" cy="4680522"/>
        </p:xfrm>
        <a:graphic>
          <a:graphicData uri="http://schemas.openxmlformats.org/drawingml/2006/table">
            <a:tbl>
              <a:tblPr/>
              <a:tblGrid>
                <a:gridCol w="14884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8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73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85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85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85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80087">
                <a:tc grid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Control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Variables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Performance (%)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cs-CZ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Anxiety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cs-CZ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Time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spent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Revising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029">
                <a:tc rowSpan="9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none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</a:t>
                      </a:r>
                      <a:r>
                        <a:rPr lang="cs-CZ" sz="1000" baseline="30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 Performance (%)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-,441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,397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Significance (2-tailed)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.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df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101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101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 Anxiety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-,441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-,709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Significance (2-tailed)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df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101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101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Time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Spent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Revising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,397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-,709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Significance (2-tailed)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.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df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101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101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0029">
                <a:tc rowSpan="6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Time Spent Revising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Performance (%)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-,247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cs-CZ" sz="10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Significance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(2-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tailed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)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.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,012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cs-CZ" sz="10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df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cs-CZ" sz="10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 Anxiety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-,247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cs-CZ" sz="10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Significance (2-tailed)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,012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.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cs-CZ" sz="10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df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cs-CZ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aphicFrame>
        <p:nvGraphicFramePr>
          <p:cNvPr id="9" name="Tabuľka 8"/>
          <p:cNvGraphicFramePr>
            <a:graphicFrameLocks noGrp="1"/>
          </p:cNvGraphicFramePr>
          <p:nvPr/>
        </p:nvGraphicFramePr>
        <p:xfrm>
          <a:off x="1259632" y="6381328"/>
          <a:ext cx="5734050" cy="360040"/>
        </p:xfrm>
        <a:graphic>
          <a:graphicData uri="http://schemas.openxmlformats.org/drawingml/2006/table">
            <a:tbl>
              <a:tblPr/>
              <a:tblGrid>
                <a:gridCol w="573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a.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Cells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contain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zero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-order (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Pearson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)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correlations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.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92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Práce s koeficienty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</a:t>
            </a:r>
            <a:r>
              <a:rPr lang="cs-CZ" baseline="30000" dirty="0"/>
              <a:t>2</a:t>
            </a:r>
            <a:r>
              <a:rPr lang="cs-CZ" dirty="0"/>
              <a:t> (</a:t>
            </a:r>
            <a:r>
              <a:rPr lang="cs-CZ" dirty="0" err="1"/>
              <a:t>Pearson</a:t>
            </a:r>
            <a:r>
              <a:rPr lang="cs-CZ" dirty="0"/>
              <a:t>) a R</a:t>
            </a:r>
            <a:r>
              <a:rPr lang="cs-CZ" baseline="-25000" dirty="0"/>
              <a:t>S</a:t>
            </a:r>
            <a:r>
              <a:rPr lang="cs-CZ" baseline="30000" dirty="0"/>
              <a:t>2</a:t>
            </a:r>
            <a:r>
              <a:rPr lang="cs-CZ" dirty="0"/>
              <a:t> (</a:t>
            </a:r>
            <a:r>
              <a:rPr lang="cs-CZ" dirty="0" err="1"/>
              <a:t>Spearman</a:t>
            </a:r>
            <a:r>
              <a:rPr lang="cs-CZ" dirty="0"/>
              <a:t>) je možné srovnávat, zvlášť pokud se distribuce hodnot blíží normální</a:t>
            </a:r>
          </a:p>
          <a:p>
            <a:endParaRPr lang="cs-CZ" dirty="0"/>
          </a:p>
          <a:p>
            <a:r>
              <a:rPr lang="cs-CZ" dirty="0" err="1"/>
              <a:t>Kendallovo</a:t>
            </a:r>
            <a:r>
              <a:rPr lang="cs-CZ" dirty="0"/>
              <a:t> tau se svou hodnotou neblíží ani </a:t>
            </a:r>
            <a:r>
              <a:rPr lang="cs-CZ" dirty="0" err="1"/>
              <a:t>Pearsonovmu</a:t>
            </a:r>
            <a:r>
              <a:rPr lang="cs-CZ" dirty="0"/>
              <a:t> R, ani </a:t>
            </a:r>
            <a:r>
              <a:rPr lang="cs-CZ" dirty="0" err="1"/>
              <a:t>Spearmnovmu</a:t>
            </a:r>
            <a:r>
              <a:rPr lang="cs-CZ" dirty="0"/>
              <a:t> </a:t>
            </a:r>
            <a:r>
              <a:rPr lang="cs-CZ" dirty="0" err="1"/>
              <a:t>rho</a:t>
            </a:r>
            <a:r>
              <a:rPr lang="cs-CZ" dirty="0"/>
              <a:t> (je o 66-75 % nižší)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Práce s koeficienty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Na místě je opatrná interpretace</a:t>
            </a:r>
          </a:p>
          <a:p>
            <a:endParaRPr lang="cs-CZ" dirty="0"/>
          </a:p>
          <a:p>
            <a:r>
              <a:rPr lang="cs-CZ" dirty="0"/>
              <a:t>Nikdy nepoužívat obraty typu „korelační koeficient ukázal vliv proměnné A na proměnnou B…“</a:t>
            </a:r>
          </a:p>
          <a:p>
            <a:endParaRPr lang="cs-CZ" dirty="0"/>
          </a:p>
          <a:p>
            <a:r>
              <a:rPr lang="cs-CZ" dirty="0"/>
              <a:t>Co uvádět:</a:t>
            </a:r>
          </a:p>
          <a:p>
            <a:pPr lvl="1"/>
            <a:r>
              <a:rPr lang="cs-CZ" dirty="0"/>
              <a:t>Korelační koeficient (pozor na odlišné značení P, S a K koeficientů)</a:t>
            </a:r>
          </a:p>
          <a:p>
            <a:pPr lvl="1"/>
            <a:r>
              <a:rPr lang="cs-CZ" dirty="0" err="1"/>
              <a:t>Signifikantnost</a:t>
            </a:r>
            <a:r>
              <a:rPr lang="cs-CZ" dirty="0"/>
              <a:t> (pokud má smysl) a její hladinu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7" y="2636912"/>
            <a:ext cx="7526919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Kovariance (Field 2009: 168)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844824"/>
            <a:ext cx="4886325" cy="440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Kovariance (Field 2009: 168)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Výpočet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/>
          <a:lstStyle/>
          <a:p>
            <a:r>
              <a:rPr lang="cs-CZ" dirty="0"/>
              <a:t>Rozptyl (variance)</a:t>
            </a:r>
          </a:p>
          <a:p>
            <a:pPr lvl="1"/>
            <a:r>
              <a:rPr lang="cs-CZ" dirty="0"/>
              <a:t>Suma umocněných odchylek od průměru vydělená počtem případů – 1</a:t>
            </a:r>
          </a:p>
          <a:p>
            <a:endParaRPr lang="cs-CZ" dirty="0"/>
          </a:p>
          <a:p>
            <a:endParaRPr lang="cs-CZ" dirty="0"/>
          </a:p>
          <a:p>
            <a:endParaRPr lang="cs-CZ" sz="2000" dirty="0"/>
          </a:p>
          <a:p>
            <a:r>
              <a:rPr lang="cs-CZ" dirty="0"/>
              <a:t>Kovariance (</a:t>
            </a:r>
            <a:r>
              <a:rPr lang="cs-CZ" dirty="0" err="1"/>
              <a:t>covariance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Totožný výpočet, do kterého se zakomponuje druhá proměnná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284984"/>
            <a:ext cx="267652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3686" y="5869260"/>
            <a:ext cx="276225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645024"/>
            <a:ext cx="8229600" cy="2679576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14546"/>
              </p:ext>
            </p:extLst>
          </p:nvPr>
        </p:nvGraphicFramePr>
        <p:xfrm>
          <a:off x="710571" y="476672"/>
          <a:ext cx="7749861" cy="1944799"/>
        </p:xfrm>
        <a:graphic>
          <a:graphicData uri="http://schemas.openxmlformats.org/drawingml/2006/table">
            <a:tbl>
              <a:tblPr/>
              <a:tblGrid>
                <a:gridCol w="11071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71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71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71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11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31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71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1689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Osoba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Reklamy (x)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Průměr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Rozdíl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Nákup (y)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Průměr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Rozdíl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5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5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5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5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5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068960"/>
            <a:ext cx="8220075" cy="3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45224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Kovariance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Ukazuje základní souvislost mezi proměnnými</a:t>
            </a:r>
          </a:p>
          <a:p>
            <a:endParaRPr lang="cs-CZ" dirty="0"/>
          </a:p>
          <a:p>
            <a:r>
              <a:rPr lang="cs-CZ" dirty="0"/>
              <a:t>Je možné identifikovat kladní nebo záporní vztah</a:t>
            </a:r>
          </a:p>
          <a:p>
            <a:endParaRPr lang="cs-CZ" dirty="0"/>
          </a:p>
          <a:p>
            <a:r>
              <a:rPr lang="cs-CZ" dirty="0"/>
              <a:t>Nevýhoda – nemožnost vzájemných srovnání</a:t>
            </a:r>
          </a:p>
          <a:p>
            <a:endParaRPr lang="cs-CZ" dirty="0"/>
          </a:p>
          <a:p>
            <a:r>
              <a:rPr lang="cs-CZ" dirty="0"/>
              <a:t>Potřeba standardizace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Kovariance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Standardizace pro účely názornosti i srovnatelnosti (není možné spoléhat, že všechna měření budou v stejných jednotkách)</a:t>
            </a:r>
          </a:p>
          <a:p>
            <a:endParaRPr lang="cs-CZ" dirty="0"/>
          </a:p>
          <a:p>
            <a:r>
              <a:rPr lang="cs-CZ" dirty="0"/>
              <a:t>Hodnota kovariance se vydělí součinem obou směrodatných odchylek</a:t>
            </a:r>
          </a:p>
          <a:p>
            <a:endParaRPr lang="cs-CZ" dirty="0"/>
          </a:p>
          <a:p>
            <a:r>
              <a:rPr lang="cs-CZ" dirty="0"/>
              <a:t>Výsledkem je standardizovaná hodnota (vyjádřena v směrodatných odchylkách)</a:t>
            </a:r>
          </a:p>
          <a:p>
            <a:endParaRPr lang="cs-CZ" dirty="0"/>
          </a:p>
          <a:p>
            <a:r>
              <a:rPr lang="cs-CZ" b="1" dirty="0" err="1"/>
              <a:t>Pearsonův</a:t>
            </a:r>
            <a:r>
              <a:rPr lang="cs-CZ" b="1" dirty="0"/>
              <a:t> korelační koeficient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0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4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15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16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18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19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2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2769</TotalTime>
  <Words>1228</Words>
  <Application>Microsoft Office PowerPoint</Application>
  <PresentationFormat>Prezentácia na obrazovke (4:3)</PresentationFormat>
  <Paragraphs>437</Paragraphs>
  <Slides>36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7</vt:i4>
      </vt:variant>
      <vt:variant>
        <vt:lpstr>Motív</vt:lpstr>
      </vt:variant>
      <vt:variant>
        <vt:i4>18</vt:i4>
      </vt:variant>
      <vt:variant>
        <vt:lpstr>Nadpisy snímok</vt:lpstr>
      </vt:variant>
      <vt:variant>
        <vt:i4>36</vt:i4>
      </vt:variant>
    </vt:vector>
  </HeadingPairs>
  <TitlesOfParts>
    <vt:vector size="61" baseType="lpstr">
      <vt:lpstr>Arial</vt:lpstr>
      <vt:lpstr>Calibri</vt:lpstr>
      <vt:lpstr>Constantia</vt:lpstr>
      <vt:lpstr>Courier New</vt:lpstr>
      <vt:lpstr>Times New Roman</vt:lpstr>
      <vt:lpstr>Wingdings</vt:lpstr>
      <vt:lpstr>Wingdings 2</vt:lpstr>
      <vt:lpstr>Tok</vt:lpstr>
      <vt:lpstr>1_Tok</vt:lpstr>
      <vt:lpstr>2_Tok</vt:lpstr>
      <vt:lpstr>3_Tok</vt:lpstr>
      <vt:lpstr>4_Tok</vt:lpstr>
      <vt:lpstr>5_Tok</vt:lpstr>
      <vt:lpstr>6_Tok</vt:lpstr>
      <vt:lpstr>7_Tok</vt:lpstr>
      <vt:lpstr>8_Tok</vt:lpstr>
      <vt:lpstr>9_Tok</vt:lpstr>
      <vt:lpstr>10_Tok</vt:lpstr>
      <vt:lpstr>11_Tok</vt:lpstr>
      <vt:lpstr>14_Tok</vt:lpstr>
      <vt:lpstr>15_Tok</vt:lpstr>
      <vt:lpstr>16_Tok</vt:lpstr>
      <vt:lpstr>18_Tok</vt:lpstr>
      <vt:lpstr>19_Tok</vt:lpstr>
      <vt:lpstr>21_Tok</vt:lpstr>
      <vt:lpstr>Korelace </vt:lpstr>
      <vt:lpstr>Korelace</vt:lpstr>
      <vt:lpstr>Kovariance</vt:lpstr>
      <vt:lpstr>Kovariance (Field 2009: 168)</vt:lpstr>
      <vt:lpstr>Kovariance (Field 2009: 168)</vt:lpstr>
      <vt:lpstr>Výpočet</vt:lpstr>
      <vt:lpstr>Prezentácia programu PowerPoint</vt:lpstr>
      <vt:lpstr>Kovariance</vt:lpstr>
      <vt:lpstr>Kovariance</vt:lpstr>
      <vt:lpstr>Pearsonův korelační koeficient</vt:lpstr>
      <vt:lpstr>Pearsonův korelační koeficient</vt:lpstr>
      <vt:lpstr>Druhy korelace</vt:lpstr>
      <vt:lpstr>Bivariační korelace</vt:lpstr>
      <vt:lpstr>Pearsonův korelační koeficient</vt:lpstr>
      <vt:lpstr>Práce v SPSS</vt:lpstr>
      <vt:lpstr>Prezentácia programu PowerPoint</vt:lpstr>
      <vt:lpstr>Práce v SPSS</vt:lpstr>
      <vt:lpstr>Pearsonův korelační koeficient</vt:lpstr>
      <vt:lpstr>Pearsonův korelační koeficient</vt:lpstr>
      <vt:lpstr>Pearsonův korelační koeficient</vt:lpstr>
      <vt:lpstr>Pearsonův korelační koeficient</vt:lpstr>
      <vt:lpstr>Pearsonův korelační koeficient</vt:lpstr>
      <vt:lpstr>Pearsonův korelační koeficient</vt:lpstr>
      <vt:lpstr>Spearmanovo rho</vt:lpstr>
      <vt:lpstr>Spearmanovo rho</vt:lpstr>
      <vt:lpstr>Spearmanovo rho</vt:lpstr>
      <vt:lpstr>Kendallovo tau</vt:lpstr>
      <vt:lpstr>Interpretace výsledků</vt:lpstr>
      <vt:lpstr>Prezentácia programu PowerPoint</vt:lpstr>
      <vt:lpstr>Prezentácia programu PowerPoint</vt:lpstr>
      <vt:lpstr>Parciální (partial) korelace</vt:lpstr>
      <vt:lpstr>Parciální (partial) korelace</vt:lpstr>
      <vt:lpstr>Parciální korelace</vt:lpstr>
      <vt:lpstr>Parciální korelace</vt:lpstr>
      <vt:lpstr>Práce s koeficienty</vt:lpstr>
      <vt:lpstr>Práce s koeficienty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Slovenská republika Volebný systém a jeho reforma</dc:title>
  <dc:creator>Peter Spáč</dc:creator>
  <cp:lastModifiedBy>Peter</cp:lastModifiedBy>
  <cp:revision>296</cp:revision>
  <dcterms:created xsi:type="dcterms:W3CDTF">2013-02-19T08:47:21Z</dcterms:created>
  <dcterms:modified xsi:type="dcterms:W3CDTF">2018-11-06T10:21:55Z</dcterms:modified>
</cp:coreProperties>
</file>