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68" r:id="rId5"/>
    <p:sldMasterId id="2147483780" r:id="rId6"/>
    <p:sldMasterId id="2147483792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</p:sldMasterIdLst>
  <p:sldIdLst>
    <p:sldId id="256" r:id="rId15"/>
    <p:sldId id="262" r:id="rId16"/>
    <p:sldId id="264" r:id="rId17"/>
    <p:sldId id="303" r:id="rId18"/>
    <p:sldId id="302" r:id="rId19"/>
    <p:sldId id="304" r:id="rId20"/>
    <p:sldId id="266" r:id="rId21"/>
    <p:sldId id="267" r:id="rId22"/>
    <p:sldId id="269" r:id="rId23"/>
    <p:sldId id="270" r:id="rId24"/>
    <p:sldId id="293" r:id="rId25"/>
    <p:sldId id="268" r:id="rId26"/>
    <p:sldId id="271" r:id="rId27"/>
    <p:sldId id="273" r:id="rId28"/>
    <p:sldId id="300" r:id="rId29"/>
    <p:sldId id="274" r:id="rId30"/>
    <p:sldId id="275" r:id="rId31"/>
    <p:sldId id="276" r:id="rId32"/>
    <p:sldId id="299" r:id="rId33"/>
    <p:sldId id="301" r:id="rId34"/>
    <p:sldId id="277" r:id="rId35"/>
    <p:sldId id="278" r:id="rId36"/>
    <p:sldId id="279" r:id="rId37"/>
    <p:sldId id="280" r:id="rId38"/>
    <p:sldId id="305" r:id="rId39"/>
    <p:sldId id="285" r:id="rId40"/>
    <p:sldId id="286" r:id="rId41"/>
    <p:sldId id="287" r:id="rId42"/>
    <p:sldId id="288" r:id="rId43"/>
    <p:sldId id="291" r:id="rId44"/>
    <p:sldId id="292" r:id="rId45"/>
    <p:sldId id="290" r:id="rId46"/>
    <p:sldId id="29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682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5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70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57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83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88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155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072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9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3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316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56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8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89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74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166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511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405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8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46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95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94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62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658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5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039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9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829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4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09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9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964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925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59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3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4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420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13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464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683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2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3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162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0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881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21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448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937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619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4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23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71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81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0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5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4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2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6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34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19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8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26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8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5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69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50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4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60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22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02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7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4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09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5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26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37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8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9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24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91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43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4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8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8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92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48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25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9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3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9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4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96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4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83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1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38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14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92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12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7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0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0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5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0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9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44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9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28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3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564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71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9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09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69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173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896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56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50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00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1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18.10.2018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0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13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85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6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71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6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6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2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0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4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9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18.10.2018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14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Práce s daty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11.10.2018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/>
              <a:t>Pozitivně a negativně sešikmená distribuce (Field 2009: 20)</a:t>
            </a:r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604448" cy="4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4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/>
              <a:t>Pozitivně a negativně špičatá distribuce (Field 2009: 20)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0010"/>
            <a:ext cx="8316416" cy="50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1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1. Vizuální posouzení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Nejjednodušší způsob posouzení normality (a také subjektivní)</a:t>
            </a:r>
          </a:p>
          <a:p>
            <a:endParaRPr lang="cs-CZ" dirty="0"/>
          </a:p>
          <a:p>
            <a:r>
              <a:rPr lang="cs-CZ" dirty="0"/>
              <a:t>Posouzení tvaru volným okem</a:t>
            </a:r>
          </a:p>
          <a:p>
            <a:endParaRPr lang="cs-CZ" dirty="0"/>
          </a:p>
          <a:p>
            <a:r>
              <a:rPr lang="cs-CZ" dirty="0"/>
              <a:t>Histogram – graf zobrazující četnosti</a:t>
            </a:r>
          </a:p>
          <a:p>
            <a:endParaRPr lang="cs-CZ" dirty="0"/>
          </a:p>
          <a:p>
            <a:r>
              <a:rPr lang="cs-CZ" dirty="0"/>
              <a:t>P-P plot – graf srovnávající očekávané (normální) a reálné rozložení dat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43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Histogram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0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P-P plot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Využívá standardizaci proměnných (tzv. z-skóre)</a:t>
            </a:r>
          </a:p>
          <a:p>
            <a:endParaRPr lang="cs-CZ" dirty="0"/>
          </a:p>
          <a:p>
            <a:r>
              <a:rPr lang="cs-CZ" dirty="0"/>
              <a:t>Pravděpodobnost výskytu hodnoty</a:t>
            </a:r>
          </a:p>
          <a:p>
            <a:endParaRPr lang="cs-CZ" dirty="0"/>
          </a:p>
          <a:p>
            <a:r>
              <a:rPr lang="cs-CZ" dirty="0"/>
              <a:t>Pomocí z-skóre graf srovnává skutečnou a normální distribuci</a:t>
            </a:r>
          </a:p>
          <a:p>
            <a:endParaRPr lang="cs-CZ" dirty="0"/>
          </a:p>
          <a:p>
            <a:r>
              <a:rPr lang="cs-CZ" dirty="0"/>
              <a:t>Překrytí vyjadřuje normální distribuci našich dat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9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P-P plot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0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2. Numerické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Vyčíslení šikmosti a špičatosti</a:t>
            </a:r>
          </a:p>
          <a:p>
            <a:endParaRPr lang="cs-CZ" dirty="0"/>
          </a:p>
          <a:p>
            <a:r>
              <a:rPr lang="cs-CZ" dirty="0"/>
              <a:t>Odchylky od nuly (kladné i záporné) jsou vychýlením od normální distribuce</a:t>
            </a:r>
          </a:p>
          <a:p>
            <a:endParaRPr lang="cs-CZ" dirty="0"/>
          </a:p>
          <a:p>
            <a:r>
              <a:rPr lang="cs-CZ" dirty="0"/>
              <a:t>Samotné naměřené hodnoty jsou informativní, pro interpretaci se dělí svou standardní chybou (počítá SPSS)</a:t>
            </a:r>
          </a:p>
          <a:p>
            <a:endParaRPr lang="cs-CZ" dirty="0"/>
          </a:p>
          <a:p>
            <a:r>
              <a:rPr lang="cs-CZ"/>
              <a:t>Přijatelné hodnoty (z):</a:t>
            </a:r>
            <a:endParaRPr lang="cs-CZ" dirty="0"/>
          </a:p>
          <a:p>
            <a:pPr lvl="1"/>
            <a:r>
              <a:rPr lang="cs-CZ" dirty="0"/>
              <a:t>Malý vzorek: do 1,96 (- 1,96)</a:t>
            </a:r>
          </a:p>
          <a:p>
            <a:pPr lvl="1"/>
            <a:r>
              <a:rPr lang="cs-CZ" dirty="0"/>
              <a:t>Velký vzorek: do 2,58 (-2,58)</a:t>
            </a:r>
          </a:p>
          <a:p>
            <a:pPr lvl="1"/>
            <a:r>
              <a:rPr lang="cs-CZ" dirty="0"/>
              <a:t>Velmi velký vzorek - nepoužívat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96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Histogram</a:t>
            </a:r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Charts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Histograms</a:t>
            </a:r>
            <a:r>
              <a:rPr lang="cs-CZ" dirty="0">
                <a:sym typeface="Wingdings" panose="05000000000000000000" pitchFamily="2" charset="2"/>
              </a:rPr>
              <a:t> + Show </a:t>
            </a:r>
            <a:r>
              <a:rPr lang="cs-CZ" dirty="0" err="1">
                <a:sym typeface="Wingdings" panose="05000000000000000000" pitchFamily="2" charset="2"/>
              </a:rPr>
              <a:t>normal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curve</a:t>
            </a:r>
            <a:r>
              <a:rPr lang="cs-CZ" dirty="0">
                <a:sym typeface="Wingdings" panose="05000000000000000000" pitchFamily="2" charset="2"/>
              </a:rPr>
              <a:t> on histogram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P-P plot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Analyze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P-P 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Default nastavení („Test </a:t>
            </a:r>
            <a:r>
              <a:rPr lang="cs-CZ" dirty="0" err="1">
                <a:sym typeface="Wingdings" panose="05000000000000000000" pitchFamily="2" charset="2"/>
              </a:rPr>
              <a:t>Distribution</a:t>
            </a:r>
            <a:r>
              <a:rPr lang="cs-CZ" dirty="0">
                <a:sym typeface="Wingdings" panose="05000000000000000000" pitchFamily="2" charset="2"/>
              </a:rPr>
              <a:t>“ = </a:t>
            </a:r>
            <a:r>
              <a:rPr lang="cs-CZ" dirty="0" err="1">
                <a:sym typeface="Wingdings" panose="05000000000000000000" pitchFamily="2" charset="2"/>
              </a:rPr>
              <a:t>Normal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56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Šikmost a špičatost</a:t>
            </a:r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Skewness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Curtosis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Kromě toho je pro názornost vždy vhodné nechat si spočítat i základní deskriptivní statistiky (průměr, rozpětí, </a:t>
            </a:r>
            <a:r>
              <a:rPr lang="cs-CZ" dirty="0" err="1">
                <a:sym typeface="Wingdings" panose="05000000000000000000" pitchFamily="2" charset="2"/>
              </a:rPr>
              <a:t>sm</a:t>
            </a:r>
            <a:r>
              <a:rPr lang="cs-CZ" dirty="0">
                <a:sym typeface="Wingdings" panose="05000000000000000000" pitchFamily="2" charset="2"/>
              </a:rPr>
              <a:t>. odchylku, </a:t>
            </a:r>
            <a:r>
              <a:rPr lang="cs-CZ" dirty="0" err="1">
                <a:sym typeface="Wingdings" panose="05000000000000000000" pitchFamily="2" charset="2"/>
              </a:rPr>
              <a:t>kvartily</a:t>
            </a:r>
            <a:r>
              <a:rPr lang="cs-CZ" dirty="0">
                <a:sym typeface="Wingdings" panose="05000000000000000000" pitchFamily="2" charset="2"/>
              </a:rPr>
              <a:t> atd.)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46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8" y="245671"/>
            <a:ext cx="7747708" cy="652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daty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jako klíčová část výzkumné práce</a:t>
            </a:r>
          </a:p>
          <a:p>
            <a:endParaRPr lang="cs-CZ" dirty="0"/>
          </a:p>
          <a:p>
            <a:r>
              <a:rPr lang="cs-CZ" dirty="0"/>
              <a:t>Aplikace vhodného modelu na data</a:t>
            </a:r>
          </a:p>
          <a:p>
            <a:endParaRPr lang="cs-CZ" dirty="0"/>
          </a:p>
          <a:p>
            <a:r>
              <a:rPr lang="cs-CZ" dirty="0"/>
              <a:t>Ne všechna data jsou vhodná pro všechny možné operace</a:t>
            </a:r>
          </a:p>
          <a:p>
            <a:endParaRPr lang="cs-CZ" dirty="0"/>
          </a:p>
          <a:p>
            <a:r>
              <a:rPr lang="cs-CZ" dirty="0"/>
              <a:t>Předpoklady použitelnosti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63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610"/>
            <a:ext cx="8094328" cy="648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9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18842"/>
              </p:ext>
            </p:extLst>
          </p:nvPr>
        </p:nvGraphicFramePr>
        <p:xfrm>
          <a:off x="1763688" y="1628795"/>
          <a:ext cx="5472608" cy="4824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045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Statistics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45">
                <a:tc gridSpan="3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Ucast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2010 KV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45">
                <a:tc row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Missing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63.2855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63.7400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66.67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-.113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</a:t>
                      </a: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.144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-.025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18162.93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60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3. Testy normálního rozložení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Kolmogorov-Smirnov</a:t>
            </a:r>
            <a:r>
              <a:rPr lang="cs-CZ" dirty="0"/>
              <a:t> test, </a:t>
            </a:r>
            <a:r>
              <a:rPr lang="cs-CZ" dirty="0" err="1"/>
              <a:t>Shapiro-Wilk</a:t>
            </a:r>
            <a:r>
              <a:rPr lang="cs-CZ" dirty="0"/>
              <a:t> test</a:t>
            </a:r>
          </a:p>
          <a:p>
            <a:endParaRPr lang="cs-CZ" dirty="0"/>
          </a:p>
          <a:p>
            <a:r>
              <a:rPr lang="cs-CZ" dirty="0"/>
              <a:t>Logika testů – srovnávají skutečné hodnoty s normální distribucí se stejným průměrem a směrodatnou odchylkou</a:t>
            </a:r>
          </a:p>
          <a:p>
            <a:endParaRPr lang="cs-CZ" dirty="0"/>
          </a:p>
          <a:p>
            <a:r>
              <a:rPr lang="cs-CZ" dirty="0"/>
              <a:t>Statisticky signifikantní výsledky indikují nenormální rozložení dat</a:t>
            </a:r>
          </a:p>
          <a:p>
            <a:endParaRPr lang="cs-CZ" dirty="0"/>
          </a:p>
          <a:p>
            <a:r>
              <a:rPr lang="cs-CZ" b="1" dirty="0"/>
              <a:t>Při velkém počtu dat</a:t>
            </a:r>
            <a:r>
              <a:rPr lang="cs-CZ" dirty="0"/>
              <a:t> mohou i malé odchylky od normality způsobit signifikantní výsledky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68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Kolmogorov-Smirnov</a:t>
            </a:r>
            <a:r>
              <a:rPr lang="cs-CZ" dirty="0"/>
              <a:t> test, </a:t>
            </a:r>
            <a:r>
              <a:rPr lang="cs-CZ" dirty="0" err="1"/>
              <a:t>Shapiro-Wilk</a:t>
            </a:r>
            <a:r>
              <a:rPr lang="cs-CZ" dirty="0"/>
              <a:t> test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Explore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V „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r>
              <a:rPr lang="cs-CZ" dirty="0">
                <a:sym typeface="Wingdings" panose="05000000000000000000" pitchFamily="2" charset="2"/>
              </a:rPr>
              <a:t>“ zvolit Normality 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tests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>
                <a:sym typeface="Wingdings" panose="05000000000000000000" pitchFamily="2" charset="2"/>
              </a:rPr>
              <a:t>Dependent</a:t>
            </a:r>
            <a:r>
              <a:rPr lang="cs-CZ" dirty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Možnost samostatné analýzy jednotlivých vymezených částí proměnných (pomocí jiné proměnné)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769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08751"/>
              </p:ext>
            </p:extLst>
          </p:nvPr>
        </p:nvGraphicFramePr>
        <p:xfrm>
          <a:off x="467545" y="2636911"/>
          <a:ext cx="8136901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8072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Tests of Normality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Kolmogorov-Smirnov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Shapiro-Wilk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Statistic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df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Statistic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df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Ucast 2010 KV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.046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.200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.992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.155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b="1" dirty="0"/>
              <a:t>Homogenita rozptylu</a:t>
            </a:r>
          </a:p>
        </p:txBody>
      </p:sp>
    </p:spTree>
    <p:extLst>
      <p:ext uri="{BB962C8B-B14F-4D97-AF65-F5344CB8AC3E}">
        <p14:creationId xmlns:p14="http://schemas.microsoft.com/office/powerpoint/2010/main" val="14058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Předpoklad stejných rozptylů hodnot v jednotlivých skupinách případů</a:t>
            </a:r>
          </a:p>
          <a:p>
            <a:endParaRPr lang="cs-CZ" dirty="0"/>
          </a:p>
          <a:p>
            <a:r>
              <a:rPr lang="cs-CZ" dirty="0"/>
              <a:t>Skupiny případů jsou vymezeny prediktorem (druhou proměnnou)</a:t>
            </a:r>
          </a:p>
          <a:p>
            <a:endParaRPr lang="cs-CZ" dirty="0"/>
          </a:p>
          <a:p>
            <a:r>
              <a:rPr lang="cs-CZ" dirty="0"/>
              <a:t>Rozptyl výšky mzdy mezi věkovými skupinami obyvatel státu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76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Homogenita rozptylu (</a:t>
            </a:r>
            <a:r>
              <a:rPr lang="cs-CZ" sz="3600" dirty="0" err="1"/>
              <a:t>Field</a:t>
            </a:r>
            <a:r>
              <a:rPr lang="cs-CZ" sz="3600" dirty="0"/>
              <a:t> 2009: 146)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286500" cy="524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54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Homogenita rozptylu (</a:t>
            </a:r>
            <a:r>
              <a:rPr lang="cs-CZ" sz="3600" dirty="0" err="1"/>
              <a:t>Field</a:t>
            </a:r>
            <a:r>
              <a:rPr lang="cs-CZ" sz="3600" dirty="0"/>
              <a:t> 2009: 146)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268760"/>
            <a:ext cx="5915025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71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Levenův</a:t>
            </a:r>
            <a:r>
              <a:rPr lang="cs-CZ" dirty="0"/>
              <a:t> test</a:t>
            </a:r>
          </a:p>
          <a:p>
            <a:endParaRPr lang="cs-CZ" dirty="0"/>
          </a:p>
          <a:p>
            <a:r>
              <a:rPr lang="cs-CZ" dirty="0"/>
              <a:t>Testuje nulovou hypotézu, že rozptyly v různých skupinách jsou stejné</a:t>
            </a:r>
          </a:p>
          <a:p>
            <a:endParaRPr lang="cs-CZ" dirty="0"/>
          </a:p>
          <a:p>
            <a:r>
              <a:rPr lang="cs-CZ" dirty="0"/>
              <a:t>Pokud test vyjde jako statisticky signifikantní, je předpoklad homogenity rozptylů narušený</a:t>
            </a:r>
          </a:p>
          <a:p>
            <a:endParaRPr lang="cs-CZ" dirty="0"/>
          </a:p>
          <a:p>
            <a:r>
              <a:rPr lang="cs-CZ" dirty="0"/>
              <a:t>Při velkém počtu hodnot můžou i malé odlišnosti mezi rozptyly vést k signifikantním výstupům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87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Data a testy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statistické testy mají odlišné nároky na vstupní data</a:t>
            </a:r>
          </a:p>
          <a:p>
            <a:endParaRPr lang="cs-CZ" dirty="0"/>
          </a:p>
          <a:p>
            <a:r>
              <a:rPr lang="cs-CZ" dirty="0"/>
              <a:t>Použití nesprávných dat může vést k nepřesným výsledkům</a:t>
            </a:r>
          </a:p>
          <a:p>
            <a:endParaRPr lang="cs-CZ" dirty="0"/>
          </a:p>
          <a:p>
            <a:r>
              <a:rPr lang="cs-CZ" dirty="0"/>
              <a:t>Druhy testů – parametrické a </a:t>
            </a:r>
            <a:r>
              <a:rPr lang="cs-CZ" dirty="0" err="1"/>
              <a:t>neparametrické</a:t>
            </a:r>
            <a:endParaRPr lang="cs-CZ" dirty="0"/>
          </a:p>
          <a:p>
            <a:endParaRPr lang="cs-CZ" dirty="0"/>
          </a:p>
          <a:p>
            <a:r>
              <a:rPr lang="cs-CZ" dirty="0"/>
              <a:t>Potřebná kontrola dat před samotnou analýzou</a:t>
            </a:r>
          </a:p>
        </p:txBody>
      </p:sp>
    </p:spTree>
    <p:extLst>
      <p:ext uri="{BB962C8B-B14F-4D97-AF65-F5344CB8AC3E}">
        <p14:creationId xmlns:p14="http://schemas.microsoft.com/office/powerpoint/2010/main" val="774587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Levenův</a:t>
            </a:r>
            <a:r>
              <a:rPr lang="cs-CZ" dirty="0"/>
              <a:t> test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Explore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>
                <a:sym typeface="Wingdings" panose="05000000000000000000" pitchFamily="2" charset="2"/>
              </a:rPr>
              <a:t>Dependent</a:t>
            </a:r>
            <a:r>
              <a:rPr lang="cs-CZ" dirty="0">
                <a:sym typeface="Wingdings" panose="05000000000000000000" pitchFamily="2" charset="2"/>
              </a:rPr>
              <a:t> list“ a „</a:t>
            </a:r>
            <a:r>
              <a:rPr lang="cs-CZ" dirty="0" err="1">
                <a:sym typeface="Wingdings" panose="05000000000000000000" pitchFamily="2" charset="2"/>
              </a:rPr>
              <a:t>Factor</a:t>
            </a:r>
            <a:r>
              <a:rPr lang="cs-CZ" dirty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 „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r>
              <a:rPr lang="cs-CZ" dirty="0">
                <a:sym typeface="Wingdings" panose="05000000000000000000" pitchFamily="2" charset="2"/>
              </a:rPr>
              <a:t>“ si zvolit jednu z možností v „</a:t>
            </a:r>
            <a:r>
              <a:rPr lang="cs-CZ" dirty="0" err="1">
                <a:sym typeface="Wingdings" panose="05000000000000000000" pitchFamily="2" charset="2"/>
              </a:rPr>
              <a:t>Spread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vs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Level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Levene</a:t>
            </a:r>
            <a:r>
              <a:rPr lang="cs-CZ" dirty="0">
                <a:sym typeface="Wingdings" panose="05000000000000000000" pitchFamily="2" charset="2"/>
              </a:rPr>
              <a:t> Test“ (</a:t>
            </a:r>
            <a:r>
              <a:rPr lang="cs-CZ" dirty="0" err="1">
                <a:sym typeface="Wingdings" panose="05000000000000000000" pitchFamily="2" charset="2"/>
              </a:rPr>
              <a:t>untransformed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082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48895"/>
              </p:ext>
            </p:extLst>
          </p:nvPr>
        </p:nvGraphicFramePr>
        <p:xfrm>
          <a:off x="1043608" y="2276872"/>
          <a:ext cx="7416822" cy="3436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3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of Homogeneity of Variance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1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Levene</a:t>
                      </a:r>
                      <a:r>
                        <a:rPr lang="en-US" sz="1600" dirty="0">
                          <a:effectLst/>
                        </a:rPr>
                        <a:t> Statistic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3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Ucast</a:t>
                      </a:r>
                      <a:r>
                        <a:rPr lang="en-US" sz="1600" dirty="0">
                          <a:effectLst/>
                        </a:rPr>
                        <a:t> 2010 KV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.785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.457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 and with adjusted </a:t>
                      </a:r>
                      <a:r>
                        <a:rPr lang="en-US" sz="1600" dirty="0" err="1">
                          <a:effectLst/>
                        </a:rPr>
                        <a:t>df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281.210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Based on trimmed mean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.759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1188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4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Poměr rozptylů - kontrola </a:t>
            </a:r>
            <a:r>
              <a:rPr lang="cs-CZ" dirty="0" err="1"/>
              <a:t>Levenova</a:t>
            </a:r>
            <a:r>
              <a:rPr lang="cs-CZ" dirty="0"/>
              <a:t> testu</a:t>
            </a:r>
          </a:p>
          <a:p>
            <a:endParaRPr lang="cs-CZ" dirty="0"/>
          </a:p>
          <a:p>
            <a:r>
              <a:rPr lang="cs-CZ" dirty="0"/>
              <a:t>Poměr největšího a nejmenšího rozptylu a srovnání výsledku s tabulkovými hodnotami</a:t>
            </a:r>
          </a:p>
          <a:p>
            <a:endParaRPr lang="cs-CZ" dirty="0"/>
          </a:p>
          <a:p>
            <a:r>
              <a:rPr lang="cs-CZ" dirty="0"/>
              <a:t>Tabulková hodnota daná počtem skupin a počtem případů v nich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978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Když data nejsou parametrická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možností: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Transformace dat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Neparametrické</a:t>
            </a:r>
            <a:r>
              <a:rPr lang="cs-CZ" dirty="0"/>
              <a:t> testy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Navzdory všemu použití parametrických testů (ne každý test je imunní vůči porušení předpokladů dat)</a:t>
            </a:r>
          </a:p>
        </p:txBody>
      </p:sp>
    </p:spTree>
    <p:extLst>
      <p:ext uri="{BB962C8B-B14F-4D97-AF65-F5344CB8AC3E}">
        <p14:creationId xmlns:p14="http://schemas.microsoft.com/office/powerpoint/2010/main" val="2801479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Transformace za konkrétním účelem (např. snaha přiblížit se k normální distribuci dat)</a:t>
            </a:r>
          </a:p>
          <a:p>
            <a:endParaRPr lang="cs-CZ" dirty="0"/>
          </a:p>
          <a:p>
            <a:r>
              <a:rPr lang="cs-CZ" dirty="0"/>
              <a:t>Různé možnosti - umocnění, odmocnění, logaritmus, 1/x</a:t>
            </a:r>
          </a:p>
          <a:p>
            <a:endParaRPr lang="cs-CZ" dirty="0"/>
          </a:p>
          <a:p>
            <a:r>
              <a:rPr lang="cs-CZ" dirty="0"/>
              <a:t>Výběr techniky často systémem pokus – omyl</a:t>
            </a:r>
          </a:p>
          <a:p>
            <a:endParaRPr lang="cs-CZ" dirty="0"/>
          </a:p>
          <a:p>
            <a:r>
              <a:rPr lang="cs-CZ" dirty="0"/>
              <a:t>SPSS někdy ulehčuje práci (</a:t>
            </a:r>
            <a:r>
              <a:rPr lang="cs-CZ" dirty="0" err="1"/>
              <a:t>Levenův</a:t>
            </a:r>
            <a:r>
              <a:rPr lang="cs-CZ" dirty="0"/>
              <a:t> test s volbou „</a:t>
            </a:r>
            <a:r>
              <a:rPr lang="cs-CZ" dirty="0" err="1"/>
              <a:t>transformed</a:t>
            </a:r>
            <a:r>
              <a:rPr lang="cs-CZ" dirty="0"/>
              <a:t>“)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721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Praktická úprava proměnných a jejich hodnot</a:t>
            </a:r>
          </a:p>
          <a:p>
            <a:endParaRPr lang="cs-CZ" dirty="0"/>
          </a:p>
          <a:p>
            <a:r>
              <a:rPr lang="cs-CZ" dirty="0"/>
              <a:t>Překódování proměnných</a:t>
            </a:r>
          </a:p>
          <a:p>
            <a:endParaRPr lang="cs-CZ" dirty="0"/>
          </a:p>
          <a:p>
            <a:r>
              <a:rPr lang="cs-CZ" dirty="0"/>
              <a:t>Vznik nových proměnných za pomoci existujících proměnných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995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Úprava dat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Vytvoření proměnné:</a:t>
            </a:r>
          </a:p>
          <a:p>
            <a:pPr lvl="1"/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Překódování v rámci stejné proměnné:</a:t>
            </a:r>
          </a:p>
          <a:p>
            <a:pPr lvl="1"/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Recode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Same </a:t>
            </a:r>
            <a:r>
              <a:rPr lang="cs-CZ" dirty="0" err="1"/>
              <a:t>Variable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Překódování do jiných proměnných:</a:t>
            </a:r>
          </a:p>
          <a:p>
            <a:pPr lvl="1"/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Recode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89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b="1" dirty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Homogenita rozptylu</a:t>
            </a:r>
          </a:p>
        </p:txBody>
      </p:sp>
    </p:spTree>
    <p:extLst>
      <p:ext uri="{BB962C8B-B14F-4D97-AF65-F5344CB8AC3E}">
        <p14:creationId xmlns:p14="http://schemas.microsoft.com/office/powerpoint/2010/main" val="13934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Nezávislost (</a:t>
            </a:r>
            <a:r>
              <a:rPr lang="cs-CZ" dirty="0" err="1"/>
              <a:t>Asch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3" name="Picture 2" descr="https://upload.wikimedia.org/wikipedia/commons/thumb/d/d3/Asch_experiment.svg/600px-Asch_experiment.svg.png">
            <a:extLst>
              <a:ext uri="{FF2B5EF4-FFF2-40B4-BE49-F238E27FC236}">
                <a16:creationId xmlns:a16="http://schemas.microsoft.com/office/drawing/2014/main" id="{F5A6330A-6197-4765-AA3E-D717BF75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3020"/>
            <a:ext cx="5715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5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b="1" dirty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Homogenita rozptylu</a:t>
            </a:r>
          </a:p>
        </p:txBody>
      </p:sp>
    </p:spTree>
    <p:extLst>
      <p:ext uri="{BB962C8B-B14F-4D97-AF65-F5344CB8AC3E}">
        <p14:creationId xmlns:p14="http://schemas.microsoft.com/office/powerpoint/2010/main" val="2406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Normální distribuce</a:t>
            </a:r>
            <a:endParaRPr lang="en-US" dirty="0"/>
          </a:p>
        </p:txBody>
      </p:sp>
      <p:pic>
        <p:nvPicPr>
          <p:cNvPr id="1026" name="Picture 2" descr="http://curvebank.calstatela.edu/gaussdist/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56" y="1916832"/>
            <a:ext cx="6974844" cy="44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9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Specifické uspořádání dat</a:t>
            </a:r>
          </a:p>
          <a:p>
            <a:endParaRPr lang="cs-CZ" dirty="0"/>
          </a:p>
          <a:p>
            <a:r>
              <a:rPr lang="cs-CZ" dirty="0"/>
              <a:t>Důležitá pro lineární modely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Vícero způsobů jejího posouzení</a:t>
            </a:r>
          </a:p>
          <a:p>
            <a:pPr lvl="1"/>
            <a:r>
              <a:rPr lang="cs-CZ" dirty="0"/>
              <a:t>Vizuálně</a:t>
            </a:r>
          </a:p>
          <a:p>
            <a:pPr lvl="1"/>
            <a:r>
              <a:rPr lang="cs-CZ" dirty="0"/>
              <a:t>Numerické hodnoty</a:t>
            </a:r>
          </a:p>
          <a:p>
            <a:pPr lvl="1"/>
            <a:r>
              <a:rPr lang="cs-CZ" dirty="0"/>
              <a:t>Testy</a:t>
            </a:r>
          </a:p>
        </p:txBody>
      </p:sp>
    </p:spTree>
    <p:extLst>
      <p:ext uri="{BB962C8B-B14F-4D97-AF65-F5344CB8AC3E}">
        <p14:creationId xmlns:p14="http://schemas.microsoft.com/office/powerpoint/2010/main" val="273071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Odchylky od normální distribuce</a:t>
            </a:r>
          </a:p>
          <a:p>
            <a:endParaRPr lang="cs-CZ" dirty="0"/>
          </a:p>
          <a:p>
            <a:r>
              <a:rPr lang="cs-CZ" dirty="0"/>
              <a:t>Šikmost:</a:t>
            </a:r>
          </a:p>
          <a:p>
            <a:pPr lvl="1"/>
            <a:r>
              <a:rPr lang="cs-CZ" dirty="0"/>
              <a:t>Vrchol křivky je posunutý doleva (doprava)</a:t>
            </a:r>
          </a:p>
          <a:p>
            <a:endParaRPr lang="cs-CZ" dirty="0"/>
          </a:p>
          <a:p>
            <a:r>
              <a:rPr lang="cs-CZ" dirty="0"/>
              <a:t>Špičatost:</a:t>
            </a:r>
          </a:p>
          <a:p>
            <a:pPr lvl="1"/>
            <a:r>
              <a:rPr lang="cs-CZ" dirty="0"/>
              <a:t>Ploché nebo naopak strmé rozložení</a:t>
            </a:r>
          </a:p>
          <a:p>
            <a:endParaRPr lang="cs-CZ" dirty="0"/>
          </a:p>
          <a:p>
            <a:r>
              <a:rPr lang="cs-CZ" dirty="0"/>
              <a:t>Při dokonale normální distribuci mají šikmost i špičatost hodnotu nula </a:t>
            </a:r>
          </a:p>
        </p:txBody>
      </p:sp>
    </p:spTree>
    <p:extLst>
      <p:ext uri="{BB962C8B-B14F-4D97-AF65-F5344CB8AC3E}">
        <p14:creationId xmlns:p14="http://schemas.microsoft.com/office/powerpoint/2010/main" val="252487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1599</TotalTime>
  <Words>917</Words>
  <Application>Microsoft Office PowerPoint</Application>
  <PresentationFormat>Prezentácia na obrazovke (4:3)</PresentationFormat>
  <Paragraphs>328</Paragraphs>
  <Slides>36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14</vt:i4>
      </vt:variant>
      <vt:variant>
        <vt:lpstr>Nadpisy snímok</vt:lpstr>
      </vt:variant>
      <vt:variant>
        <vt:i4>36</vt:i4>
      </vt:variant>
    </vt:vector>
  </HeadingPairs>
  <TitlesOfParts>
    <vt:vector size="58" baseType="lpstr">
      <vt:lpstr>Arial</vt:lpstr>
      <vt:lpstr>Calibri</vt:lpstr>
      <vt:lpstr>Constantia</vt:lpstr>
      <vt:lpstr>Courier New</vt:lpstr>
      <vt:lpstr>Tahoma</vt:lpstr>
      <vt:lpstr>Times New Roman</vt:lpstr>
      <vt:lpstr>Wingdings</vt:lpstr>
      <vt:lpstr>Wingdings 2</vt:lpstr>
      <vt:lpstr>Tok</vt:lpstr>
      <vt:lpstr>2_Tok</vt:lpstr>
      <vt:lpstr>4_Tok</vt:lpstr>
      <vt:lpstr>5_Tok</vt:lpstr>
      <vt:lpstr>7_Tok</vt:lpstr>
      <vt:lpstr>8_Tok</vt:lpstr>
      <vt:lpstr>9_Tok</vt:lpstr>
      <vt:lpstr>12_Tok</vt:lpstr>
      <vt:lpstr>13_Tok</vt:lpstr>
      <vt:lpstr>14_Tok</vt:lpstr>
      <vt:lpstr>15_Tok</vt:lpstr>
      <vt:lpstr>16_Tok</vt:lpstr>
      <vt:lpstr>17_Tok</vt:lpstr>
      <vt:lpstr>3_Tok</vt:lpstr>
      <vt:lpstr>Práce s daty </vt:lpstr>
      <vt:lpstr>Práce s daty</vt:lpstr>
      <vt:lpstr>Data a testy</vt:lpstr>
      <vt:lpstr>Parametrická data</vt:lpstr>
      <vt:lpstr>Nezávislost (Asch)</vt:lpstr>
      <vt:lpstr>Parametrická data</vt:lpstr>
      <vt:lpstr>Normální distribuce</vt:lpstr>
      <vt:lpstr>Normální distribuce</vt:lpstr>
      <vt:lpstr>Normální distribuce</vt:lpstr>
      <vt:lpstr>Pozitivně a negativně sešikmená distribuce (Field 2009: 20)</vt:lpstr>
      <vt:lpstr>Pozitivně a negativně špičatá distribuce (Field 2009: 20)</vt:lpstr>
      <vt:lpstr>1. Vizuální posouzení</vt:lpstr>
      <vt:lpstr>Histogram</vt:lpstr>
      <vt:lpstr>P-P plot</vt:lpstr>
      <vt:lpstr>P-P plot</vt:lpstr>
      <vt:lpstr>2. Numerické hodnoty</vt:lpstr>
      <vt:lpstr>Práce v SPSS</vt:lpstr>
      <vt:lpstr>Práce v SPSS</vt:lpstr>
      <vt:lpstr>Prezentácia programu PowerPoint</vt:lpstr>
      <vt:lpstr>Prezentácia programu PowerPoint</vt:lpstr>
      <vt:lpstr>Práce v SPSS</vt:lpstr>
      <vt:lpstr>3. Testy normálního rozložení</vt:lpstr>
      <vt:lpstr>Práce v SPSS</vt:lpstr>
      <vt:lpstr>Práce v SPSS</vt:lpstr>
      <vt:lpstr>Parametrická data</vt:lpstr>
      <vt:lpstr>Homogenita rozptylu</vt:lpstr>
      <vt:lpstr>Homogenita rozptylu (Field 2009: 146)</vt:lpstr>
      <vt:lpstr>Homogenita rozptylu (Field 2009: 146)</vt:lpstr>
      <vt:lpstr>Homogenita rozptylu</vt:lpstr>
      <vt:lpstr>Práce v SPSS</vt:lpstr>
      <vt:lpstr>Práce v SPSS</vt:lpstr>
      <vt:lpstr>Homogenita rozptylu</vt:lpstr>
      <vt:lpstr>Když data nejsou parametrická</vt:lpstr>
      <vt:lpstr>Úprava dat</vt:lpstr>
      <vt:lpstr>Úprava dat</vt:lpstr>
      <vt:lpstr>Úprava dat v SPSS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</cp:lastModifiedBy>
  <cp:revision>187</cp:revision>
  <dcterms:created xsi:type="dcterms:W3CDTF">2013-02-19T08:47:21Z</dcterms:created>
  <dcterms:modified xsi:type="dcterms:W3CDTF">2018-10-18T13:48:00Z</dcterms:modified>
</cp:coreProperties>
</file>