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0" r:id="rId3"/>
    <p:sldId id="291" r:id="rId4"/>
    <p:sldId id="262" r:id="rId5"/>
    <p:sldId id="257" r:id="rId6"/>
    <p:sldId id="263" r:id="rId7"/>
    <p:sldId id="266" r:id="rId8"/>
    <p:sldId id="269" r:id="rId9"/>
    <p:sldId id="281" r:id="rId10"/>
    <p:sldId id="282" r:id="rId11"/>
    <p:sldId id="288" r:id="rId12"/>
    <p:sldId id="276" r:id="rId13"/>
    <p:sldId id="259" r:id="rId14"/>
    <p:sldId id="297" r:id="rId15"/>
    <p:sldId id="265" r:id="rId16"/>
    <p:sldId id="321" r:id="rId17"/>
    <p:sldId id="271" r:id="rId18"/>
    <p:sldId id="310" r:id="rId19"/>
    <p:sldId id="272" r:id="rId20"/>
    <p:sldId id="273" r:id="rId21"/>
    <p:sldId id="274" r:id="rId22"/>
    <p:sldId id="275" r:id="rId23"/>
    <p:sldId id="324" r:id="rId24"/>
    <p:sldId id="325" r:id="rId25"/>
    <p:sldId id="316" r:id="rId26"/>
    <p:sldId id="327" r:id="rId27"/>
    <p:sldId id="328" r:id="rId28"/>
    <p:sldId id="329" r:id="rId29"/>
    <p:sldId id="33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D18A-AED4-42F9-87FD-AD6A2494807B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620E6-2FA2-4A10-9C7F-2B82C940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Navázat na znalost grafického znázornění, popsat, co vidí v té části modelu, které se teď budeme věnovat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620E6-2FA2-4A10-9C7F-2B82C94065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0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Totéž platí pro kovariance! Jen počet unikátních prvků je p*(p+1)/2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620E6-2FA2-4A10-9C7F-2B82C94065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6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cs-CZ" dirty="0"/>
              <a:t>Skóry na obecných faktorech a unikátních faktorech jsou nezávislé a tedy spolu </a:t>
            </a:r>
            <a:r>
              <a:rPr lang="cs-CZ" b="1" dirty="0"/>
              <a:t>nekorelují</a:t>
            </a:r>
            <a:r>
              <a:rPr lang="en-US" dirty="0"/>
              <a:t>. 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Skóry na jednotlivých unikátních faktorech jsou rovněž nezávislé a tedy spolu </a:t>
            </a:r>
            <a:r>
              <a:rPr lang="cs-CZ" b="1" dirty="0"/>
              <a:t>nekorelují</a:t>
            </a:r>
            <a:r>
              <a:rPr lang="cs-CZ" dirty="0"/>
              <a:t>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Skóry na obecných a unikátních faktorech jsou standardizovány tak, aby jejich průměr byl 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620E6-2FA2-4A10-9C7F-2B82C94065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7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Model s 3MV a 1LV je právě identifikovaný, bez dalších omezení, model s 2MV a 1LV je neidentifikovaný, pokud neuvalíme další restrikce. </a:t>
            </a:r>
          </a:p>
          <a:p>
            <a:r>
              <a:rPr lang="cs-CZ" dirty="0"/>
              <a:t>Model s korelovanými rezidui (všemi)</a:t>
            </a:r>
          </a:p>
          <a:p>
            <a:r>
              <a:rPr lang="cs-CZ" dirty="0"/>
              <a:t>Model s 2 faktory a jejich MV rezidua korelují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620E6-2FA2-4A10-9C7F-2B82C94065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07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CD6E7-D95C-46A9-9237-23D41F027E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87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CD6E7-D95C-46A9-9237-23D41F027E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672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CD6E7-D95C-46A9-9237-23D41F027E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946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CD6E7-D95C-46A9-9237-23D41F027E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235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4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0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7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8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4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2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5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738FC-5E4D-4A68-B385-2404DD60F827}" type="datetimeFigureOut">
              <a:rPr lang="en-US" smtClean="0"/>
              <a:t>28-Jan-19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1029-D738-4DAE-B390-EF53B534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3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strukturního modelování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PSY028_E – Statistická analýza dat v psychologii</a:t>
            </a:r>
          </a:p>
          <a:p>
            <a:endParaRPr lang="cs-CZ" sz="2800" dirty="0"/>
          </a:p>
          <a:p>
            <a:r>
              <a:rPr lang="cs-CZ" sz="2800" dirty="0"/>
              <a:t>Blok 2 – Faktorová analýza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4CA5C9-19AB-45E9-82FB-A5914FC89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344210"/>
            <a:ext cx="1277115" cy="9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6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Model dat ve faktorové analýze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79" y="1375459"/>
                <a:ext cx="11822724" cy="51174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/>
                  <a:t>Jak vlastně vypadá?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sz="3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3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3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30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𝑗𝑚</m:t>
                          </m:r>
                        </m:sub>
                      </m:sSub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𝑖𝑚</m:t>
                          </m:r>
                        </m:sub>
                      </m:sSub>
                      <m:r>
                        <a:rPr lang="cs-CZ" sz="3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1</m:t>
                      </m:r>
                      <m:sSub>
                        <m:sSubPr>
                          <m:ctrlPr>
                            <a:rPr lang="cs-CZ" sz="3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		    Průměr +              Obecné faktory                   + Unikátní faktor    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</a:p>
              <a:p>
                <a:pPr marL="0" indent="0">
                  <a:buNone/>
                </a:pPr>
                <a:r>
                  <a:rPr lang="cs-CZ" sz="2400" dirty="0"/>
                  <a:t>Kde</a:t>
                </a:r>
                <a:r>
                  <a:rPr lang="en-US" sz="2400" dirty="0"/>
                  <a:t>: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je skóre osoby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cs-CZ" dirty="0"/>
                  <a:t>na manifestní proměnné </a:t>
                </a:r>
                <a:r>
                  <a:rPr lang="en-US" i="1" dirty="0"/>
                  <a:t>j</a:t>
                </a:r>
                <a:endParaRPr lang="en-US" dirty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je průměr manifestní proměnné </a:t>
                </a:r>
                <a:r>
                  <a:rPr lang="en-US" i="1" dirty="0"/>
                  <a:t>j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je skóre osoby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cs-CZ" dirty="0"/>
                  <a:t>na obecném faktoru</a:t>
                </a:r>
                <a:r>
                  <a:rPr lang="en-US" dirty="0"/>
                  <a:t> </a:t>
                </a:r>
                <a:r>
                  <a:rPr lang="en-US" i="1" dirty="0"/>
                  <a:t>k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je faktorový náboj manifestní proměnné </a:t>
                </a:r>
                <a:r>
                  <a:rPr lang="en-US" i="1" dirty="0"/>
                  <a:t>j</a:t>
                </a:r>
                <a:r>
                  <a:rPr lang="en-US" dirty="0"/>
                  <a:t> </a:t>
                </a:r>
                <a:r>
                  <a:rPr lang="cs-CZ" dirty="0"/>
                  <a:t>na obecném faktoru</a:t>
                </a:r>
                <a:r>
                  <a:rPr lang="en-US" dirty="0"/>
                  <a:t> </a:t>
                </a:r>
                <a:r>
                  <a:rPr lang="en-US" i="1" dirty="0"/>
                  <a:t>k</a:t>
                </a:r>
                <a:endParaRPr lang="en-US" dirty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je skóre osoby </a:t>
                </a:r>
                <a:r>
                  <a:rPr lang="en-US" i="1" dirty="0" err="1"/>
                  <a:t>i</a:t>
                </a:r>
                <a:r>
                  <a:rPr lang="en-US" i="1" dirty="0"/>
                  <a:t> </a:t>
                </a:r>
                <a:r>
                  <a:rPr lang="cs-CZ" dirty="0"/>
                  <a:t>na unikátním faktoru </a:t>
                </a:r>
                <a:r>
                  <a:rPr lang="en-US" i="1" dirty="0"/>
                  <a:t>j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79" y="1375459"/>
                <a:ext cx="11822724" cy="5117416"/>
              </a:xfrm>
              <a:blipFill>
                <a:blip r:embed="rId2"/>
                <a:stretch>
                  <a:fillRect l="-1031" t="-2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48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Model dat ve faktorové analýze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353801" cy="4898732"/>
          </a:xfrm>
        </p:spPr>
        <p:txBody>
          <a:bodyPr>
            <a:normAutofit/>
          </a:bodyPr>
          <a:lstStyle/>
          <a:p>
            <a:r>
              <a:rPr lang="cs-CZ" sz="3000" dirty="0"/>
              <a:t>Rovnice modelu vypadá jako rovnice pro vícenásobnou lineární regresi</a:t>
            </a:r>
            <a:endParaRPr lang="en-US" sz="3000" dirty="0"/>
          </a:p>
          <a:p>
            <a:pPr lvl="1"/>
            <a:r>
              <a:rPr lang="cs-CZ" dirty="0"/>
              <a:t>Manifestní proměnné jsou závislými proměnnými</a:t>
            </a:r>
            <a:endParaRPr lang="en-US" dirty="0"/>
          </a:p>
          <a:p>
            <a:pPr lvl="1"/>
            <a:r>
              <a:rPr lang="cs-CZ" dirty="0"/>
              <a:t>Faktory jsou nezávislými proměnnými</a:t>
            </a:r>
            <a:endParaRPr lang="en-US" dirty="0"/>
          </a:p>
          <a:p>
            <a:pPr lvl="1"/>
            <a:r>
              <a:rPr lang="cs-CZ" dirty="0"/>
              <a:t>Faktorové náboje jsou regresními koeficienty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cs-CZ" dirty="0"/>
              <a:t>Faktorový model je jako sada vícenásobných lineárních regresí, kde nezávislé proměnné </a:t>
            </a:r>
            <a:r>
              <a:rPr lang="cs-CZ"/>
              <a:t>jsou nepozorované a neměřené (...a nepozorovatelné a neměřitelné)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0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>
            <a:normAutofit/>
          </a:bodyPr>
          <a:lstStyle/>
          <a:p>
            <a:r>
              <a:rPr lang="cs-CZ" dirty="0"/>
              <a:t>Ve světě faktorové analýzy rozlišujeme dvě situace: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Explorační (exploratory / unrestricted) FA: </a:t>
            </a:r>
          </a:p>
          <a:p>
            <a:pPr marL="0" indent="0">
              <a:buNone/>
            </a:pPr>
            <a:r>
              <a:rPr lang="cs-CZ" dirty="0"/>
              <a:t>	Nemáme žádnou (nebo jen velmi mlhavou) představu o tom, 	kolik faktorů a jakého charakteru je „za daty“</a:t>
            </a:r>
          </a:p>
          <a:p>
            <a:pPr marL="0" indent="0">
              <a:buNone/>
            </a:pPr>
            <a:r>
              <a:rPr lang="cs-CZ" b="1" dirty="0"/>
              <a:t>Konfirmační (confirmatory / restricted) FA: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Máme celkem jasnou představu o tom, kolik faktorů a jakého 	charakteru je „za daty“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...teoretický model, který v obou případech používáme, je </a:t>
            </a:r>
            <a:r>
              <a:rPr lang="cs-CZ" b="1" dirty="0"/>
              <a:t>totožný</a:t>
            </a:r>
            <a:r>
              <a:rPr lang="cs-CZ" dirty="0"/>
              <a:t>! </a:t>
            </a:r>
          </a:p>
          <a:p>
            <a:pPr marL="0" indent="0">
              <a:buNone/>
            </a:pPr>
            <a:r>
              <a:rPr lang="cs-CZ" dirty="0"/>
              <a:t>...v kurzu se budeme věnovat pouze </a:t>
            </a:r>
            <a:r>
              <a:rPr lang="cs-CZ" b="1" dirty="0"/>
              <a:t>konfirmační FA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55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Model dat ve faktorové analýze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2400" dirty="0"/>
                  <a:t>Vstupujeme do světa, kde už nám takový zápis pro dobré porozumění přestává stačit, a je potřeba začít s maticovou algebrou:</a:t>
                </a:r>
                <a:endParaRPr lang="en-US" sz="2400" dirty="0"/>
              </a:p>
              <a:p>
                <a:endParaRPr 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𝒛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2400" b="1" dirty="0"/>
              </a:p>
              <a:p>
                <a:r>
                  <a:rPr lang="cs-CZ" sz="2400" dirty="0"/>
                  <a:t>Model dat slouží k vysvětlení struktury a podoby syrových dat (tedy skórů na manifestních proměnných)</a:t>
                </a:r>
                <a:endParaRPr lang="en-US" sz="2400" dirty="0"/>
              </a:p>
              <a:p>
                <a:endParaRPr lang="cs-CZ" sz="2400" dirty="0"/>
              </a:p>
              <a:p>
                <a:r>
                  <a:rPr lang="cs-CZ" sz="2400" dirty="0"/>
                  <a:t>Faktorová analýza se ale vlastně nezabývá strukturou a podobou syrových dat. Zabývá se vysvětlením kovariancí / korelací mezi manifestními proměnnými</a:t>
                </a:r>
                <a:r>
                  <a:rPr lang="en-US" sz="2400" dirty="0"/>
                  <a:t>. </a:t>
                </a:r>
                <a:r>
                  <a:rPr lang="cs-CZ" sz="2400" dirty="0"/>
                  <a:t>Má to „malou“ výhodu – nepotřebujeme k tomu znát skóry osob na latentních proměnných, které stejně neznáme a znát nemůžeme – jsou nepozorovatelné a neurčitelné. 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2"/>
                <a:stretch>
                  <a:fillRect l="-812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26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Kovarianční struktura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sz="2400" dirty="0"/>
                  <a:t>Kovarianční struktura v maticovém zápisu:</a:t>
                </a:r>
              </a:p>
              <a:p>
                <a:endParaRPr lang="cs-CZ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𝚺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𝚲𝚽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cs-CZ" sz="2400" dirty="0"/>
                  <a:t> je matice korelací / kovariancí mezi manifestními proměnnými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𝚲</m:t>
                    </m:r>
                  </m:oMath>
                </a14:m>
                <a:r>
                  <a:rPr lang="cs-CZ" sz="2400" dirty="0"/>
                  <a:t> je matice faktorových nábojů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𝚽</m:t>
                    </m:r>
                  </m:oMath>
                </a14:m>
                <a:r>
                  <a:rPr lang="cs-CZ" sz="2400" dirty="0"/>
                  <a:t> je matice korelací / kovariancí mezi (obecnými) faktory. Faktory (obecné) být korelované nemusí – v takovém případě lze říci, že faktory jsou tzv. </a:t>
                </a:r>
                <a:r>
                  <a:rPr lang="cs-CZ" sz="2400" b="1" dirty="0"/>
                  <a:t>ortogonální</a:t>
                </a:r>
                <a:r>
                  <a:rPr lang="cs-CZ" sz="2400" dirty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cs-CZ" sz="2400" dirty="0"/>
                  <a:t> je matice rozptylů unikátních faktorů</a:t>
                </a:r>
              </a:p>
              <a:p>
                <a:r>
                  <a:rPr lang="cs-CZ" sz="2400" dirty="0"/>
                  <a:t>...jak možná správně tušíte, k faktorové analýze syrová data nepotřebujete. Jako vstup postačí korelační / kovarianční matice MV</a:t>
                </a:r>
              </a:p>
              <a:p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2661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074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Kovarianční struktura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Model </a:t>
                </a:r>
                <a:r>
                  <a:rPr lang="en-US" dirty="0" err="1"/>
                  <a:t>kovarian</a:t>
                </a:r>
                <a:r>
                  <a:rPr lang="cs-CZ" dirty="0"/>
                  <a:t>ční struktury</a:t>
                </a:r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𝚺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𝚲𝚽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...je pořád jen model. Pokud se nejedná o </a:t>
                </a:r>
                <a:r>
                  <a:rPr lang="cs-CZ" i="1" dirty="0"/>
                  <a:t>právě identifikovaný </a:t>
                </a:r>
                <a:r>
                  <a:rPr lang="cs-CZ" dirty="0"/>
                  <a:t>model, matice korelací / kovariancí nebude vysvětlena perfektně.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 l="-1217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380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Identifikace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597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še, co bylo včera řečeno i identifikaci, nadále platí – počet odhadovaných parametrů nemůže být větší, než počet „kousků informace“</a:t>
            </a:r>
            <a:endParaRPr lang="en-US" dirty="0"/>
          </a:p>
          <a:p>
            <a:r>
              <a:rPr lang="cs-CZ" dirty="0"/>
              <a:t>To však nutně nestačí k tomu, aby byl model identifikovaný</a:t>
            </a:r>
          </a:p>
          <a:p>
            <a:endParaRPr lang="cs-CZ" dirty="0"/>
          </a:p>
          <a:p>
            <a:r>
              <a:rPr lang="cs-CZ" dirty="0"/>
              <a:t>Rozptyl faktoru je nutno nějak určit – 3 způsoby</a:t>
            </a:r>
          </a:p>
          <a:p>
            <a:pPr marL="0" indent="0">
              <a:buNone/>
            </a:pPr>
            <a:r>
              <a:rPr lang="cs-CZ" dirty="0"/>
              <a:t>(Omezit rozptyl faktoru, omezit 1 náboj přímo, omezit 1 náboj nepřímo)</a:t>
            </a:r>
          </a:p>
          <a:p>
            <a:endParaRPr lang="cs-CZ" dirty="0"/>
          </a:p>
          <a:p>
            <a:r>
              <a:rPr lang="cs-CZ" dirty="0"/>
              <a:t>Umožnit unikátní řešení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17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Matice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𝚲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𝚽</m:t>
                    </m:r>
                  </m:oMath>
                </a14:m>
                <a:r>
                  <a:rPr lang="en-US" dirty="0"/>
                  <a:t> </a:t>
                </a:r>
                <a:r>
                  <a:rPr lang="cs-CZ" dirty="0"/>
                  <a:t>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obsahují parametry modelu</a:t>
                </a:r>
                <a:endParaRPr lang="en-US" dirty="0"/>
              </a:p>
              <a:p>
                <a:endParaRPr lang="en-US" dirty="0"/>
              </a:p>
              <a:p>
                <a:r>
                  <a:rPr lang="cs-CZ" dirty="0"/>
                  <a:t>Hypotéza ohledně počtu a povaze faktorů je přímo „přeložena“ do modelu prostřednictvím prvků těchto tří matic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cs-CZ" dirty="0"/>
                  <a:t>Parametry modelu můžeme rozdělit do tří skupin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cs-CZ" dirty="0"/>
                  <a:t>Volně odhadované (f</a:t>
                </a:r>
                <a:r>
                  <a:rPr lang="en-US" dirty="0" err="1"/>
                  <a:t>ree</a:t>
                </a:r>
                <a:r>
                  <a:rPr lang="en-US" dirty="0"/>
                  <a:t> parameters</a:t>
                </a:r>
                <a:r>
                  <a:rPr lang="cs-CZ" dirty="0"/>
                  <a:t>)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cs-CZ" dirty="0"/>
                  <a:t>Omezené na jednu hodnotu (fixed parameters)</a:t>
                </a:r>
                <a:endParaRPr lang="en-US" dirty="0"/>
              </a:p>
              <a:p>
                <a:pPr lvl="1"/>
                <a:r>
                  <a:rPr lang="cs-CZ" dirty="0"/>
                  <a:t>Omezené vztahem s dalšími parametry (constrained parameters)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 l="-1043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259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CFA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6459" cy="4351338"/>
          </a:xfrm>
        </p:spPr>
        <p:txBody>
          <a:bodyPr>
            <a:normAutofit/>
          </a:bodyPr>
          <a:lstStyle/>
          <a:p>
            <a:r>
              <a:rPr lang="cs-CZ" dirty="0"/>
              <a:t>Tato omezení jsou zdaleka nejčastěji jedna a tatáž – předem určujete, které parametry (faktorové náboje, korelace mezi faktory) nabývají hodnoty 0. </a:t>
            </a:r>
          </a:p>
          <a:p>
            <a:endParaRPr lang="cs-CZ" dirty="0"/>
          </a:p>
          <a:p>
            <a:r>
              <a:rPr lang="cs-CZ" dirty="0"/>
              <a:t>Máte jasno ohledně jak </a:t>
            </a:r>
            <a:r>
              <a:rPr lang="cs-CZ" b="1" dirty="0"/>
              <a:t>počtu</a:t>
            </a:r>
            <a:r>
              <a:rPr lang="cs-CZ" dirty="0"/>
              <a:t>, tak </a:t>
            </a:r>
            <a:r>
              <a:rPr lang="cs-CZ" b="1" dirty="0"/>
              <a:t>charakteru</a:t>
            </a:r>
            <a:r>
              <a:rPr lang="cs-CZ" dirty="0"/>
              <a:t> faktorů </a:t>
            </a:r>
            <a:br>
              <a:rPr lang="cs-CZ" dirty="0"/>
            </a:br>
            <a:r>
              <a:rPr lang="cs-CZ" dirty="0"/>
              <a:t>-- vaše hypotéza se týká toho, kolik tušíte faktorů a jaké proměnné by měl ten který faktor ovlivňovat, a jaký je vztah jednotlivých faktorů mezi sebou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1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Představme si situaci, kdy máte šest manifestních proměnných </a:t>
                </a:r>
                <a:br>
                  <a:rPr lang="cs-CZ" dirty="0"/>
                </a:b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až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/>
                  <a:t>) </a:t>
                </a:r>
                <a:r>
                  <a:rPr lang="cs-CZ" dirty="0"/>
                  <a:t>a dva faktory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). </a:t>
                </a:r>
              </a:p>
              <a:p>
                <a:endParaRPr lang="en-US" dirty="0"/>
              </a:p>
              <a:p>
                <a:r>
                  <a:rPr lang="cs-CZ" dirty="0"/>
                  <a:t>Vaše hypotéza zní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cs-CZ" dirty="0"/>
                  <a:t>Faktorové náboje prvních tří manifestních proměnných na faktoru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mají významnou velikost (jsou nenulové) a náboje dalších tří manifestních proměnných jsou v podstatě nulové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cs-CZ" dirty="0"/>
                  <a:t>Faktorové náboje prvních tří manifestních proměnných na faktoru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jsou v podstatě nulové a náboje dalších tří manifestních proměnných mají významnou velikost (jsou nenulové)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cs-CZ" dirty="0"/>
                  <a:t>Faktory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spolu korelují</a:t>
                </a:r>
                <a:r>
                  <a:rPr lang="en-US" dirty="0"/>
                  <a:t>. 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 l="-1043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5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FAA3-7FDD-46DA-805B-F36C71DD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BC87C-2D6B-47CC-9664-3DDC9B96D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09:00 – 12:00 : Uvedení do faktorové analýzy</a:t>
            </a:r>
          </a:p>
          <a:p>
            <a:r>
              <a:rPr lang="cs-CZ" dirty="0"/>
              <a:t>2. 12:00 – 13:00 : Přestávka</a:t>
            </a:r>
          </a:p>
          <a:p>
            <a:r>
              <a:rPr lang="cs-CZ" dirty="0"/>
              <a:t>3. 13:00 – 15:00 : Faktorová analýza v R / </a:t>
            </a:r>
            <a:r>
              <a:rPr lang="cs-CZ" i="1" dirty="0"/>
              <a:t>lavaan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51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Nejdříve si představíme modelové matice</a:t>
                </a:r>
                <a:r>
                  <a:rPr lang="en-US" dirty="0"/>
                  <a:t>. </a:t>
                </a:r>
                <a:r>
                  <a:rPr lang="cs-CZ" dirty="0"/>
                  <a:t>Máme</a:t>
                </a:r>
                <a:r>
                  <a:rPr lang="en-US" dirty="0"/>
                  <a:t> </a:t>
                </a:r>
                <a:r>
                  <a:rPr lang="en-US" i="1" dirty="0"/>
                  <a:t>p = </a:t>
                </a:r>
                <a:r>
                  <a:rPr lang="en-US" dirty="0"/>
                  <a:t>6 </a:t>
                </a:r>
                <a:r>
                  <a:rPr lang="cs-CZ" dirty="0"/>
                  <a:t>manifestních</a:t>
                </a:r>
                <a:r>
                  <a:rPr lang="en-US" dirty="0"/>
                  <a:t> </a:t>
                </a:r>
                <a:br>
                  <a:rPr lang="cs-CZ" dirty="0"/>
                </a:br>
                <a:r>
                  <a:rPr lang="en-US" dirty="0"/>
                  <a:t>a </a:t>
                </a:r>
                <a:r>
                  <a:rPr lang="en-US" i="1" dirty="0"/>
                  <a:t>m = </a:t>
                </a:r>
                <a:r>
                  <a:rPr lang="en-US" dirty="0"/>
                  <a:t>2 </a:t>
                </a:r>
                <a:r>
                  <a:rPr lang="cs-CZ" dirty="0"/>
                  <a:t>latentních proměnných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cs-CZ" dirty="0"/>
                  <a:t>Z toho víme, že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𝚲</m:t>
                    </m:r>
                  </m:oMath>
                </a14:m>
                <a:r>
                  <a:rPr lang="en-US" dirty="0"/>
                  <a:t> </a:t>
                </a:r>
                <a:r>
                  <a:rPr lang="cs-CZ" dirty="0"/>
                  <a:t>má</a:t>
                </a:r>
                <a:r>
                  <a:rPr lang="en-US" dirty="0"/>
                  <a:t> 6</a:t>
                </a:r>
                <a:r>
                  <a:rPr lang="cs-CZ" dirty="0"/>
                  <a:t> řádků</a:t>
                </a:r>
                <a:r>
                  <a:rPr lang="en-US" dirty="0"/>
                  <a:t> </a:t>
                </a:r>
                <a:r>
                  <a:rPr lang="cs-CZ" dirty="0"/>
                  <a:t>a</a:t>
                </a:r>
                <a:r>
                  <a:rPr lang="en-US" dirty="0"/>
                  <a:t> 2 </a:t>
                </a:r>
                <a:r>
                  <a:rPr lang="cs-CZ" dirty="0"/>
                  <a:t>sloupce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𝚽</m:t>
                    </m:r>
                  </m:oMath>
                </a14:m>
                <a:r>
                  <a:rPr lang="en-US" dirty="0"/>
                  <a:t> </a:t>
                </a:r>
                <a:r>
                  <a:rPr lang="cs-CZ" dirty="0"/>
                  <a:t>má velikost</a:t>
                </a:r>
                <a:r>
                  <a:rPr lang="en-US" dirty="0"/>
                  <a:t> 2 x 2</a:t>
                </a:r>
                <a:r>
                  <a:rPr lang="cs-CZ" dirty="0"/>
                  <a:t> 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cs-CZ" dirty="0"/>
                  <a:t>má velikost </a:t>
                </a:r>
                <a:r>
                  <a:rPr lang="en-US" dirty="0"/>
                  <a:t>6 x 6</a:t>
                </a:r>
              </a:p>
              <a:p>
                <a:endParaRPr lang="en-US" dirty="0"/>
              </a:p>
              <a:p>
                <a:r>
                  <a:rPr lang="cs-CZ" dirty="0"/>
                  <a:t>Pojďme tedy matice zkonstruovat a zaplnit je volně odhadovanými i omezenými parametry</a:t>
                </a:r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 l="-1043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926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; 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𝜱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9363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44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55</m:t>
                                    </m:r>
                                  </m:sub>
                                </m:sSub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66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705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031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597"/>
          </a:xfrm>
        </p:spPr>
        <p:txBody>
          <a:bodyPr>
            <a:normAutofit/>
          </a:bodyPr>
          <a:lstStyle/>
          <a:p>
            <a:r>
              <a:rPr lang="cs-CZ" dirty="0"/>
              <a:t>Kolik máme stupňů volnosti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cs-CZ" dirty="0"/>
              <a:t>Nejdřív pojďme spočítat volně odhadované parametry:</a:t>
            </a:r>
          </a:p>
          <a:p>
            <a:pPr marL="0" indent="0">
              <a:buNone/>
            </a:pPr>
            <a:r>
              <a:rPr lang="cs-CZ" dirty="0"/>
              <a:t>	6 faktorových nábojů + 6 reziduálních rozptylů + 1 korelace mezi	faktory = 13 parametrů k odhadnutí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Naše data, matice korelací mezi pozorovanými proměnnými, je </a:t>
            </a:r>
            <a:br>
              <a:rPr lang="cs-CZ" dirty="0"/>
            </a:br>
            <a:r>
              <a:rPr lang="en-US" dirty="0"/>
              <a:t>6 x 6 </a:t>
            </a:r>
            <a:r>
              <a:rPr lang="cs-CZ" dirty="0"/>
              <a:t>korelační matice (může být i kovarianční, ale...)</a:t>
            </a:r>
            <a:r>
              <a:rPr lang="en-US" dirty="0"/>
              <a:t>, </a:t>
            </a:r>
            <a:r>
              <a:rPr lang="cs-CZ" dirty="0"/>
              <a:t>která obsahuje</a:t>
            </a:r>
            <a:br>
              <a:rPr lang="en-US" dirty="0"/>
            </a:br>
            <a:r>
              <a:rPr lang="en-US" dirty="0"/>
              <a:t>[6 * (6-1)]/2 = 15 </a:t>
            </a:r>
            <a:r>
              <a:rPr lang="cs-CZ" dirty="0"/>
              <a:t>ne-redundantních prvků </a:t>
            </a:r>
            <a:r>
              <a:rPr lang="en-US" dirty="0"/>
              <a:t>– </a:t>
            </a:r>
            <a:r>
              <a:rPr lang="cs-CZ" dirty="0"/>
              <a:t>„kousků informace“</a:t>
            </a:r>
            <a:endParaRPr lang="en-US" dirty="0"/>
          </a:p>
          <a:p>
            <a:r>
              <a:rPr lang="cs-CZ" dirty="0"/>
              <a:t>Počet stupňů volnosti je tedy</a:t>
            </a:r>
            <a:r>
              <a:rPr lang="en-US"/>
              <a:t> 15 </a:t>
            </a:r>
            <a:r>
              <a:rPr lang="en-US" dirty="0"/>
              <a:t>– 13 </a:t>
            </a:r>
            <a:r>
              <a:rPr lang="en-US"/>
              <a:t>= </a:t>
            </a:r>
            <a:r>
              <a:rPr lang="en-US" dirty="0"/>
              <a:t>2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19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597"/>
          </a:xfrm>
        </p:spPr>
        <p:txBody>
          <a:bodyPr>
            <a:normAutofit/>
          </a:bodyPr>
          <a:lstStyle/>
          <a:p>
            <a:r>
              <a:rPr lang="cs-CZ" dirty="0"/>
              <a:t>Když odhadnu model:</a:t>
            </a:r>
          </a:p>
          <a:p>
            <a:pPr lvl="1"/>
            <a:r>
              <a:rPr lang="cs-CZ" dirty="0"/>
              <a:t>Vypadají odhady parametrů v pořádku? Dostal jsem nějaká varování?</a:t>
            </a:r>
          </a:p>
          <a:p>
            <a:pPr lvl="1"/>
            <a:r>
              <a:rPr lang="cs-CZ" dirty="0"/>
              <a:t>Mají parametry přípustné hodnoty?</a:t>
            </a:r>
          </a:p>
          <a:p>
            <a:pPr lvl="1"/>
            <a:r>
              <a:rPr lang="cs-CZ" dirty="0"/>
              <a:t>Dávají mi hodnoty odhadnutých parametrů smysl?</a:t>
            </a:r>
          </a:p>
          <a:p>
            <a:pPr lvl="1"/>
            <a:r>
              <a:rPr lang="cs-CZ" dirty="0"/>
              <a:t>Jak vypadají směrodatné chyby odhadu parametrů?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Jak model sedí na data?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93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Shoda modelu s daty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6459" cy="4351338"/>
          </a:xfrm>
        </p:spPr>
        <p:txBody>
          <a:bodyPr>
            <a:normAutofit/>
          </a:bodyPr>
          <a:lstStyle/>
          <a:p>
            <a:r>
              <a:rPr lang="cs-CZ" dirty="0"/>
              <a:t>Dobrá shoda s daty ještě neznamená, že váš model je „nejlepší“ nebo „správný“</a:t>
            </a:r>
          </a:p>
          <a:p>
            <a:endParaRPr lang="cs-CZ" dirty="0"/>
          </a:p>
          <a:p>
            <a:r>
              <a:rPr lang="cs-CZ" dirty="0"/>
              <a:t>Reziduální korelační / kovarianční matice</a:t>
            </a:r>
          </a:p>
          <a:p>
            <a:r>
              <a:rPr lang="cs-CZ" dirty="0"/>
              <a:t>Chí-kvadrát modelu, </a:t>
            </a:r>
            <a:r>
              <a:rPr lang="cs-CZ" dirty="0">
                <a:latin typeface="Symbol" panose="05050102010706020507" pitchFamily="18" charset="2"/>
              </a:rPr>
              <a:t>c</a:t>
            </a:r>
            <a:r>
              <a:rPr lang="cs-CZ" baseline="30000" dirty="0"/>
              <a:t>2</a:t>
            </a:r>
            <a:r>
              <a:rPr lang="cs-CZ" baseline="-25000" dirty="0"/>
              <a:t>M</a:t>
            </a:r>
            <a:r>
              <a:rPr lang="cs-CZ" dirty="0"/>
              <a:t>= (N-1)</a:t>
            </a:r>
            <a:r>
              <a:rPr lang="cs-CZ" i="1" dirty="0"/>
              <a:t>F</a:t>
            </a:r>
            <a:r>
              <a:rPr lang="cs-CZ" baseline="-25000" dirty="0"/>
              <a:t>ML  </a:t>
            </a:r>
            <a:r>
              <a:rPr lang="cs-CZ" dirty="0"/>
              <a:t>se stupni volnosti jako má model</a:t>
            </a:r>
          </a:p>
          <a:p>
            <a:r>
              <a:rPr lang="cs-CZ" dirty="0"/>
              <a:t>Podíl </a:t>
            </a:r>
            <a:r>
              <a:rPr lang="cs-CZ" dirty="0">
                <a:latin typeface="Symbol" panose="05050102010706020507" pitchFamily="18" charset="2"/>
              </a:rPr>
              <a:t>c</a:t>
            </a:r>
            <a:r>
              <a:rPr lang="cs-CZ" baseline="30000" dirty="0"/>
              <a:t>2</a:t>
            </a:r>
            <a:r>
              <a:rPr lang="cs-CZ" baseline="-25000" dirty="0"/>
              <a:t>M </a:t>
            </a:r>
            <a:r>
              <a:rPr lang="cs-CZ" dirty="0"/>
              <a:t>k počtu stupňů volnosti (</a:t>
            </a:r>
            <a:r>
              <a:rPr lang="cs-CZ" dirty="0">
                <a:latin typeface="Symbol" panose="05050102010706020507" pitchFamily="18" charset="2"/>
              </a:rPr>
              <a:t>c</a:t>
            </a:r>
            <a:r>
              <a:rPr lang="cs-CZ" baseline="30000" dirty="0"/>
              <a:t>2</a:t>
            </a:r>
            <a:r>
              <a:rPr lang="cs-CZ" dirty="0"/>
              <a:t>/df ratio) – více konvencí</a:t>
            </a:r>
          </a:p>
          <a:p>
            <a:r>
              <a:rPr lang="cs-CZ" dirty="0"/>
              <a:t>RMSEA, TLI, CFI, SRMR – indexy fitu (inkrementální, absolutní, reziduální)</a:t>
            </a:r>
          </a:p>
          <a:p>
            <a:r>
              <a:rPr lang="cs-CZ" dirty="0"/>
              <a:t>Indexy založené na teorii informace – AIC a BIC</a:t>
            </a:r>
          </a:p>
        </p:txBody>
      </p:sp>
    </p:spTree>
    <p:extLst>
      <p:ext uri="{BB962C8B-B14F-4D97-AF65-F5344CB8AC3E}">
        <p14:creationId xmlns:p14="http://schemas.microsoft.com/office/powerpoint/2010/main" val="3025164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1B54-D523-42BC-8933-4EBEC8CB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RMSEA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RMSEA = Root Mean Square Error of Approximation</a:t>
                </a:r>
              </a:p>
              <a:p>
                <a:r>
                  <a:rPr lang="cs-CZ" dirty="0"/>
                  <a:t>Steiger </a:t>
                </a:r>
                <a:r>
                  <a:rPr lang="en-US" dirty="0"/>
                  <a:t>&amp; Lind, 1980; Browne &amp; </a:t>
                </a:r>
                <a:r>
                  <a:rPr lang="en-US" dirty="0" err="1"/>
                  <a:t>Cudeck</a:t>
                </a:r>
                <a:r>
                  <a:rPr lang="en-US" dirty="0"/>
                  <a:t>, 1992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cs-CZ" dirty="0"/>
                  <a:t>	RMSEA 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 , </a:t>
                </a:r>
                <a:r>
                  <a:rPr lang="cs-CZ" dirty="0"/>
                  <a:t>kde </a:t>
                </a:r>
              </a:p>
              <a:p>
                <a:pPr marL="0" indent="0">
                  <a:buNone/>
                </a:pPr>
                <a:r>
                  <a:rPr lang="cs-CZ" dirty="0"/>
                  <a:t>...</a:t>
                </a:r>
                <a:r>
                  <a:rPr lang="cs-CZ" i="1" dirty="0"/>
                  <a:t>df</a:t>
                </a:r>
                <a:r>
                  <a:rPr lang="cs-CZ" dirty="0"/>
                  <a:t> je počet stupňů volnosti modelu</a:t>
                </a:r>
              </a:p>
              <a:p>
                <a:pPr marL="0" indent="0">
                  <a:buNone/>
                </a:pPr>
                <a:r>
                  <a:rPr lang="cs-CZ" dirty="0"/>
                  <a:t>...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cs-CZ" dirty="0"/>
                  <a:t>, kde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dirty="0"/>
                  <a:t> je hodnota diskrepanční funkce</a:t>
                </a: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039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1B54-D523-42BC-8933-4EBEC8CB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RMSEA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4F412-2D1C-4CD2-B6D6-EE27C3824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Browne &amp; </a:t>
            </a:r>
            <a:r>
              <a:rPr lang="en-US" dirty="0" err="1"/>
              <a:t>Cudeck</a:t>
            </a:r>
            <a:r>
              <a:rPr lang="en-US" dirty="0"/>
              <a:t>, 1992</a:t>
            </a:r>
            <a:r>
              <a:rPr lang="cs-CZ" dirty="0"/>
              <a:t> o hodnotách RMSEA</a:t>
            </a:r>
            <a:r>
              <a:rPr lang="en-US" dirty="0"/>
              <a:t>:</a:t>
            </a:r>
            <a:endParaRPr lang="cs-CZ" dirty="0"/>
          </a:p>
          <a:p>
            <a:endParaRPr lang="en-US" dirty="0"/>
          </a:p>
          <a:p>
            <a:r>
              <a:rPr lang="en-US" dirty="0"/>
              <a:t>&lt; .05  -- close fit</a:t>
            </a:r>
          </a:p>
          <a:p>
            <a:r>
              <a:rPr lang="en-US" dirty="0"/>
              <a:t>.05 - .08  -- good fit</a:t>
            </a:r>
          </a:p>
          <a:p>
            <a:r>
              <a:rPr lang="en-US" dirty="0"/>
              <a:t>.08 - .10  -- acceptable fit</a:t>
            </a:r>
          </a:p>
          <a:p>
            <a:r>
              <a:rPr lang="en-US" dirty="0"/>
              <a:t>&gt; .10  -- unacceptable fit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cs-CZ" dirty="0"/>
              <a:t>Konfidenční interval RMSEA je důležitější, než bodový odhad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31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1B54-D523-42BC-8933-4EBEC8CB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TLI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Tucker-Lewis Index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−(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Srovnání odhadnutého modelu (</a:t>
                </a:r>
                <a:r>
                  <a:rPr lang="cs-CZ" i="1" dirty="0"/>
                  <a:t>m</a:t>
                </a:r>
                <a:r>
                  <a:rPr lang="cs-CZ" dirty="0"/>
                  <a:t>) s nulovým modelem (</a:t>
                </a:r>
                <a:r>
                  <a:rPr lang="cs-CZ" i="1" dirty="0"/>
                  <a:t>0</a:t>
                </a:r>
                <a:r>
                  <a:rPr lang="cs-CZ" dirty="0"/>
                  <a:t>)</a:t>
                </a:r>
              </a:p>
              <a:p>
                <a:r>
                  <a:rPr lang="cs-CZ" dirty="0"/>
                  <a:t>Vysoce korelovaný s CFI, TLI je přísnější</a:t>
                </a:r>
              </a:p>
              <a:p>
                <a:r>
                  <a:rPr lang="cs-CZ" dirty="0"/>
                  <a:t>Doporučené hodnoty: </a:t>
                </a:r>
                <a:r>
                  <a:rPr lang="en-US" dirty="0"/>
                  <a:t>&gt;.95 </a:t>
                </a:r>
                <a:r>
                  <a:rPr lang="cs-CZ" dirty="0"/>
                  <a:t>excellent</a:t>
                </a:r>
                <a:r>
                  <a:rPr lang="en-US" dirty="0"/>
                  <a:t>, &gt;.90 </a:t>
                </a:r>
                <a:r>
                  <a:rPr lang="cs-CZ" dirty="0"/>
                  <a:t>good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17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1B54-D523-42BC-8933-4EBEC8CB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Informační kritéria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Založeny na </a:t>
                </a:r>
                <a:r>
                  <a:rPr lang="cs-CZ" i="1" dirty="0"/>
                  <a:t>deviance</a:t>
                </a:r>
                <a:r>
                  <a:rPr lang="cs-CZ" dirty="0"/>
                  <a:t> – funkci hodnoty diskrepanční funkce</a:t>
                </a:r>
              </a:p>
              <a:p>
                <a:r>
                  <a:rPr lang="cs-CZ" dirty="0"/>
                  <a:t>Deviance = -2*log-likelihood </a:t>
                </a:r>
                <a:endParaRPr lang="en-US" dirty="0"/>
              </a:p>
              <a:p>
                <a:r>
                  <a:rPr lang="cs-CZ" dirty="0"/>
                  <a:t>Kombinují shodu modelu s daty (deviance) s komplexitou modelu (počtem parametrů)</a:t>
                </a:r>
              </a:p>
              <a:p>
                <a:r>
                  <a:rPr lang="cs-CZ" dirty="0"/>
                  <a:t>Akaike</a:t>
                </a:r>
                <a:r>
                  <a:rPr lang="en-US" dirty="0"/>
                  <a:t>’s Information Criterion (AIC):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Bayesian (Schwarz) Information Criterion (BIC):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4F412-2D1C-4CD2-B6D6-EE27C3824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81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C2E5B2-6FBC-4BDE-9C72-67108014D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14" y="130125"/>
            <a:ext cx="11705127" cy="666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8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Dva základní 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Manifestní proměnná (MV) </a:t>
            </a:r>
            <a:r>
              <a:rPr lang="en-US" dirty="0"/>
              <a:t>– </a:t>
            </a:r>
            <a:r>
              <a:rPr lang="cs-CZ" dirty="0"/>
              <a:t>proměnná, kterou lze přímo měřit či pozorovat </a:t>
            </a:r>
          </a:p>
          <a:p>
            <a:endParaRPr lang="en-US" b="1" dirty="0"/>
          </a:p>
          <a:p>
            <a:r>
              <a:rPr lang="en-US" b="1" dirty="0"/>
              <a:t>Latent</a:t>
            </a:r>
            <a:r>
              <a:rPr lang="cs-CZ" b="1" dirty="0"/>
              <a:t>ní proměnná (LV)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cs-CZ" dirty="0"/>
              <a:t>proměnná, kterou </a:t>
            </a:r>
            <a:r>
              <a:rPr lang="cs-CZ" i="1" dirty="0"/>
              <a:t>nelze</a:t>
            </a:r>
            <a:r>
              <a:rPr lang="cs-CZ" dirty="0"/>
              <a:t> přímo měřit či pozorovat – hypotetický konstrukt.</a:t>
            </a:r>
            <a:r>
              <a:rPr lang="en-US" dirty="0"/>
              <a:t> </a:t>
            </a:r>
            <a:r>
              <a:rPr lang="cs-CZ" b="1" dirty="0"/>
              <a:t>Faktory</a:t>
            </a:r>
            <a:r>
              <a:rPr lang="cs-CZ" dirty="0"/>
              <a:t> v rámci FA jsou právě latentními proměnnými.</a:t>
            </a:r>
            <a:r>
              <a:rPr lang="en-US" dirty="0"/>
              <a:t> </a:t>
            </a:r>
            <a:r>
              <a:rPr lang="cs-CZ" dirty="0"/>
              <a:t>Tedy – faktor je stále nějaká proměnná a různí lidé „mají“ své skóry na této proměnné (základní předpoklad)</a:t>
            </a:r>
            <a:r>
              <a:rPr lang="en-US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587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principy 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typická podoba dat v případě faktorové analýzy?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Multivariační</a:t>
            </a:r>
            <a:r>
              <a:rPr lang="en-US" dirty="0"/>
              <a:t> data – </a:t>
            </a:r>
            <a:r>
              <a:rPr lang="cs-CZ" dirty="0"/>
              <a:t>d</a:t>
            </a:r>
            <a:r>
              <a:rPr lang="en-US" dirty="0" err="1"/>
              <a:t>ata</a:t>
            </a:r>
            <a:r>
              <a:rPr lang="en-US" dirty="0"/>
              <a:t> </a:t>
            </a:r>
            <a:r>
              <a:rPr lang="cs-CZ" dirty="0"/>
              <a:t>pro soubor osob, větší množství manifestních</a:t>
            </a:r>
            <a:r>
              <a:rPr lang="en-US" dirty="0"/>
              <a:t> (m</a:t>
            </a:r>
            <a:r>
              <a:rPr lang="cs-CZ" dirty="0"/>
              <a:t>ěřených, pozorovaných</a:t>
            </a:r>
            <a:r>
              <a:rPr lang="en-US" dirty="0"/>
              <a:t>) </a:t>
            </a:r>
            <a:r>
              <a:rPr lang="cs-CZ" dirty="0"/>
              <a:t>proměnných</a:t>
            </a:r>
            <a:r>
              <a:rPr lang="en-US" dirty="0"/>
              <a:t> (</a:t>
            </a:r>
            <a:r>
              <a:rPr lang="cs-CZ" dirty="0"/>
              <a:t>např. skóry z testů, škál, položek...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Dat</a:t>
            </a:r>
            <a:r>
              <a:rPr lang="cs-CZ" b="1" dirty="0"/>
              <a:t>ová</a:t>
            </a:r>
            <a:r>
              <a:rPr lang="en-US" b="1" dirty="0"/>
              <a:t> mat</a:t>
            </a:r>
            <a:r>
              <a:rPr lang="cs-CZ" b="1" dirty="0"/>
              <a:t>ice</a:t>
            </a:r>
            <a:r>
              <a:rPr lang="en-US" b="1" dirty="0"/>
              <a:t>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74566"/>
              </p:ext>
            </p:extLst>
          </p:nvPr>
        </p:nvGraphicFramePr>
        <p:xfrm>
          <a:off x="7884161" y="4730066"/>
          <a:ext cx="1737360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9120">
                  <a:extLst>
                    <a:ext uri="{9D8B030D-6E8A-4147-A177-3AD203B41FA5}">
                      <a16:colId xmlns:a16="http://schemas.microsoft.com/office/drawing/2014/main" val="1431956928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4012592471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669516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569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121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996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28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03893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65034" y="4133464"/>
            <a:ext cx="407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Co sloupec, to proměnná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58308" y="5423793"/>
            <a:ext cx="407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Co řádek, to osoba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88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principy 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Datová matice: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i="1" dirty="0"/>
              <a:t>		</a:t>
            </a:r>
          </a:p>
          <a:p>
            <a:pPr marL="0" indent="0">
              <a:buNone/>
            </a:pPr>
            <a:r>
              <a:rPr lang="cs-CZ" b="1" i="1" dirty="0"/>
              <a:t>	X</a:t>
            </a:r>
            <a:r>
              <a:rPr lang="cs-CZ" b="1" dirty="0"/>
              <a:t>   =          </a:t>
            </a:r>
            <a:r>
              <a:rPr lang="cs-CZ" i="1" dirty="0"/>
              <a:t>N řádků (osob)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    </a:t>
            </a:r>
            <a:r>
              <a:rPr lang="cs-CZ" dirty="0"/>
              <a:t>Skór osoby </a:t>
            </a:r>
            <a:r>
              <a:rPr lang="cs-CZ" i="1" dirty="0"/>
              <a:t>i</a:t>
            </a:r>
            <a:r>
              <a:rPr lang="cs-CZ" dirty="0"/>
              <a:t> na proměnné </a:t>
            </a:r>
            <a:r>
              <a:rPr lang="cs-CZ" i="1" dirty="0"/>
              <a:t>j</a:t>
            </a: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	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32442"/>
              </p:ext>
            </p:extLst>
          </p:nvPr>
        </p:nvGraphicFramePr>
        <p:xfrm>
          <a:off x="6471137" y="2518117"/>
          <a:ext cx="3340296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074">
                  <a:extLst>
                    <a:ext uri="{9D8B030D-6E8A-4147-A177-3AD203B41FA5}">
                      <a16:colId xmlns:a16="http://schemas.microsoft.com/office/drawing/2014/main" val="2027576303"/>
                    </a:ext>
                  </a:extLst>
                </a:gridCol>
                <a:gridCol w="835074">
                  <a:extLst>
                    <a:ext uri="{9D8B030D-6E8A-4147-A177-3AD203B41FA5}">
                      <a16:colId xmlns:a16="http://schemas.microsoft.com/office/drawing/2014/main" val="1973651806"/>
                    </a:ext>
                  </a:extLst>
                </a:gridCol>
                <a:gridCol w="835074">
                  <a:extLst>
                    <a:ext uri="{9D8B030D-6E8A-4147-A177-3AD203B41FA5}">
                      <a16:colId xmlns:a16="http://schemas.microsoft.com/office/drawing/2014/main" val="707576143"/>
                    </a:ext>
                  </a:extLst>
                </a:gridCol>
                <a:gridCol w="835074">
                  <a:extLst>
                    <a:ext uri="{9D8B030D-6E8A-4147-A177-3AD203B41FA5}">
                      <a16:colId xmlns:a16="http://schemas.microsoft.com/office/drawing/2014/main" val="257663823"/>
                    </a:ext>
                  </a:extLst>
                </a:gridCol>
              </a:tblGrid>
              <a:tr h="936745">
                <a:tc>
                  <a:txBody>
                    <a:bodyPr/>
                    <a:lstStyle/>
                    <a:p>
                      <a:pPr algn="ctr"/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11</a:t>
                      </a:r>
                      <a:endParaRPr lang="en-US" sz="2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12</a:t>
                      </a:r>
                      <a:endParaRPr lang="en-US" sz="2800" i="1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1p</a:t>
                      </a:r>
                      <a:endParaRPr lang="en-US" sz="2800" i="1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0403292"/>
                  </a:ext>
                </a:extLst>
              </a:tr>
              <a:tr h="51369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5877876"/>
                  </a:ext>
                </a:extLst>
              </a:tr>
              <a:tr h="51491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ij</a:t>
                      </a:r>
                      <a:endParaRPr lang="en-US" sz="2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8588801"/>
                  </a:ext>
                </a:extLst>
              </a:tr>
              <a:tr h="51491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57196"/>
                  </a:ext>
                </a:extLst>
              </a:tr>
              <a:tr h="51491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6240588"/>
                  </a:ext>
                </a:extLst>
              </a:tr>
              <a:tr h="9367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N1</a:t>
                      </a:r>
                      <a:endParaRPr lang="en-US" sz="2800" i="1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N2</a:t>
                      </a:r>
                      <a:endParaRPr lang="en-US" sz="2800" i="1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i="1" dirty="0"/>
                        <a:t>x</a:t>
                      </a:r>
                      <a:r>
                        <a:rPr lang="cs-CZ" sz="2800" i="1" baseline="-25000" dirty="0"/>
                        <a:t>Np</a:t>
                      </a:r>
                      <a:endParaRPr lang="en-US" sz="2800" i="1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699986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20972" y="1690688"/>
            <a:ext cx="416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i="1" dirty="0"/>
              <a:t>p sloupců (proměnných)</a:t>
            </a:r>
            <a:r>
              <a:rPr lang="cs-CZ" i="1" dirty="0"/>
              <a:t> </a:t>
            </a:r>
            <a:endParaRPr lang="en-US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69280" y="4346917"/>
            <a:ext cx="2630658" cy="661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70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58" y="4083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sz="2800" b="1" dirty="0"/>
              <a:t>	</a:t>
            </a:r>
          </a:p>
          <a:p>
            <a:pPr marL="0" indent="0">
              <a:buNone/>
            </a:pPr>
            <a:r>
              <a:rPr lang="cs-CZ" b="1" i="1" dirty="0"/>
              <a:t>		</a:t>
            </a:r>
          </a:p>
          <a:p>
            <a:pPr marL="0" indent="0">
              <a:buNone/>
            </a:pPr>
            <a:r>
              <a:rPr lang="cs-CZ" b="1" i="1" dirty="0"/>
              <a:t>R: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818676"/>
              </p:ext>
            </p:extLst>
          </p:nvPr>
        </p:nvGraphicFramePr>
        <p:xfrm>
          <a:off x="1272344" y="704985"/>
          <a:ext cx="4297678" cy="2834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954">
                  <a:extLst>
                    <a:ext uri="{9D8B030D-6E8A-4147-A177-3AD203B41FA5}">
                      <a16:colId xmlns:a16="http://schemas.microsoft.com/office/drawing/2014/main" val="3364244172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2717194344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3007975434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2221287771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2498880240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2367783846"/>
                    </a:ext>
                  </a:extLst>
                </a:gridCol>
                <a:gridCol w="613954">
                  <a:extLst>
                    <a:ext uri="{9D8B030D-6E8A-4147-A177-3AD203B41FA5}">
                      <a16:colId xmlns:a16="http://schemas.microsoft.com/office/drawing/2014/main" val="1490442472"/>
                    </a:ext>
                  </a:extLst>
                </a:gridCol>
              </a:tblGrid>
              <a:tr h="40494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12</a:t>
                      </a:r>
                      <a:endParaRPr lang="en-US" sz="2000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/>
                        <a:t>r</a:t>
                      </a:r>
                      <a:r>
                        <a:rPr lang="cs-CZ" sz="2000" i="1" baseline="-25000" dirty="0"/>
                        <a:t>13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/>
                        <a:t>r</a:t>
                      </a:r>
                      <a:r>
                        <a:rPr lang="cs-CZ" sz="2000" i="1" baseline="-25000" dirty="0"/>
                        <a:t>1p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6470723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21</a:t>
                      </a:r>
                      <a:endParaRPr lang="en-US" sz="20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23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/>
                        <a:t>r</a:t>
                      </a:r>
                      <a:r>
                        <a:rPr lang="cs-CZ" sz="2000" i="1" baseline="-25000" dirty="0"/>
                        <a:t>2p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4005808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32</a:t>
                      </a:r>
                      <a:endParaRPr lang="en-US" sz="20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32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/>
                        <a:t>r</a:t>
                      </a:r>
                      <a:r>
                        <a:rPr lang="cs-CZ" sz="2000" i="1" baseline="-25000" dirty="0"/>
                        <a:t>3p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430434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kj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885630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jk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1999326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1894633"/>
                  </a:ext>
                </a:extLst>
              </a:tr>
              <a:tr h="404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p1</a:t>
                      </a:r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/>
                        <a:t>r</a:t>
                      </a:r>
                      <a:r>
                        <a:rPr lang="cs-CZ" sz="2000" i="1" baseline="-25000" dirty="0"/>
                        <a:t>p2</a:t>
                      </a:r>
                      <a:endParaRPr lang="en-US" sz="1800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/>
                        <a:t>r</a:t>
                      </a:r>
                      <a:r>
                        <a:rPr lang="cs-CZ" sz="2000" i="1" baseline="-25000" dirty="0"/>
                        <a:t>p3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556564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1483" y="408303"/>
            <a:ext cx="633046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Cílem faktorové analýzy je </a:t>
            </a:r>
            <a:r>
              <a:rPr lang="cs-CZ" sz="2800" b="1" dirty="0"/>
              <a:t>odhalit</a:t>
            </a:r>
            <a:r>
              <a:rPr lang="cs-CZ" sz="2800" dirty="0"/>
              <a:t> a </a:t>
            </a:r>
            <a:r>
              <a:rPr lang="cs-CZ" sz="2800" b="1" dirty="0"/>
              <a:t>pochopit</a:t>
            </a:r>
            <a:r>
              <a:rPr lang="cs-CZ" sz="2800" dirty="0"/>
              <a:t> strukturu, která „způsobuje“ korelace mezi manifestními proměnnými – a to pomocí </a:t>
            </a:r>
            <a:r>
              <a:rPr lang="cs-CZ" sz="2800" b="1" dirty="0"/>
              <a:t>faktorů</a:t>
            </a:r>
            <a:r>
              <a:rPr lang="cs-CZ" sz="2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53962" y="3945933"/>
            <a:ext cx="118879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Základní princip – v rámci domény existuje (relativně) malé množství faktorů, které ovlivňují (relativně) velké množství manifestních proměnných a tím způsobují mezi těmito manifestními proměnnými korelace (kovariance)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Korelace mezi dvěma manifestními proměnnými je způsobena tím, že tyto manifestní proměnné jsou funkcemi jednoho nebo více společných faktorů</a:t>
            </a:r>
          </a:p>
        </p:txBody>
      </p:sp>
    </p:spTree>
    <p:extLst>
      <p:ext uri="{BB962C8B-B14F-4D97-AF65-F5344CB8AC3E}">
        <p14:creationId xmlns:p14="http://schemas.microsoft.com/office/powerpoint/2010/main" val="217843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58" y="4083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sz="2800" b="1" dirty="0"/>
              <a:t>	</a:t>
            </a:r>
          </a:p>
          <a:p>
            <a:pPr marL="0" indent="0">
              <a:buNone/>
            </a:pPr>
            <a:r>
              <a:rPr lang="cs-CZ" b="1" i="1" dirty="0"/>
              <a:t>	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504" y="408303"/>
            <a:ext cx="1133856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To, jak moc ten který faktor ovlivňuje danou manifestní proměnnou, je reprezentováno </a:t>
            </a:r>
            <a:r>
              <a:rPr lang="cs-CZ" sz="2800" b="1" dirty="0"/>
              <a:t>faktorovými náboji </a:t>
            </a:r>
            <a:r>
              <a:rPr lang="cs-CZ" sz="2800" dirty="0"/>
              <a:t>(</a:t>
            </a:r>
            <a:r>
              <a:rPr lang="cs-CZ" sz="2800" i="1" dirty="0"/>
              <a:t>factor loadings</a:t>
            </a:r>
            <a:r>
              <a:rPr lang="cs-CZ" sz="2800" dirty="0"/>
              <a:t>)</a:t>
            </a:r>
            <a:r>
              <a:rPr lang="en-US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Hodnoty těchto faktorových nábojů představují sílu lineárního vztahu mezi faktorem a manifestní proměnnou. Faktorové náboje jsou ekvivalentní regresním koeficientům – faktor je nezávislá proměnná a MV je závislá proměnná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Celkový obraz faktorových nábojů nám napomáhá v interpretaci podstaty faktoru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820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0287" y="973234"/>
                <a:ext cx="11805725" cy="5329091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cs-CZ" sz="3000" dirty="0"/>
                  <a:t>Rozptyl každé manifestní proměnné je rozložitelný následujícím způsobem na několik základních komponent</a:t>
                </a:r>
                <a:r>
                  <a:rPr lang="en-US" sz="3000" dirty="0"/>
                  <a:t>:</a:t>
                </a:r>
              </a:p>
              <a:p>
                <a:pPr marL="0" indent="0">
                  <a:buNone/>
                </a:pPr>
                <a:endParaRPr lang="en-US" sz="3000" dirty="0"/>
              </a:p>
              <a:p>
                <a:pPr marL="0" indent="0" algn="ctr">
                  <a:buNone/>
                </a:pPr>
                <a:r>
                  <a:rPr lang="cs-CZ" sz="3000" dirty="0"/>
                  <a:t>Pozorovaný rozptyl</a:t>
                </a:r>
                <a:r>
                  <a:rPr lang="en-US" sz="3000" dirty="0"/>
                  <a:t> = </a:t>
                </a:r>
                <a:r>
                  <a:rPr lang="cs-CZ" sz="3000" dirty="0"/>
                  <a:t>Obecný rozptyl</a:t>
                </a:r>
                <a:r>
                  <a:rPr lang="en-US" sz="3000" dirty="0"/>
                  <a:t> + </a:t>
                </a:r>
                <a:r>
                  <a:rPr lang="cs-CZ" sz="3000" dirty="0"/>
                  <a:t>Unikátní rozptyl</a:t>
                </a:r>
                <a:endParaRPr lang="en-US" sz="3000" dirty="0"/>
              </a:p>
              <a:p>
                <a:pPr marL="0" indent="0">
                  <a:buNone/>
                </a:pPr>
                <a:r>
                  <a:rPr lang="en-US" sz="3000" dirty="0"/>
                  <a:t>		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cs-CZ" dirty="0"/>
                  <a:t>Komunalita (Communality)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Obecn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rozptyl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Pozorovan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rozptyl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Unik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tn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rozptyl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Pozorovan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rozptyl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...podíl pozorovaného rozptylu, který je způsoben obecnými faktory (takové R</a:t>
                </a:r>
                <a:r>
                  <a:rPr lang="en-US" dirty="0"/>
                  <a:t>^2)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287" y="973234"/>
                <a:ext cx="11805725" cy="5329091"/>
              </a:xfrm>
              <a:blipFill>
                <a:blip r:embed="rId2"/>
                <a:stretch>
                  <a:fillRect l="-1033" t="-343" r="-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477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6764</TotalTime>
  <Words>1310</Words>
  <Application>Microsoft Office PowerPoint</Application>
  <PresentationFormat>Widescreen</PresentationFormat>
  <Paragraphs>251</Paragraphs>
  <Slides>29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Symbol</vt:lpstr>
      <vt:lpstr>Office Theme</vt:lpstr>
      <vt:lpstr>Úvod do strukturního modelování</vt:lpstr>
      <vt:lpstr>Program</vt:lpstr>
      <vt:lpstr>PowerPoint Presentation</vt:lpstr>
      <vt:lpstr>Dva základní pojmy</vt:lpstr>
      <vt:lpstr>Základní principy FA</vt:lpstr>
      <vt:lpstr>Základní principy FA</vt:lpstr>
      <vt:lpstr>PowerPoint Presentation</vt:lpstr>
      <vt:lpstr>PowerPoint Presentation</vt:lpstr>
      <vt:lpstr>PowerPoint Presentation</vt:lpstr>
      <vt:lpstr>Model dat ve faktorové analýze</vt:lpstr>
      <vt:lpstr>Model dat ve faktorové analýze</vt:lpstr>
      <vt:lpstr>PowerPoint Presentation</vt:lpstr>
      <vt:lpstr>Model dat ve faktorové analýze</vt:lpstr>
      <vt:lpstr>Kovarianční struktura</vt:lpstr>
      <vt:lpstr>Kovarianční struktura</vt:lpstr>
      <vt:lpstr>Identifikace</vt:lpstr>
      <vt:lpstr>CFA model</vt:lpstr>
      <vt:lpstr>CFA model</vt:lpstr>
      <vt:lpstr>CFA model</vt:lpstr>
      <vt:lpstr>CFA model</vt:lpstr>
      <vt:lpstr>CFA model</vt:lpstr>
      <vt:lpstr>CFA model</vt:lpstr>
      <vt:lpstr>CFA model</vt:lpstr>
      <vt:lpstr>CFA model</vt:lpstr>
      <vt:lpstr>Shoda modelu s daty</vt:lpstr>
      <vt:lpstr>RMSEA</vt:lpstr>
      <vt:lpstr>RMSEA</vt:lpstr>
      <vt:lpstr>TLI</vt:lpstr>
      <vt:lpstr>Informační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overview</dc:title>
  <dc:creator>Adam Ťápal</dc:creator>
  <cp:lastModifiedBy>Adam Ťápal</cp:lastModifiedBy>
  <cp:revision>102</cp:revision>
  <dcterms:created xsi:type="dcterms:W3CDTF">2017-09-18T15:46:54Z</dcterms:created>
  <dcterms:modified xsi:type="dcterms:W3CDTF">2019-01-28T19:45:47Z</dcterms:modified>
</cp:coreProperties>
</file>