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3"/>
  </p:notesMasterIdLst>
  <p:handoutMasterIdLst>
    <p:handoutMasterId r:id="rId64"/>
  </p:handoutMasterIdLst>
  <p:sldIdLst>
    <p:sldId id="256" r:id="rId2"/>
    <p:sldId id="356" r:id="rId3"/>
    <p:sldId id="343" r:id="rId4"/>
    <p:sldId id="257" r:id="rId5"/>
    <p:sldId id="347" r:id="rId6"/>
    <p:sldId id="344" r:id="rId7"/>
    <p:sldId id="348" r:id="rId8"/>
    <p:sldId id="334" r:id="rId9"/>
    <p:sldId id="357" r:id="rId10"/>
    <p:sldId id="358" r:id="rId11"/>
    <p:sldId id="360" r:id="rId12"/>
    <p:sldId id="300" r:id="rId13"/>
    <p:sldId id="333" r:id="rId14"/>
    <p:sldId id="352" r:id="rId15"/>
    <p:sldId id="367" r:id="rId16"/>
    <p:sldId id="306" r:id="rId17"/>
    <p:sldId id="287" r:id="rId18"/>
    <p:sldId id="307" r:id="rId19"/>
    <p:sldId id="288" r:id="rId20"/>
    <p:sldId id="266" r:id="rId21"/>
    <p:sldId id="345" r:id="rId22"/>
    <p:sldId id="262" r:id="rId23"/>
    <p:sldId id="362" r:id="rId24"/>
    <p:sldId id="366" r:id="rId25"/>
    <p:sldId id="365" r:id="rId26"/>
    <p:sldId id="271" r:id="rId27"/>
    <p:sldId id="269" r:id="rId28"/>
    <p:sldId id="267" r:id="rId29"/>
    <p:sldId id="331" r:id="rId30"/>
    <p:sldId id="332" r:id="rId31"/>
    <p:sldId id="272" r:id="rId32"/>
    <p:sldId id="354" r:id="rId33"/>
    <p:sldId id="363" r:id="rId34"/>
    <p:sldId id="261" r:id="rId35"/>
    <p:sldId id="364" r:id="rId36"/>
    <p:sldId id="273" r:id="rId37"/>
    <p:sldId id="274" r:id="rId38"/>
    <p:sldId id="280" r:id="rId39"/>
    <p:sldId id="296" r:id="rId40"/>
    <p:sldId id="279" r:id="rId41"/>
    <p:sldId id="278" r:id="rId42"/>
    <p:sldId id="277" r:id="rId43"/>
    <p:sldId id="276" r:id="rId44"/>
    <p:sldId id="292" r:id="rId45"/>
    <p:sldId id="303" r:id="rId46"/>
    <p:sldId id="295" r:id="rId47"/>
    <p:sldId id="302" r:id="rId48"/>
    <p:sldId id="299" r:id="rId49"/>
    <p:sldId id="283" r:id="rId50"/>
    <p:sldId id="284" r:id="rId51"/>
    <p:sldId id="282" r:id="rId52"/>
    <p:sldId id="304" r:id="rId53"/>
    <p:sldId id="342" r:id="rId54"/>
    <p:sldId id="341" r:id="rId55"/>
    <p:sldId id="346" r:id="rId56"/>
    <p:sldId id="336" r:id="rId57"/>
    <p:sldId id="337" r:id="rId58"/>
    <p:sldId id="338" r:id="rId59"/>
    <p:sldId id="340" r:id="rId60"/>
    <p:sldId id="335" r:id="rId61"/>
    <p:sldId id="361" r:id="rId62"/>
  </p:sldIdLst>
  <p:sldSz cx="9144000" cy="6858000" type="screen4x3"/>
  <p:notesSz cx="6854825" cy="97504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4000" b="1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umimoji="1" sz="4000" b="1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umimoji="1" sz="4000" b="1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umimoji="1" sz="4000" b="1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1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C600"/>
    <a:srgbClr val="00CC00"/>
    <a:srgbClr val="006600"/>
    <a:srgbClr val="FF3300"/>
    <a:srgbClr val="A50021"/>
    <a:srgbClr val="800000"/>
    <a:srgbClr val="6666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0" autoAdjust="0"/>
    <p:restoredTop sz="86754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42" y="-84"/>
      </p:cViewPr>
      <p:guideLst>
        <p:guide orient="horz" pos="3071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0AC26E-9737-49C0-B162-D0C7B48890FC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AF2073C-561E-4DA6-B729-314E5E525B13}">
      <dgm:prSet phldrT="[Text]" custT="1"/>
      <dgm:spPr/>
      <dgm:t>
        <a:bodyPr/>
        <a:lstStyle/>
        <a:p>
          <a:r>
            <a:rPr lang="cs-CZ" sz="2000" dirty="0"/>
            <a:t>Observační metody</a:t>
          </a:r>
        </a:p>
      </dgm:t>
    </dgm:pt>
    <dgm:pt modelId="{3158A1D5-160A-4E88-AF99-6704B17639C1}" type="parTrans" cxnId="{220CFE36-4668-4188-ABD3-4F357A6A1FBB}">
      <dgm:prSet/>
      <dgm:spPr/>
      <dgm:t>
        <a:bodyPr/>
        <a:lstStyle/>
        <a:p>
          <a:endParaRPr lang="cs-CZ"/>
        </a:p>
      </dgm:t>
    </dgm:pt>
    <dgm:pt modelId="{5F108A1D-90A5-46DF-92CA-8D00DC63F674}" type="sibTrans" cxnId="{220CFE36-4668-4188-ABD3-4F357A6A1FBB}">
      <dgm:prSet/>
      <dgm:spPr/>
      <dgm:t>
        <a:bodyPr/>
        <a:lstStyle/>
        <a:p>
          <a:endParaRPr lang="cs-CZ"/>
        </a:p>
      </dgm:t>
    </dgm:pt>
    <dgm:pt modelId="{BFC4B8B9-8E0C-45C0-A2C8-F65045D44C1D}" type="asst">
      <dgm:prSet phldrT="[Text]" custT="1"/>
      <dgm:spPr/>
      <dgm:t>
        <a:bodyPr/>
        <a:lstStyle/>
        <a:p>
          <a:r>
            <a:rPr lang="cs-CZ" sz="2000" dirty="0"/>
            <a:t>Přímé pozorování</a:t>
          </a:r>
        </a:p>
      </dgm:t>
    </dgm:pt>
    <dgm:pt modelId="{36A20334-4F76-44ED-871C-43A8780092E0}" type="parTrans" cxnId="{0B0D0564-1661-466F-A582-A60BFEC1F971}">
      <dgm:prSet/>
      <dgm:spPr/>
      <dgm:t>
        <a:bodyPr/>
        <a:lstStyle/>
        <a:p>
          <a:endParaRPr lang="cs-CZ" sz="2000"/>
        </a:p>
      </dgm:t>
    </dgm:pt>
    <dgm:pt modelId="{C9A27231-E815-416B-84EC-B0992A98DBD2}" type="sibTrans" cxnId="{0B0D0564-1661-466F-A582-A60BFEC1F971}">
      <dgm:prSet/>
      <dgm:spPr/>
      <dgm:t>
        <a:bodyPr/>
        <a:lstStyle/>
        <a:p>
          <a:endParaRPr lang="cs-CZ"/>
        </a:p>
      </dgm:t>
    </dgm:pt>
    <dgm:pt modelId="{83042F66-100A-4891-BD1B-3AB73CF68B66}">
      <dgm:prSet phldrT="[Text]" custT="1"/>
      <dgm:spPr/>
      <dgm:t>
        <a:bodyPr/>
        <a:lstStyle/>
        <a:p>
          <a:r>
            <a:rPr lang="cs-CZ" sz="2000" dirty="0"/>
            <a:t>Pozorování bez intervence (naturalistické)</a:t>
          </a:r>
        </a:p>
      </dgm:t>
    </dgm:pt>
    <dgm:pt modelId="{06C15FD9-6156-42AC-B095-1BEA4C3ACA97}" type="parTrans" cxnId="{3A7B9555-2BB7-4FC0-8EAC-DC9DBDC8B555}">
      <dgm:prSet/>
      <dgm:spPr/>
      <dgm:t>
        <a:bodyPr/>
        <a:lstStyle/>
        <a:p>
          <a:endParaRPr lang="cs-CZ" sz="2000"/>
        </a:p>
      </dgm:t>
    </dgm:pt>
    <dgm:pt modelId="{F3754708-A37B-48A2-B14B-9388B315620C}" type="sibTrans" cxnId="{3A7B9555-2BB7-4FC0-8EAC-DC9DBDC8B555}">
      <dgm:prSet/>
      <dgm:spPr/>
      <dgm:t>
        <a:bodyPr/>
        <a:lstStyle/>
        <a:p>
          <a:endParaRPr lang="cs-CZ"/>
        </a:p>
      </dgm:t>
    </dgm:pt>
    <dgm:pt modelId="{1212BE5F-E4A2-405B-8E87-E03F0AAA7937}">
      <dgm:prSet phldrT="[Text]" custT="1"/>
      <dgm:spPr/>
      <dgm:t>
        <a:bodyPr/>
        <a:lstStyle/>
        <a:p>
          <a:r>
            <a:rPr lang="cs-CZ" sz="2000" dirty="0"/>
            <a:t>Pozorování s intervencí</a:t>
          </a:r>
        </a:p>
      </dgm:t>
    </dgm:pt>
    <dgm:pt modelId="{C80165EC-C4F0-4F1B-BE45-4B28ED0AABB5}" type="parTrans" cxnId="{38A709BE-08CB-45B4-864F-DDDC22F80AB9}">
      <dgm:prSet/>
      <dgm:spPr/>
      <dgm:t>
        <a:bodyPr/>
        <a:lstStyle/>
        <a:p>
          <a:endParaRPr lang="cs-CZ" sz="2000"/>
        </a:p>
      </dgm:t>
    </dgm:pt>
    <dgm:pt modelId="{F6416A61-83EF-4113-8C23-AC8F55FF3266}" type="sibTrans" cxnId="{38A709BE-08CB-45B4-864F-DDDC22F80AB9}">
      <dgm:prSet/>
      <dgm:spPr/>
      <dgm:t>
        <a:bodyPr/>
        <a:lstStyle/>
        <a:p>
          <a:endParaRPr lang="cs-CZ"/>
        </a:p>
      </dgm:t>
    </dgm:pt>
    <dgm:pt modelId="{0514E23B-13BD-4DCF-948C-CBC65BA226BC}">
      <dgm:prSet phldrT="[Text]" custT="1"/>
      <dgm:spPr/>
      <dgm:t>
        <a:bodyPr/>
        <a:lstStyle/>
        <a:p>
          <a:r>
            <a:rPr lang="cs-CZ" sz="2000" dirty="0"/>
            <a:t>Nepřímé  (</a:t>
          </a:r>
          <a:r>
            <a:rPr lang="cs-CZ" sz="2000" dirty="0" err="1"/>
            <a:t>neobtrusivní</a:t>
          </a:r>
          <a:r>
            <a:rPr lang="cs-CZ" sz="2000" dirty="0"/>
            <a:t>, </a:t>
          </a:r>
          <a:r>
            <a:rPr lang="cs-CZ" sz="2000" dirty="0" err="1"/>
            <a:t>nonraktivní</a:t>
          </a:r>
          <a:r>
            <a:rPr lang="cs-CZ" sz="2000" dirty="0"/>
            <a:t>) pozorování</a:t>
          </a:r>
        </a:p>
      </dgm:t>
    </dgm:pt>
    <dgm:pt modelId="{39152E96-31C7-4958-B02C-B2BE7FE57B6B}" type="parTrans" cxnId="{2CD442A3-E73B-42F0-BB17-C422031B3655}">
      <dgm:prSet/>
      <dgm:spPr/>
      <dgm:t>
        <a:bodyPr/>
        <a:lstStyle/>
        <a:p>
          <a:endParaRPr lang="cs-CZ" sz="2000"/>
        </a:p>
      </dgm:t>
    </dgm:pt>
    <dgm:pt modelId="{4D9DC2AE-B7BE-46FB-98BC-486F931A2F4D}" type="sibTrans" cxnId="{2CD442A3-E73B-42F0-BB17-C422031B3655}">
      <dgm:prSet/>
      <dgm:spPr/>
      <dgm:t>
        <a:bodyPr/>
        <a:lstStyle/>
        <a:p>
          <a:endParaRPr lang="cs-CZ"/>
        </a:p>
      </dgm:t>
    </dgm:pt>
    <dgm:pt modelId="{20DDB4E1-B993-43FA-BE53-109273FCE8F2}">
      <dgm:prSet phldrT="[Text]" custT="1"/>
      <dgm:spPr/>
      <dgm:t>
        <a:bodyPr/>
        <a:lstStyle/>
        <a:p>
          <a:r>
            <a:rPr lang="cs-CZ" sz="2000" dirty="0"/>
            <a:t>zúčastněné pozorování</a:t>
          </a:r>
        </a:p>
      </dgm:t>
    </dgm:pt>
    <dgm:pt modelId="{CEE9F2F5-8803-4990-9856-2E0FEA517940}" type="parTrans" cxnId="{130D0FF8-49D6-4F3D-9965-7D4ADCA66175}">
      <dgm:prSet/>
      <dgm:spPr/>
      <dgm:t>
        <a:bodyPr/>
        <a:lstStyle/>
        <a:p>
          <a:endParaRPr lang="cs-CZ" sz="2000"/>
        </a:p>
      </dgm:t>
    </dgm:pt>
    <dgm:pt modelId="{96B5C9D6-8429-4761-88F2-4C0F7E6EB096}" type="sibTrans" cxnId="{130D0FF8-49D6-4F3D-9965-7D4ADCA66175}">
      <dgm:prSet/>
      <dgm:spPr/>
      <dgm:t>
        <a:bodyPr/>
        <a:lstStyle/>
        <a:p>
          <a:endParaRPr lang="cs-CZ"/>
        </a:p>
      </dgm:t>
    </dgm:pt>
    <dgm:pt modelId="{A01763E4-FE04-42F8-825A-D03CFC16A93E}">
      <dgm:prSet phldrT="[Text]" custT="1"/>
      <dgm:spPr/>
      <dgm:t>
        <a:bodyPr/>
        <a:lstStyle/>
        <a:p>
          <a:r>
            <a:rPr lang="cs-CZ" sz="2000" dirty="0"/>
            <a:t>stopy</a:t>
          </a:r>
        </a:p>
      </dgm:t>
    </dgm:pt>
    <dgm:pt modelId="{9960140D-8C0E-441A-8F9D-AAA0F94F22DE}" type="parTrans" cxnId="{F8CF7F40-FB45-40F4-8BBB-31BCE52815E4}">
      <dgm:prSet/>
      <dgm:spPr/>
      <dgm:t>
        <a:bodyPr/>
        <a:lstStyle/>
        <a:p>
          <a:endParaRPr lang="cs-CZ" sz="2000"/>
        </a:p>
      </dgm:t>
    </dgm:pt>
    <dgm:pt modelId="{8BCB2558-8D88-4697-B604-02F24F461E14}" type="sibTrans" cxnId="{F8CF7F40-FB45-40F4-8BBB-31BCE52815E4}">
      <dgm:prSet/>
      <dgm:spPr/>
      <dgm:t>
        <a:bodyPr/>
        <a:lstStyle/>
        <a:p>
          <a:endParaRPr lang="cs-CZ"/>
        </a:p>
      </dgm:t>
    </dgm:pt>
    <dgm:pt modelId="{B8F446CB-245E-4568-8F76-309F8483D389}">
      <dgm:prSet phldrT="[Text]" custT="1"/>
      <dgm:spPr/>
      <dgm:t>
        <a:bodyPr/>
        <a:lstStyle/>
        <a:p>
          <a:r>
            <a:rPr lang="cs-CZ" sz="2000" dirty="0"/>
            <a:t>záznamy, produkty</a:t>
          </a:r>
        </a:p>
      </dgm:t>
    </dgm:pt>
    <dgm:pt modelId="{7D44AC42-3C5E-4B34-9547-A6C445DA587A}" type="parTrans" cxnId="{23C2C853-0767-4375-AF1A-5C211F6D6D11}">
      <dgm:prSet/>
      <dgm:spPr/>
      <dgm:t>
        <a:bodyPr/>
        <a:lstStyle/>
        <a:p>
          <a:endParaRPr lang="cs-CZ" sz="2000"/>
        </a:p>
      </dgm:t>
    </dgm:pt>
    <dgm:pt modelId="{9E868760-FF32-438C-B922-8BEC9B7F48CD}" type="sibTrans" cxnId="{23C2C853-0767-4375-AF1A-5C211F6D6D11}">
      <dgm:prSet/>
      <dgm:spPr/>
      <dgm:t>
        <a:bodyPr/>
        <a:lstStyle/>
        <a:p>
          <a:endParaRPr lang="cs-CZ"/>
        </a:p>
      </dgm:t>
    </dgm:pt>
    <dgm:pt modelId="{817622A9-6F73-4E45-B440-DA06CBEEB2D7}">
      <dgm:prSet phldrT="[Text]" custT="1"/>
      <dgm:spPr/>
      <dgm:t>
        <a:bodyPr/>
        <a:lstStyle/>
        <a:p>
          <a:r>
            <a:rPr lang="cs-CZ" sz="2000" dirty="0"/>
            <a:t>strukturované pozorování</a:t>
          </a:r>
        </a:p>
      </dgm:t>
    </dgm:pt>
    <dgm:pt modelId="{B1108E43-1DB5-487C-9B67-988A889570BD}" type="parTrans" cxnId="{577F5B9F-9E2A-4D79-A32D-C0C35BA6F049}">
      <dgm:prSet/>
      <dgm:spPr/>
      <dgm:t>
        <a:bodyPr/>
        <a:lstStyle/>
        <a:p>
          <a:endParaRPr lang="cs-CZ" sz="2000"/>
        </a:p>
      </dgm:t>
    </dgm:pt>
    <dgm:pt modelId="{69530443-FEFD-44BA-B8F9-A722A32F541F}" type="sibTrans" cxnId="{577F5B9F-9E2A-4D79-A32D-C0C35BA6F049}">
      <dgm:prSet/>
      <dgm:spPr/>
      <dgm:t>
        <a:bodyPr/>
        <a:lstStyle/>
        <a:p>
          <a:endParaRPr lang="cs-CZ"/>
        </a:p>
      </dgm:t>
    </dgm:pt>
    <dgm:pt modelId="{7CC42406-1F6F-469D-A0DB-A7D7A4ACB8BF}">
      <dgm:prSet phldrT="[Text]" custT="1"/>
      <dgm:spPr/>
      <dgm:t>
        <a:bodyPr/>
        <a:lstStyle/>
        <a:p>
          <a:r>
            <a:rPr lang="cs-CZ" sz="2000" dirty="0"/>
            <a:t>terénní experiment</a:t>
          </a:r>
        </a:p>
      </dgm:t>
    </dgm:pt>
    <dgm:pt modelId="{6361F01D-0C42-4778-A1DB-6204179F0308}" type="parTrans" cxnId="{D81C9576-1141-4741-90D5-9D2EF04FB2B2}">
      <dgm:prSet/>
      <dgm:spPr/>
      <dgm:t>
        <a:bodyPr/>
        <a:lstStyle/>
        <a:p>
          <a:endParaRPr lang="cs-CZ" sz="2000"/>
        </a:p>
      </dgm:t>
    </dgm:pt>
    <dgm:pt modelId="{5524414D-ABD6-4B44-BBEE-A3C99D4C8232}" type="sibTrans" cxnId="{D81C9576-1141-4741-90D5-9D2EF04FB2B2}">
      <dgm:prSet/>
      <dgm:spPr/>
      <dgm:t>
        <a:bodyPr/>
        <a:lstStyle/>
        <a:p>
          <a:endParaRPr lang="cs-CZ"/>
        </a:p>
      </dgm:t>
    </dgm:pt>
    <dgm:pt modelId="{F313C0AB-BC35-499F-83FA-A1E47398D210}">
      <dgm:prSet phldrT="[Text]" custT="1"/>
      <dgm:spPr/>
      <dgm:t>
        <a:bodyPr/>
        <a:lstStyle/>
        <a:p>
          <a:r>
            <a:rPr lang="cs-CZ" sz="2000" dirty="0"/>
            <a:t>laboratorní experiment</a:t>
          </a:r>
        </a:p>
      </dgm:t>
    </dgm:pt>
    <dgm:pt modelId="{08286AF6-A16B-4D9C-8B6C-0CC106307F6C}" type="parTrans" cxnId="{C6630E36-250C-45FC-8448-F504422DCF12}">
      <dgm:prSet/>
      <dgm:spPr/>
      <dgm:t>
        <a:bodyPr/>
        <a:lstStyle/>
        <a:p>
          <a:endParaRPr lang="cs-CZ" sz="2000"/>
        </a:p>
      </dgm:t>
    </dgm:pt>
    <dgm:pt modelId="{9614A77A-29EA-4D7A-B3F9-AB148F39D9DF}" type="sibTrans" cxnId="{C6630E36-250C-45FC-8448-F504422DCF12}">
      <dgm:prSet/>
      <dgm:spPr/>
      <dgm:t>
        <a:bodyPr/>
        <a:lstStyle/>
        <a:p>
          <a:endParaRPr lang="cs-CZ"/>
        </a:p>
      </dgm:t>
    </dgm:pt>
    <dgm:pt modelId="{B90FAF3E-3086-4793-972A-5A818ED7F615}" type="pres">
      <dgm:prSet presAssocID="{740AC26E-9737-49C0-B162-D0C7B48890F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452E97F-FCFF-49DF-8911-1FD1B4789219}" type="pres">
      <dgm:prSet presAssocID="{9AF2073C-561E-4DA6-B729-314E5E525B13}" presName="hierRoot1" presStyleCnt="0">
        <dgm:presLayoutVars>
          <dgm:hierBranch val="init"/>
        </dgm:presLayoutVars>
      </dgm:prSet>
      <dgm:spPr/>
    </dgm:pt>
    <dgm:pt modelId="{1F6CCB9F-1D46-4B0E-BD2B-D93205C2A0A6}" type="pres">
      <dgm:prSet presAssocID="{9AF2073C-561E-4DA6-B729-314E5E525B13}" presName="rootComposite1" presStyleCnt="0"/>
      <dgm:spPr/>
    </dgm:pt>
    <dgm:pt modelId="{745563D9-194D-4FCA-AA6F-87E27D455F24}" type="pres">
      <dgm:prSet presAssocID="{9AF2073C-561E-4DA6-B729-314E5E525B13}" presName="rootText1" presStyleLbl="node0" presStyleIdx="0" presStyleCnt="1" custScaleX="1068797" custScaleY="373676" custLinFactX="-22366" custLinFactNeighborX="-100000" custLinFactNeighborY="2472">
        <dgm:presLayoutVars>
          <dgm:chPref val="3"/>
        </dgm:presLayoutVars>
      </dgm:prSet>
      <dgm:spPr/>
    </dgm:pt>
    <dgm:pt modelId="{8CB04EED-E695-4403-A9D3-EB9FA112DC6B}" type="pres">
      <dgm:prSet presAssocID="{9AF2073C-561E-4DA6-B729-314E5E525B13}" presName="rootConnector1" presStyleLbl="node1" presStyleIdx="0" presStyleCnt="0"/>
      <dgm:spPr/>
    </dgm:pt>
    <dgm:pt modelId="{622AE198-4789-4E92-9E49-44E8DA072F2A}" type="pres">
      <dgm:prSet presAssocID="{9AF2073C-561E-4DA6-B729-314E5E525B13}" presName="hierChild2" presStyleCnt="0"/>
      <dgm:spPr/>
    </dgm:pt>
    <dgm:pt modelId="{9C6ABD2A-5373-4EB8-8DD7-AD049F3E3CF6}" type="pres">
      <dgm:prSet presAssocID="{39152E96-31C7-4958-B02C-B2BE7FE57B6B}" presName="Name37" presStyleLbl="parChTrans1D2" presStyleIdx="0" presStyleCnt="2" custSzX="7291741" custSzY="238388"/>
      <dgm:spPr/>
    </dgm:pt>
    <dgm:pt modelId="{37A02CA6-CA91-4690-AF0E-596D3C8761F9}" type="pres">
      <dgm:prSet presAssocID="{0514E23B-13BD-4DCF-948C-CBC65BA226BC}" presName="hierRoot2" presStyleCnt="0">
        <dgm:presLayoutVars>
          <dgm:hierBranch val="r"/>
        </dgm:presLayoutVars>
      </dgm:prSet>
      <dgm:spPr/>
    </dgm:pt>
    <dgm:pt modelId="{45C2C931-B40B-4DCC-8701-F85B4D01C68A}" type="pres">
      <dgm:prSet presAssocID="{0514E23B-13BD-4DCF-948C-CBC65BA226BC}" presName="rootComposite" presStyleCnt="0"/>
      <dgm:spPr/>
    </dgm:pt>
    <dgm:pt modelId="{E23176FF-D1F5-4E09-B23C-04B35A76986A}" type="pres">
      <dgm:prSet presAssocID="{0514E23B-13BD-4DCF-948C-CBC65BA226BC}" presName="rootText" presStyleLbl="node2" presStyleIdx="0" presStyleCnt="1" custScaleX="1046642" custScaleY="503398" custLinFactX="158306" custLinFactY="-1015058" custLinFactNeighborX="200000" custLinFactNeighborY="-1100000">
        <dgm:presLayoutVars>
          <dgm:chPref val="3"/>
        </dgm:presLayoutVars>
      </dgm:prSet>
      <dgm:spPr/>
    </dgm:pt>
    <dgm:pt modelId="{A519ADE0-C4C8-45A0-B0AE-4185C617CE53}" type="pres">
      <dgm:prSet presAssocID="{0514E23B-13BD-4DCF-948C-CBC65BA226BC}" presName="rootConnector" presStyleLbl="node2" presStyleIdx="0" presStyleCnt="1"/>
      <dgm:spPr/>
    </dgm:pt>
    <dgm:pt modelId="{76E41FCC-1A20-4C7E-9403-3265A6999989}" type="pres">
      <dgm:prSet presAssocID="{0514E23B-13BD-4DCF-948C-CBC65BA226BC}" presName="hierChild4" presStyleCnt="0"/>
      <dgm:spPr/>
    </dgm:pt>
    <dgm:pt modelId="{1BE40D3B-10A1-44FE-8D5A-C992926E82F8}" type="pres">
      <dgm:prSet presAssocID="{9960140D-8C0E-441A-8F9D-AAA0F94F22DE}" presName="Name50" presStyleLbl="parChTrans1D3" presStyleIdx="0" presStyleCnt="4" custSzX="280590" custSzY="890823"/>
      <dgm:spPr/>
    </dgm:pt>
    <dgm:pt modelId="{2A79571F-8377-47BD-9808-DF77D5F691F4}" type="pres">
      <dgm:prSet presAssocID="{A01763E4-FE04-42F8-825A-D03CFC16A93E}" presName="hierRoot2" presStyleCnt="0">
        <dgm:presLayoutVars>
          <dgm:hierBranch val="init"/>
        </dgm:presLayoutVars>
      </dgm:prSet>
      <dgm:spPr/>
    </dgm:pt>
    <dgm:pt modelId="{7F06D228-9CF8-4299-BE5B-63204EC69A31}" type="pres">
      <dgm:prSet presAssocID="{A01763E4-FE04-42F8-825A-D03CFC16A93E}" presName="rootComposite" presStyleCnt="0"/>
      <dgm:spPr/>
    </dgm:pt>
    <dgm:pt modelId="{324E2357-AAD0-4C18-9D26-557FE6D1A4E5}" type="pres">
      <dgm:prSet presAssocID="{A01763E4-FE04-42F8-825A-D03CFC16A93E}" presName="rootText" presStyleLbl="node3" presStyleIdx="0" presStyleCnt="4" custScaleX="664222" custScaleY="361535" custLinFactX="165652" custLinFactY="-376213" custLinFactNeighborX="200000" custLinFactNeighborY="-400000">
        <dgm:presLayoutVars>
          <dgm:chPref val="3"/>
        </dgm:presLayoutVars>
      </dgm:prSet>
      <dgm:spPr/>
    </dgm:pt>
    <dgm:pt modelId="{D2CB9924-C761-458E-9282-07862537578D}" type="pres">
      <dgm:prSet presAssocID="{A01763E4-FE04-42F8-825A-D03CFC16A93E}" presName="rootConnector" presStyleLbl="node3" presStyleIdx="0" presStyleCnt="4"/>
      <dgm:spPr/>
    </dgm:pt>
    <dgm:pt modelId="{39425177-459F-4384-96EB-E174A261118D}" type="pres">
      <dgm:prSet presAssocID="{A01763E4-FE04-42F8-825A-D03CFC16A93E}" presName="hierChild4" presStyleCnt="0"/>
      <dgm:spPr/>
    </dgm:pt>
    <dgm:pt modelId="{458787BA-3FE1-46E1-B124-058A4077FBE2}" type="pres">
      <dgm:prSet presAssocID="{A01763E4-FE04-42F8-825A-D03CFC16A93E}" presName="hierChild5" presStyleCnt="0"/>
      <dgm:spPr/>
    </dgm:pt>
    <dgm:pt modelId="{8BDFA81D-5A00-4AE0-84F9-3B32732D165D}" type="pres">
      <dgm:prSet presAssocID="{7D44AC42-3C5E-4B34-9547-A6C445DA587A}" presName="Name50" presStyleLbl="parChTrans1D3" presStyleIdx="1" presStyleCnt="4" custSzX="1584462" custSzY="890823"/>
      <dgm:spPr/>
    </dgm:pt>
    <dgm:pt modelId="{ABB72CC4-774D-40A5-9D61-101FF6420A3C}" type="pres">
      <dgm:prSet presAssocID="{B8F446CB-245E-4568-8F76-309F8483D389}" presName="hierRoot2" presStyleCnt="0">
        <dgm:presLayoutVars>
          <dgm:hierBranch val="init"/>
        </dgm:presLayoutVars>
      </dgm:prSet>
      <dgm:spPr/>
    </dgm:pt>
    <dgm:pt modelId="{31BA582A-5644-46B8-9118-B18C02A94E76}" type="pres">
      <dgm:prSet presAssocID="{B8F446CB-245E-4568-8F76-309F8483D389}" presName="rootComposite" presStyleCnt="0"/>
      <dgm:spPr/>
    </dgm:pt>
    <dgm:pt modelId="{26029642-1FD6-48C7-884E-978199C34CBA}" type="pres">
      <dgm:prSet presAssocID="{B8F446CB-245E-4568-8F76-309F8483D389}" presName="rootText" presStyleLbl="node3" presStyleIdx="1" presStyleCnt="4" custScaleX="664222" custScaleY="361535" custLinFactX="165652" custLinFactY="-300000" custLinFactNeighborX="200000" custLinFactNeighborY="-355814">
        <dgm:presLayoutVars>
          <dgm:chPref val="3"/>
        </dgm:presLayoutVars>
      </dgm:prSet>
      <dgm:spPr/>
    </dgm:pt>
    <dgm:pt modelId="{CE9696B9-3BEC-4EA5-B351-07958F88A3B8}" type="pres">
      <dgm:prSet presAssocID="{B8F446CB-245E-4568-8F76-309F8483D389}" presName="rootConnector" presStyleLbl="node3" presStyleIdx="1" presStyleCnt="4"/>
      <dgm:spPr/>
    </dgm:pt>
    <dgm:pt modelId="{907D3A4A-FBE9-4D7E-AFF3-762B651733FC}" type="pres">
      <dgm:prSet presAssocID="{B8F446CB-245E-4568-8F76-309F8483D389}" presName="hierChild4" presStyleCnt="0"/>
      <dgm:spPr/>
    </dgm:pt>
    <dgm:pt modelId="{8EA54A9E-83F7-4A52-8BC6-78792B337C11}" type="pres">
      <dgm:prSet presAssocID="{B8F446CB-245E-4568-8F76-309F8483D389}" presName="hierChild5" presStyleCnt="0"/>
      <dgm:spPr/>
    </dgm:pt>
    <dgm:pt modelId="{D9583A23-BE78-4B2D-8EF9-D1D8B4BA33E6}" type="pres">
      <dgm:prSet presAssocID="{0514E23B-13BD-4DCF-948C-CBC65BA226BC}" presName="hierChild5" presStyleCnt="0"/>
      <dgm:spPr/>
    </dgm:pt>
    <dgm:pt modelId="{156F78B1-343D-4E9F-B62E-C15D6309755D}" type="pres">
      <dgm:prSet presAssocID="{9AF2073C-561E-4DA6-B729-314E5E525B13}" presName="hierChild3" presStyleCnt="0"/>
      <dgm:spPr/>
    </dgm:pt>
    <dgm:pt modelId="{D15574D5-1BC0-45B3-B676-C2BEB9DEA6AA}" type="pres">
      <dgm:prSet presAssocID="{36A20334-4F76-44ED-871C-43A8780092E0}" presName="Name111" presStyleLbl="parChTrans1D2" presStyleIdx="1" presStyleCnt="2" custSzX="2840180" custSzY="505006"/>
      <dgm:spPr/>
    </dgm:pt>
    <dgm:pt modelId="{5B60B8AC-B705-4119-96A5-626FA0567798}" type="pres">
      <dgm:prSet presAssocID="{BFC4B8B9-8E0C-45C0-A2C8-F65045D44C1D}" presName="hierRoot3" presStyleCnt="0">
        <dgm:presLayoutVars>
          <dgm:hierBranch val="init"/>
        </dgm:presLayoutVars>
      </dgm:prSet>
      <dgm:spPr/>
    </dgm:pt>
    <dgm:pt modelId="{ED7A7856-89EB-4CF2-B057-7F8208A2ED3B}" type="pres">
      <dgm:prSet presAssocID="{BFC4B8B9-8E0C-45C0-A2C8-F65045D44C1D}" presName="rootComposite3" presStyleCnt="0"/>
      <dgm:spPr/>
    </dgm:pt>
    <dgm:pt modelId="{6DC39F93-26B9-4A51-B0EC-22C07227E5C3}" type="pres">
      <dgm:prSet presAssocID="{BFC4B8B9-8E0C-45C0-A2C8-F65045D44C1D}" presName="rootText3" presStyleLbl="asst1" presStyleIdx="0" presStyleCnt="1" custScaleX="714058" custScaleY="331843" custLinFactX="-300000" custLinFactNeighborX="-341883" custLinFactNeighborY="15083">
        <dgm:presLayoutVars>
          <dgm:chPref val="3"/>
        </dgm:presLayoutVars>
      </dgm:prSet>
      <dgm:spPr/>
    </dgm:pt>
    <dgm:pt modelId="{1A31E3B8-CBF7-4027-87B7-A6C28C5CC780}" type="pres">
      <dgm:prSet presAssocID="{BFC4B8B9-8E0C-45C0-A2C8-F65045D44C1D}" presName="rootConnector3" presStyleLbl="asst1" presStyleIdx="0" presStyleCnt="1"/>
      <dgm:spPr/>
    </dgm:pt>
    <dgm:pt modelId="{8D7D1437-73A3-4498-8E53-BB1396F437BE}" type="pres">
      <dgm:prSet presAssocID="{BFC4B8B9-8E0C-45C0-A2C8-F65045D44C1D}" presName="hierChild6" presStyleCnt="0"/>
      <dgm:spPr/>
    </dgm:pt>
    <dgm:pt modelId="{1385B884-A30C-4F10-B140-AC3FFD166848}" type="pres">
      <dgm:prSet presAssocID="{06C15FD9-6156-42AC-B095-1BEA4C3ACA97}" presName="Name37" presStyleLbl="parChTrans1D3" presStyleIdx="2" presStyleCnt="4" custSzX="3314433" custSzY="366994"/>
      <dgm:spPr/>
    </dgm:pt>
    <dgm:pt modelId="{9997168C-B44D-41DD-8C2D-0E6E8079A87D}" type="pres">
      <dgm:prSet presAssocID="{83042F66-100A-4891-BD1B-3AB73CF68B66}" presName="hierRoot2" presStyleCnt="0">
        <dgm:presLayoutVars>
          <dgm:hierBranch val="init"/>
        </dgm:presLayoutVars>
      </dgm:prSet>
      <dgm:spPr/>
    </dgm:pt>
    <dgm:pt modelId="{1B1780CE-8398-44CF-9B7C-A6387CD0591F}" type="pres">
      <dgm:prSet presAssocID="{83042F66-100A-4891-BD1B-3AB73CF68B66}" presName="rootComposite" presStyleCnt="0"/>
      <dgm:spPr/>
    </dgm:pt>
    <dgm:pt modelId="{8B22948E-4DBD-4FAA-A482-55C5CA1E9F90}" type="pres">
      <dgm:prSet presAssocID="{83042F66-100A-4891-BD1B-3AB73CF68B66}" presName="rootText" presStyleLbl="node3" presStyleIdx="2" presStyleCnt="4" custScaleX="592637" custScaleY="617169" custLinFactX="-200000" custLinFactY="343298" custLinFactNeighborX="-214289" custLinFactNeighborY="400000">
        <dgm:presLayoutVars>
          <dgm:chPref val="3"/>
        </dgm:presLayoutVars>
      </dgm:prSet>
      <dgm:spPr/>
    </dgm:pt>
    <dgm:pt modelId="{FC730013-A96D-4F91-AE95-2E322F0A4781}" type="pres">
      <dgm:prSet presAssocID="{83042F66-100A-4891-BD1B-3AB73CF68B66}" presName="rootConnector" presStyleLbl="node3" presStyleIdx="2" presStyleCnt="4"/>
      <dgm:spPr/>
    </dgm:pt>
    <dgm:pt modelId="{E2E63E9D-184C-4EF7-B666-B105EAC23EEA}" type="pres">
      <dgm:prSet presAssocID="{83042F66-100A-4891-BD1B-3AB73CF68B66}" presName="hierChild4" presStyleCnt="0"/>
      <dgm:spPr/>
    </dgm:pt>
    <dgm:pt modelId="{DE2D5AA6-D97D-4033-B464-92785E6A3CC7}" type="pres">
      <dgm:prSet presAssocID="{83042F66-100A-4891-BD1B-3AB73CF68B66}" presName="hierChild5" presStyleCnt="0"/>
      <dgm:spPr/>
    </dgm:pt>
    <dgm:pt modelId="{C2BAFCFC-E653-48B7-8AD6-345AFDB69DA8}" type="pres">
      <dgm:prSet presAssocID="{C80165EC-C4F0-4F1B-BE45-4B28ED0AABB5}" presName="Name37" presStyleLbl="parChTrans1D3" presStyleIdx="3" presStyleCnt="4" custSzX="2651539" custSzY="495599"/>
      <dgm:spPr/>
    </dgm:pt>
    <dgm:pt modelId="{2C5E1D07-B53A-40FD-B3F4-1A4083642CC8}" type="pres">
      <dgm:prSet presAssocID="{1212BE5F-E4A2-405B-8E87-E03F0AAA7937}" presName="hierRoot2" presStyleCnt="0">
        <dgm:presLayoutVars>
          <dgm:hierBranch val="init"/>
        </dgm:presLayoutVars>
      </dgm:prSet>
      <dgm:spPr/>
    </dgm:pt>
    <dgm:pt modelId="{27D61103-9DCC-4A19-8E7F-47BF53F10928}" type="pres">
      <dgm:prSet presAssocID="{1212BE5F-E4A2-405B-8E87-E03F0AAA7937}" presName="rootComposite" presStyleCnt="0"/>
      <dgm:spPr/>
    </dgm:pt>
    <dgm:pt modelId="{413BB9E9-65F7-4657-8325-9ABF5F06F8C5}" type="pres">
      <dgm:prSet presAssocID="{1212BE5F-E4A2-405B-8E87-E03F0AAA7937}" presName="rootText" presStyleLbl="node3" presStyleIdx="3" presStyleCnt="4" custScaleX="507692" custScaleY="493366" custLinFactX="-157109" custLinFactY="100000" custLinFactNeighborX="-200000" custLinFactNeighborY="116226">
        <dgm:presLayoutVars>
          <dgm:chPref val="3"/>
        </dgm:presLayoutVars>
      </dgm:prSet>
      <dgm:spPr/>
    </dgm:pt>
    <dgm:pt modelId="{7B172051-DC24-4333-B41D-BE262A047934}" type="pres">
      <dgm:prSet presAssocID="{1212BE5F-E4A2-405B-8E87-E03F0AAA7937}" presName="rootConnector" presStyleLbl="node3" presStyleIdx="3" presStyleCnt="4"/>
      <dgm:spPr/>
    </dgm:pt>
    <dgm:pt modelId="{97D7132A-D263-4853-B613-986318D08D67}" type="pres">
      <dgm:prSet presAssocID="{1212BE5F-E4A2-405B-8E87-E03F0AAA7937}" presName="hierChild4" presStyleCnt="0"/>
      <dgm:spPr/>
    </dgm:pt>
    <dgm:pt modelId="{003A1AF2-27CA-428D-9E5D-8E386E26515C}" type="pres">
      <dgm:prSet presAssocID="{CEE9F2F5-8803-4990-9856-2E0FEA517940}" presName="Name37" presStyleLbl="parChTrans1D4" presStyleIdx="0" presStyleCnt="4" custSzX="2055196" custSzY="191324"/>
      <dgm:spPr/>
    </dgm:pt>
    <dgm:pt modelId="{8F436FC7-DEA8-413E-B4EB-CC571CFD1095}" type="pres">
      <dgm:prSet presAssocID="{20DDB4E1-B993-43FA-BE53-109273FCE8F2}" presName="hierRoot2" presStyleCnt="0">
        <dgm:presLayoutVars>
          <dgm:hierBranch val="init"/>
        </dgm:presLayoutVars>
      </dgm:prSet>
      <dgm:spPr/>
    </dgm:pt>
    <dgm:pt modelId="{41F53020-6A5C-4081-BB18-0640D34A5230}" type="pres">
      <dgm:prSet presAssocID="{20DDB4E1-B993-43FA-BE53-109273FCE8F2}" presName="rootComposite" presStyleCnt="0"/>
      <dgm:spPr/>
    </dgm:pt>
    <dgm:pt modelId="{0613ABC1-1931-47B2-A5B3-15BAB303B6E0}" type="pres">
      <dgm:prSet presAssocID="{20DDB4E1-B993-43FA-BE53-109273FCE8F2}" presName="rootText" presStyleLbl="node4" presStyleIdx="0" presStyleCnt="4" custScaleX="561593" custScaleY="341084" custLinFactX="-100000" custLinFactY="100000" custLinFactNeighborX="-168411" custLinFactNeighborY="190369">
        <dgm:presLayoutVars>
          <dgm:chPref val="3"/>
        </dgm:presLayoutVars>
      </dgm:prSet>
      <dgm:spPr/>
    </dgm:pt>
    <dgm:pt modelId="{84C77D0F-2E8A-4DFB-A65B-2D74EC5A5935}" type="pres">
      <dgm:prSet presAssocID="{20DDB4E1-B993-43FA-BE53-109273FCE8F2}" presName="rootConnector" presStyleLbl="node4" presStyleIdx="0" presStyleCnt="4"/>
      <dgm:spPr/>
    </dgm:pt>
    <dgm:pt modelId="{5B0728DF-5953-44E0-9225-123DC3C3C21B}" type="pres">
      <dgm:prSet presAssocID="{20DDB4E1-B993-43FA-BE53-109273FCE8F2}" presName="hierChild4" presStyleCnt="0"/>
      <dgm:spPr/>
    </dgm:pt>
    <dgm:pt modelId="{8D522F3F-0AD0-4339-97CC-46CB2638AFE4}" type="pres">
      <dgm:prSet presAssocID="{20DDB4E1-B993-43FA-BE53-109273FCE8F2}" presName="hierChild5" presStyleCnt="0"/>
      <dgm:spPr/>
    </dgm:pt>
    <dgm:pt modelId="{D2BA220E-33C5-41BB-9D02-78AFD7A6B13B}" type="pres">
      <dgm:prSet presAssocID="{B1108E43-1DB5-487C-9B67-988A889570BD}" presName="Name37" presStyleLbl="parChTrans1D4" presStyleIdx="1" presStyleCnt="4" custSzX="2055196" custSzY="948519"/>
      <dgm:spPr/>
    </dgm:pt>
    <dgm:pt modelId="{0EE5773C-DAFD-4E82-930C-D3B8909E7EF8}" type="pres">
      <dgm:prSet presAssocID="{817622A9-6F73-4E45-B440-DA06CBEEB2D7}" presName="hierRoot2" presStyleCnt="0">
        <dgm:presLayoutVars>
          <dgm:hierBranch val="init"/>
        </dgm:presLayoutVars>
      </dgm:prSet>
      <dgm:spPr/>
    </dgm:pt>
    <dgm:pt modelId="{598D2349-B0DF-4028-A8DF-A42B17278D78}" type="pres">
      <dgm:prSet presAssocID="{817622A9-6F73-4E45-B440-DA06CBEEB2D7}" presName="rootComposite" presStyleCnt="0"/>
      <dgm:spPr/>
    </dgm:pt>
    <dgm:pt modelId="{7E58D800-66B6-4546-A9A2-F09E6B5CE19A}" type="pres">
      <dgm:prSet presAssocID="{817622A9-6F73-4E45-B440-DA06CBEEB2D7}" presName="rootText" presStyleLbl="node4" presStyleIdx="1" presStyleCnt="4" custScaleX="561593" custScaleY="341084" custLinFactX="-100000" custLinFactY="100000" custLinFactNeighborX="-168411" custLinFactNeighborY="190369">
        <dgm:presLayoutVars>
          <dgm:chPref val="3"/>
        </dgm:presLayoutVars>
      </dgm:prSet>
      <dgm:spPr/>
    </dgm:pt>
    <dgm:pt modelId="{DB4064D8-EF0C-4D26-AC2F-B42887FD5D05}" type="pres">
      <dgm:prSet presAssocID="{817622A9-6F73-4E45-B440-DA06CBEEB2D7}" presName="rootConnector" presStyleLbl="node4" presStyleIdx="1" presStyleCnt="4"/>
      <dgm:spPr/>
    </dgm:pt>
    <dgm:pt modelId="{7FA57C9F-1A83-4E6D-8CEC-2762D044FB83}" type="pres">
      <dgm:prSet presAssocID="{817622A9-6F73-4E45-B440-DA06CBEEB2D7}" presName="hierChild4" presStyleCnt="0"/>
      <dgm:spPr/>
    </dgm:pt>
    <dgm:pt modelId="{B5133B44-D740-44B9-954B-1F7B4C163ED5}" type="pres">
      <dgm:prSet presAssocID="{817622A9-6F73-4E45-B440-DA06CBEEB2D7}" presName="hierChild5" presStyleCnt="0"/>
      <dgm:spPr/>
    </dgm:pt>
    <dgm:pt modelId="{A4FA457D-F7B9-4A17-B82D-62EE82E0D530}" type="pres">
      <dgm:prSet presAssocID="{6361F01D-0C42-4778-A1DB-6204179F0308}" presName="Name37" presStyleLbl="parChTrans1D4" presStyleIdx="2" presStyleCnt="4" custSzX="2055196" custSzY="1705714"/>
      <dgm:spPr/>
    </dgm:pt>
    <dgm:pt modelId="{37136E46-5687-4A16-AB0A-487F46F570FE}" type="pres">
      <dgm:prSet presAssocID="{7CC42406-1F6F-469D-A0DB-A7D7A4ACB8BF}" presName="hierRoot2" presStyleCnt="0">
        <dgm:presLayoutVars>
          <dgm:hierBranch val="init"/>
        </dgm:presLayoutVars>
      </dgm:prSet>
      <dgm:spPr/>
    </dgm:pt>
    <dgm:pt modelId="{4832310C-0017-4E33-A188-0B51AA5DB649}" type="pres">
      <dgm:prSet presAssocID="{7CC42406-1F6F-469D-A0DB-A7D7A4ACB8BF}" presName="rootComposite" presStyleCnt="0"/>
      <dgm:spPr/>
    </dgm:pt>
    <dgm:pt modelId="{D17E5F88-C32F-4DDD-B252-AFD5B3AB2DB6}" type="pres">
      <dgm:prSet presAssocID="{7CC42406-1F6F-469D-A0DB-A7D7A4ACB8BF}" presName="rootText" presStyleLbl="node4" presStyleIdx="2" presStyleCnt="4" custScaleX="561593" custScaleY="341084" custLinFactX="-100000" custLinFactY="100000" custLinFactNeighborX="-168411" custLinFactNeighborY="190369">
        <dgm:presLayoutVars>
          <dgm:chPref val="3"/>
        </dgm:presLayoutVars>
      </dgm:prSet>
      <dgm:spPr/>
    </dgm:pt>
    <dgm:pt modelId="{ED35DE2A-CD1E-4293-9438-22980ACF783F}" type="pres">
      <dgm:prSet presAssocID="{7CC42406-1F6F-469D-A0DB-A7D7A4ACB8BF}" presName="rootConnector" presStyleLbl="node4" presStyleIdx="2" presStyleCnt="4"/>
      <dgm:spPr/>
    </dgm:pt>
    <dgm:pt modelId="{118041E8-9AB8-4688-908B-0017098970E5}" type="pres">
      <dgm:prSet presAssocID="{7CC42406-1F6F-469D-A0DB-A7D7A4ACB8BF}" presName="hierChild4" presStyleCnt="0"/>
      <dgm:spPr/>
    </dgm:pt>
    <dgm:pt modelId="{EA377001-85ED-49E9-92B0-E3DAEBD26DCC}" type="pres">
      <dgm:prSet presAssocID="{7CC42406-1F6F-469D-A0DB-A7D7A4ACB8BF}" presName="hierChild5" presStyleCnt="0"/>
      <dgm:spPr/>
    </dgm:pt>
    <dgm:pt modelId="{3FB7BA5A-2A68-4814-9BEE-EFE2E1DAB62D}" type="pres">
      <dgm:prSet presAssocID="{08286AF6-A16B-4D9C-8B6C-0CC106307F6C}" presName="Name37" presStyleLbl="parChTrans1D4" presStyleIdx="3" presStyleCnt="4" custSzX="2055196" custSzY="2462909"/>
      <dgm:spPr/>
    </dgm:pt>
    <dgm:pt modelId="{8D33C9A6-AD93-495F-9A75-2AC755FE95E9}" type="pres">
      <dgm:prSet presAssocID="{F313C0AB-BC35-499F-83FA-A1E47398D210}" presName="hierRoot2" presStyleCnt="0">
        <dgm:presLayoutVars>
          <dgm:hierBranch val="r"/>
        </dgm:presLayoutVars>
      </dgm:prSet>
      <dgm:spPr/>
    </dgm:pt>
    <dgm:pt modelId="{FC3A5F2F-B2B1-46B7-80F4-57ADEB03C2AF}" type="pres">
      <dgm:prSet presAssocID="{F313C0AB-BC35-499F-83FA-A1E47398D210}" presName="rootComposite" presStyleCnt="0"/>
      <dgm:spPr/>
    </dgm:pt>
    <dgm:pt modelId="{176C99C9-C0E4-4DFD-9245-CABB1DA0A5E6}" type="pres">
      <dgm:prSet presAssocID="{F313C0AB-BC35-499F-83FA-A1E47398D210}" presName="rootText" presStyleLbl="node4" presStyleIdx="3" presStyleCnt="4" custScaleX="561593" custScaleY="341084" custLinFactX="-100000" custLinFactY="100000" custLinFactNeighborX="-168411" custLinFactNeighborY="190369">
        <dgm:presLayoutVars>
          <dgm:chPref val="3"/>
        </dgm:presLayoutVars>
      </dgm:prSet>
      <dgm:spPr/>
    </dgm:pt>
    <dgm:pt modelId="{18FF3561-CFDC-4730-9EEA-36ED08F12DB5}" type="pres">
      <dgm:prSet presAssocID="{F313C0AB-BC35-499F-83FA-A1E47398D210}" presName="rootConnector" presStyleLbl="node4" presStyleIdx="3" presStyleCnt="4"/>
      <dgm:spPr/>
    </dgm:pt>
    <dgm:pt modelId="{12A0B63A-EE6E-4911-BE02-09605FF43E62}" type="pres">
      <dgm:prSet presAssocID="{F313C0AB-BC35-499F-83FA-A1E47398D210}" presName="hierChild4" presStyleCnt="0"/>
      <dgm:spPr/>
    </dgm:pt>
    <dgm:pt modelId="{8A85DCFD-2BCC-45F4-AA10-A258A04D83BD}" type="pres">
      <dgm:prSet presAssocID="{F313C0AB-BC35-499F-83FA-A1E47398D210}" presName="hierChild5" presStyleCnt="0"/>
      <dgm:spPr/>
    </dgm:pt>
    <dgm:pt modelId="{23E48CFC-58E9-4DC8-BEAA-28AD51D1DFE1}" type="pres">
      <dgm:prSet presAssocID="{1212BE5F-E4A2-405B-8E87-E03F0AAA7937}" presName="hierChild5" presStyleCnt="0"/>
      <dgm:spPr/>
    </dgm:pt>
    <dgm:pt modelId="{77B51285-93A3-4BED-89C8-52F9D8895275}" type="pres">
      <dgm:prSet presAssocID="{BFC4B8B9-8E0C-45C0-A2C8-F65045D44C1D}" presName="hierChild7" presStyleCnt="0"/>
      <dgm:spPr/>
    </dgm:pt>
  </dgm:ptLst>
  <dgm:cxnLst>
    <dgm:cxn modelId="{446AD800-121F-4432-A10A-AB7808E231B5}" type="presOf" srcId="{B8F446CB-245E-4568-8F76-309F8483D389}" destId="{26029642-1FD6-48C7-884E-978199C34CBA}" srcOrd="0" destOrd="0" presId="urn:microsoft.com/office/officeart/2005/8/layout/orgChart1"/>
    <dgm:cxn modelId="{3C945010-BCEE-4DC2-98D3-43057710BD2F}" type="presOf" srcId="{BFC4B8B9-8E0C-45C0-A2C8-F65045D44C1D}" destId="{6DC39F93-26B9-4A51-B0EC-22C07227E5C3}" srcOrd="0" destOrd="0" presId="urn:microsoft.com/office/officeart/2005/8/layout/orgChart1"/>
    <dgm:cxn modelId="{72799310-41EE-4175-9BF4-E2AE8DEB14CD}" type="presOf" srcId="{83042F66-100A-4891-BD1B-3AB73CF68B66}" destId="{8B22948E-4DBD-4FAA-A482-55C5CA1E9F90}" srcOrd="0" destOrd="0" presId="urn:microsoft.com/office/officeart/2005/8/layout/orgChart1"/>
    <dgm:cxn modelId="{2D453412-4CCB-487A-BE5B-9E0C34F12BF3}" type="presOf" srcId="{C80165EC-C4F0-4F1B-BE45-4B28ED0AABB5}" destId="{C2BAFCFC-E653-48B7-8AD6-345AFDB69DA8}" srcOrd="0" destOrd="0" presId="urn:microsoft.com/office/officeart/2005/8/layout/orgChart1"/>
    <dgm:cxn modelId="{6752A712-3AA3-4CB9-A9C3-C5F9002E95EB}" type="presOf" srcId="{39152E96-31C7-4958-B02C-B2BE7FE57B6B}" destId="{9C6ABD2A-5373-4EB8-8DD7-AD049F3E3CF6}" srcOrd="0" destOrd="0" presId="urn:microsoft.com/office/officeart/2005/8/layout/orgChart1"/>
    <dgm:cxn modelId="{EABD6118-8F6E-49C6-BC7B-8E0063DEC965}" type="presOf" srcId="{817622A9-6F73-4E45-B440-DA06CBEEB2D7}" destId="{7E58D800-66B6-4546-A9A2-F09E6B5CE19A}" srcOrd="0" destOrd="0" presId="urn:microsoft.com/office/officeart/2005/8/layout/orgChart1"/>
    <dgm:cxn modelId="{246DFF23-C7DA-4106-BBD6-47FEF6B72D2B}" type="presOf" srcId="{817622A9-6F73-4E45-B440-DA06CBEEB2D7}" destId="{DB4064D8-EF0C-4D26-AC2F-B42887FD5D05}" srcOrd="1" destOrd="0" presId="urn:microsoft.com/office/officeart/2005/8/layout/orgChart1"/>
    <dgm:cxn modelId="{48E74A2B-0A75-4C6B-BFAE-67316EC37028}" type="presOf" srcId="{7CC42406-1F6F-469D-A0DB-A7D7A4ACB8BF}" destId="{D17E5F88-C32F-4DDD-B252-AFD5B3AB2DB6}" srcOrd="0" destOrd="0" presId="urn:microsoft.com/office/officeart/2005/8/layout/orgChart1"/>
    <dgm:cxn modelId="{C6630E36-250C-45FC-8448-F504422DCF12}" srcId="{1212BE5F-E4A2-405B-8E87-E03F0AAA7937}" destId="{F313C0AB-BC35-499F-83FA-A1E47398D210}" srcOrd="3" destOrd="0" parTransId="{08286AF6-A16B-4D9C-8B6C-0CC106307F6C}" sibTransId="{9614A77A-29EA-4D7A-B3F9-AB148F39D9DF}"/>
    <dgm:cxn modelId="{220CFE36-4668-4188-ABD3-4F357A6A1FBB}" srcId="{740AC26E-9737-49C0-B162-D0C7B48890FC}" destId="{9AF2073C-561E-4DA6-B729-314E5E525B13}" srcOrd="0" destOrd="0" parTransId="{3158A1D5-160A-4E88-AF99-6704B17639C1}" sibTransId="{5F108A1D-90A5-46DF-92CA-8D00DC63F674}"/>
    <dgm:cxn modelId="{ECDC1540-BFC6-4242-8B7B-02E0F87122AE}" type="presOf" srcId="{08286AF6-A16B-4D9C-8B6C-0CC106307F6C}" destId="{3FB7BA5A-2A68-4814-9BEE-EFE2E1DAB62D}" srcOrd="0" destOrd="0" presId="urn:microsoft.com/office/officeart/2005/8/layout/orgChart1"/>
    <dgm:cxn modelId="{F8CF7F40-FB45-40F4-8BBB-31BCE52815E4}" srcId="{0514E23B-13BD-4DCF-948C-CBC65BA226BC}" destId="{A01763E4-FE04-42F8-825A-D03CFC16A93E}" srcOrd="0" destOrd="0" parTransId="{9960140D-8C0E-441A-8F9D-AAA0F94F22DE}" sibTransId="{8BCB2558-8D88-4697-B604-02F24F461E14}"/>
    <dgm:cxn modelId="{8EB9B35D-9997-4D07-9188-602FC3A84016}" type="presOf" srcId="{6361F01D-0C42-4778-A1DB-6204179F0308}" destId="{A4FA457D-F7B9-4A17-B82D-62EE82E0D530}" srcOrd="0" destOrd="0" presId="urn:microsoft.com/office/officeart/2005/8/layout/orgChart1"/>
    <dgm:cxn modelId="{F76D0E63-2E3E-4B17-92FF-A5D9A085E1B2}" type="presOf" srcId="{83042F66-100A-4891-BD1B-3AB73CF68B66}" destId="{FC730013-A96D-4F91-AE95-2E322F0A4781}" srcOrd="1" destOrd="0" presId="urn:microsoft.com/office/officeart/2005/8/layout/orgChart1"/>
    <dgm:cxn modelId="{0B0D0564-1661-466F-A582-A60BFEC1F971}" srcId="{9AF2073C-561E-4DA6-B729-314E5E525B13}" destId="{BFC4B8B9-8E0C-45C0-A2C8-F65045D44C1D}" srcOrd="1" destOrd="0" parTransId="{36A20334-4F76-44ED-871C-43A8780092E0}" sibTransId="{C9A27231-E815-416B-84EC-B0992A98DBD2}"/>
    <dgm:cxn modelId="{1A860268-EF9D-48D9-BB56-C75D3AF8DCC6}" type="presOf" srcId="{B1108E43-1DB5-487C-9B67-988A889570BD}" destId="{D2BA220E-33C5-41BB-9D02-78AFD7A6B13B}" srcOrd="0" destOrd="0" presId="urn:microsoft.com/office/officeart/2005/8/layout/orgChart1"/>
    <dgm:cxn modelId="{FCDC8469-1223-4A4B-B5BF-7B732EFF7007}" type="presOf" srcId="{A01763E4-FE04-42F8-825A-D03CFC16A93E}" destId="{D2CB9924-C761-458E-9282-07862537578D}" srcOrd="1" destOrd="0" presId="urn:microsoft.com/office/officeart/2005/8/layout/orgChart1"/>
    <dgm:cxn modelId="{D636C84A-6029-4EB5-BE62-4A29EAFFA98C}" type="presOf" srcId="{A01763E4-FE04-42F8-825A-D03CFC16A93E}" destId="{324E2357-AAD0-4C18-9D26-557FE6D1A4E5}" srcOrd="0" destOrd="0" presId="urn:microsoft.com/office/officeart/2005/8/layout/orgChart1"/>
    <dgm:cxn modelId="{6A98CA6A-A674-45B7-8B7D-C61DDAB1E595}" type="presOf" srcId="{BFC4B8B9-8E0C-45C0-A2C8-F65045D44C1D}" destId="{1A31E3B8-CBF7-4027-87B7-A6C28C5CC780}" srcOrd="1" destOrd="0" presId="urn:microsoft.com/office/officeart/2005/8/layout/orgChart1"/>
    <dgm:cxn modelId="{A40AFC6C-6A46-477D-B1E4-572A41C00375}" type="presOf" srcId="{7CC42406-1F6F-469D-A0DB-A7D7A4ACB8BF}" destId="{ED35DE2A-CD1E-4293-9438-22980ACF783F}" srcOrd="1" destOrd="0" presId="urn:microsoft.com/office/officeart/2005/8/layout/orgChart1"/>
    <dgm:cxn modelId="{184F0170-57FC-4814-9972-3C79EED40368}" type="presOf" srcId="{20DDB4E1-B993-43FA-BE53-109273FCE8F2}" destId="{0613ABC1-1931-47B2-A5B3-15BAB303B6E0}" srcOrd="0" destOrd="0" presId="urn:microsoft.com/office/officeart/2005/8/layout/orgChart1"/>
    <dgm:cxn modelId="{22F76271-BC92-4B15-916F-05202377AD07}" type="presOf" srcId="{CEE9F2F5-8803-4990-9856-2E0FEA517940}" destId="{003A1AF2-27CA-428D-9E5D-8E386E26515C}" srcOrd="0" destOrd="0" presId="urn:microsoft.com/office/officeart/2005/8/layout/orgChart1"/>
    <dgm:cxn modelId="{23C2C853-0767-4375-AF1A-5C211F6D6D11}" srcId="{0514E23B-13BD-4DCF-948C-CBC65BA226BC}" destId="{B8F446CB-245E-4568-8F76-309F8483D389}" srcOrd="1" destOrd="0" parTransId="{7D44AC42-3C5E-4B34-9547-A6C445DA587A}" sibTransId="{9E868760-FF32-438C-B922-8BEC9B7F48CD}"/>
    <dgm:cxn modelId="{3A7B9555-2BB7-4FC0-8EAC-DC9DBDC8B555}" srcId="{BFC4B8B9-8E0C-45C0-A2C8-F65045D44C1D}" destId="{83042F66-100A-4891-BD1B-3AB73CF68B66}" srcOrd="0" destOrd="0" parTransId="{06C15FD9-6156-42AC-B095-1BEA4C3ACA97}" sibTransId="{F3754708-A37B-48A2-B14B-9388B315620C}"/>
    <dgm:cxn modelId="{D81C9576-1141-4741-90D5-9D2EF04FB2B2}" srcId="{1212BE5F-E4A2-405B-8E87-E03F0AAA7937}" destId="{7CC42406-1F6F-469D-A0DB-A7D7A4ACB8BF}" srcOrd="2" destOrd="0" parTransId="{6361F01D-0C42-4778-A1DB-6204179F0308}" sibTransId="{5524414D-ABD6-4B44-BBEE-A3C99D4C8232}"/>
    <dgm:cxn modelId="{072E6382-FCBD-4A3C-8640-3B059F5B6AE9}" type="presOf" srcId="{9960140D-8C0E-441A-8F9D-AAA0F94F22DE}" destId="{1BE40D3B-10A1-44FE-8D5A-C992926E82F8}" srcOrd="0" destOrd="0" presId="urn:microsoft.com/office/officeart/2005/8/layout/orgChart1"/>
    <dgm:cxn modelId="{B70AC998-17BA-4D7F-8B52-FDE050681F2A}" type="presOf" srcId="{36A20334-4F76-44ED-871C-43A8780092E0}" destId="{D15574D5-1BC0-45B3-B676-C2BEB9DEA6AA}" srcOrd="0" destOrd="0" presId="urn:microsoft.com/office/officeart/2005/8/layout/orgChart1"/>
    <dgm:cxn modelId="{98EC9499-D937-44D7-9877-C712E13F4CE5}" type="presOf" srcId="{F313C0AB-BC35-499F-83FA-A1E47398D210}" destId="{176C99C9-C0E4-4DFD-9245-CABB1DA0A5E6}" srcOrd="0" destOrd="0" presId="urn:microsoft.com/office/officeart/2005/8/layout/orgChart1"/>
    <dgm:cxn modelId="{577F5B9F-9E2A-4D79-A32D-C0C35BA6F049}" srcId="{1212BE5F-E4A2-405B-8E87-E03F0AAA7937}" destId="{817622A9-6F73-4E45-B440-DA06CBEEB2D7}" srcOrd="1" destOrd="0" parTransId="{B1108E43-1DB5-487C-9B67-988A889570BD}" sibTransId="{69530443-FEFD-44BA-B8F9-A722A32F541F}"/>
    <dgm:cxn modelId="{2CD442A3-E73B-42F0-BB17-C422031B3655}" srcId="{9AF2073C-561E-4DA6-B729-314E5E525B13}" destId="{0514E23B-13BD-4DCF-948C-CBC65BA226BC}" srcOrd="0" destOrd="0" parTransId="{39152E96-31C7-4958-B02C-B2BE7FE57B6B}" sibTransId="{4D9DC2AE-B7BE-46FB-98BC-486F931A2F4D}"/>
    <dgm:cxn modelId="{4213FAA4-71E7-4661-926E-985BE34D39DC}" type="presOf" srcId="{B8F446CB-245E-4568-8F76-309F8483D389}" destId="{CE9696B9-3BEC-4EA5-B351-07958F88A3B8}" srcOrd="1" destOrd="0" presId="urn:microsoft.com/office/officeart/2005/8/layout/orgChart1"/>
    <dgm:cxn modelId="{E11A6AAE-243A-4D57-AF83-8DEEA7F0DCF6}" type="presOf" srcId="{20DDB4E1-B993-43FA-BE53-109273FCE8F2}" destId="{84C77D0F-2E8A-4DFB-A65B-2D74EC5A5935}" srcOrd="1" destOrd="0" presId="urn:microsoft.com/office/officeart/2005/8/layout/orgChart1"/>
    <dgm:cxn modelId="{36E4A1B0-84A2-4F8B-98A4-2D22771CC4D9}" type="presOf" srcId="{0514E23B-13BD-4DCF-948C-CBC65BA226BC}" destId="{A519ADE0-C4C8-45A0-B0AE-4185C617CE53}" srcOrd="1" destOrd="0" presId="urn:microsoft.com/office/officeart/2005/8/layout/orgChart1"/>
    <dgm:cxn modelId="{ADDCC2BA-6175-4435-9F08-ABA32E7FDB02}" type="presOf" srcId="{F313C0AB-BC35-499F-83FA-A1E47398D210}" destId="{18FF3561-CFDC-4730-9EEA-36ED08F12DB5}" srcOrd="1" destOrd="0" presId="urn:microsoft.com/office/officeart/2005/8/layout/orgChart1"/>
    <dgm:cxn modelId="{38A709BE-08CB-45B4-864F-DDDC22F80AB9}" srcId="{BFC4B8B9-8E0C-45C0-A2C8-F65045D44C1D}" destId="{1212BE5F-E4A2-405B-8E87-E03F0AAA7937}" srcOrd="1" destOrd="0" parTransId="{C80165EC-C4F0-4F1B-BE45-4B28ED0AABB5}" sibTransId="{F6416A61-83EF-4113-8C23-AC8F55FF3266}"/>
    <dgm:cxn modelId="{995D9CDB-24C5-4200-8BD7-04AD92B4FEB8}" type="presOf" srcId="{06C15FD9-6156-42AC-B095-1BEA4C3ACA97}" destId="{1385B884-A30C-4F10-B140-AC3FFD166848}" srcOrd="0" destOrd="0" presId="urn:microsoft.com/office/officeart/2005/8/layout/orgChart1"/>
    <dgm:cxn modelId="{3C5AC4E6-4D6B-46F0-888F-6A420E858540}" type="presOf" srcId="{1212BE5F-E4A2-405B-8E87-E03F0AAA7937}" destId="{413BB9E9-65F7-4657-8325-9ABF5F06F8C5}" srcOrd="0" destOrd="0" presId="urn:microsoft.com/office/officeart/2005/8/layout/orgChart1"/>
    <dgm:cxn modelId="{7B60A6E8-7D23-46B4-90BC-DF6D5614F01D}" type="presOf" srcId="{740AC26E-9737-49C0-B162-D0C7B48890FC}" destId="{B90FAF3E-3086-4793-972A-5A818ED7F615}" srcOrd="0" destOrd="0" presId="urn:microsoft.com/office/officeart/2005/8/layout/orgChart1"/>
    <dgm:cxn modelId="{CA8BD7EA-2D3B-4152-8A5A-A2DF615F3705}" type="presOf" srcId="{9AF2073C-561E-4DA6-B729-314E5E525B13}" destId="{8CB04EED-E695-4403-A9D3-EB9FA112DC6B}" srcOrd="1" destOrd="0" presId="urn:microsoft.com/office/officeart/2005/8/layout/orgChart1"/>
    <dgm:cxn modelId="{0828A3F4-85D8-43B4-B2EB-A4533774FA1D}" type="presOf" srcId="{9AF2073C-561E-4DA6-B729-314E5E525B13}" destId="{745563D9-194D-4FCA-AA6F-87E27D455F24}" srcOrd="0" destOrd="0" presId="urn:microsoft.com/office/officeart/2005/8/layout/orgChart1"/>
    <dgm:cxn modelId="{A46862F6-84BD-4CAA-95D1-74F43E7C2246}" type="presOf" srcId="{7D44AC42-3C5E-4B34-9547-A6C445DA587A}" destId="{8BDFA81D-5A00-4AE0-84F9-3B32732D165D}" srcOrd="0" destOrd="0" presId="urn:microsoft.com/office/officeart/2005/8/layout/orgChart1"/>
    <dgm:cxn modelId="{130D0FF8-49D6-4F3D-9965-7D4ADCA66175}" srcId="{1212BE5F-E4A2-405B-8E87-E03F0AAA7937}" destId="{20DDB4E1-B993-43FA-BE53-109273FCE8F2}" srcOrd="0" destOrd="0" parTransId="{CEE9F2F5-8803-4990-9856-2E0FEA517940}" sibTransId="{96B5C9D6-8429-4761-88F2-4C0F7E6EB096}"/>
    <dgm:cxn modelId="{B6005FFB-EBDE-47F1-9D4E-2AEB0815674E}" type="presOf" srcId="{1212BE5F-E4A2-405B-8E87-E03F0AAA7937}" destId="{7B172051-DC24-4333-B41D-BE262A047934}" srcOrd="1" destOrd="0" presId="urn:microsoft.com/office/officeart/2005/8/layout/orgChart1"/>
    <dgm:cxn modelId="{39DD6AFB-C250-4D0F-862E-217B3E6D1646}" type="presOf" srcId="{0514E23B-13BD-4DCF-948C-CBC65BA226BC}" destId="{E23176FF-D1F5-4E09-B23C-04B35A76986A}" srcOrd="0" destOrd="0" presId="urn:microsoft.com/office/officeart/2005/8/layout/orgChart1"/>
    <dgm:cxn modelId="{0BD81419-C9A8-467F-9AE7-B8024E2AEA18}" type="presParOf" srcId="{B90FAF3E-3086-4793-972A-5A818ED7F615}" destId="{C452E97F-FCFF-49DF-8911-1FD1B4789219}" srcOrd="0" destOrd="0" presId="urn:microsoft.com/office/officeart/2005/8/layout/orgChart1"/>
    <dgm:cxn modelId="{5BDA136D-4299-4684-830C-AA92C9C42C23}" type="presParOf" srcId="{C452E97F-FCFF-49DF-8911-1FD1B4789219}" destId="{1F6CCB9F-1D46-4B0E-BD2B-D93205C2A0A6}" srcOrd="0" destOrd="0" presId="urn:microsoft.com/office/officeart/2005/8/layout/orgChart1"/>
    <dgm:cxn modelId="{6640C37C-7591-4F1B-8D1E-A36514983AE0}" type="presParOf" srcId="{1F6CCB9F-1D46-4B0E-BD2B-D93205C2A0A6}" destId="{745563D9-194D-4FCA-AA6F-87E27D455F24}" srcOrd="0" destOrd="0" presId="urn:microsoft.com/office/officeart/2005/8/layout/orgChart1"/>
    <dgm:cxn modelId="{3BCE4114-62C6-4D2A-82C1-40E068BA750D}" type="presParOf" srcId="{1F6CCB9F-1D46-4B0E-BD2B-D93205C2A0A6}" destId="{8CB04EED-E695-4403-A9D3-EB9FA112DC6B}" srcOrd="1" destOrd="0" presId="urn:microsoft.com/office/officeart/2005/8/layout/orgChart1"/>
    <dgm:cxn modelId="{9C8CBB4E-DC59-4E41-AAE5-F1B367AC74AD}" type="presParOf" srcId="{C452E97F-FCFF-49DF-8911-1FD1B4789219}" destId="{622AE198-4789-4E92-9E49-44E8DA072F2A}" srcOrd="1" destOrd="0" presId="urn:microsoft.com/office/officeart/2005/8/layout/orgChart1"/>
    <dgm:cxn modelId="{4E78DEE5-8A60-4AC6-9CCB-9F38D02D9E6A}" type="presParOf" srcId="{622AE198-4789-4E92-9E49-44E8DA072F2A}" destId="{9C6ABD2A-5373-4EB8-8DD7-AD049F3E3CF6}" srcOrd="0" destOrd="0" presId="urn:microsoft.com/office/officeart/2005/8/layout/orgChart1"/>
    <dgm:cxn modelId="{629C78C4-CFE8-4CB9-B17D-DD4572551FC3}" type="presParOf" srcId="{622AE198-4789-4E92-9E49-44E8DA072F2A}" destId="{37A02CA6-CA91-4690-AF0E-596D3C8761F9}" srcOrd="1" destOrd="0" presId="urn:microsoft.com/office/officeart/2005/8/layout/orgChart1"/>
    <dgm:cxn modelId="{69D4E54C-3D6A-4039-A3EF-119079A33105}" type="presParOf" srcId="{37A02CA6-CA91-4690-AF0E-596D3C8761F9}" destId="{45C2C931-B40B-4DCC-8701-F85B4D01C68A}" srcOrd="0" destOrd="0" presId="urn:microsoft.com/office/officeart/2005/8/layout/orgChart1"/>
    <dgm:cxn modelId="{B3926A08-C051-4B48-9683-A62F7F523FBF}" type="presParOf" srcId="{45C2C931-B40B-4DCC-8701-F85B4D01C68A}" destId="{E23176FF-D1F5-4E09-B23C-04B35A76986A}" srcOrd="0" destOrd="0" presId="urn:microsoft.com/office/officeart/2005/8/layout/orgChart1"/>
    <dgm:cxn modelId="{5D548381-9B8D-4DFF-8DAA-0CAB6B193752}" type="presParOf" srcId="{45C2C931-B40B-4DCC-8701-F85B4D01C68A}" destId="{A519ADE0-C4C8-45A0-B0AE-4185C617CE53}" srcOrd="1" destOrd="0" presId="urn:microsoft.com/office/officeart/2005/8/layout/orgChart1"/>
    <dgm:cxn modelId="{013B167D-43C4-4F6D-B6D2-8D3C7DCB83DB}" type="presParOf" srcId="{37A02CA6-CA91-4690-AF0E-596D3C8761F9}" destId="{76E41FCC-1A20-4C7E-9403-3265A6999989}" srcOrd="1" destOrd="0" presId="urn:microsoft.com/office/officeart/2005/8/layout/orgChart1"/>
    <dgm:cxn modelId="{06284F86-BB55-4FE6-9D98-7CB7094F02F8}" type="presParOf" srcId="{76E41FCC-1A20-4C7E-9403-3265A6999989}" destId="{1BE40D3B-10A1-44FE-8D5A-C992926E82F8}" srcOrd="0" destOrd="0" presId="urn:microsoft.com/office/officeart/2005/8/layout/orgChart1"/>
    <dgm:cxn modelId="{54B1F467-5170-4FB9-B4A2-1C2469F00A51}" type="presParOf" srcId="{76E41FCC-1A20-4C7E-9403-3265A6999989}" destId="{2A79571F-8377-47BD-9808-DF77D5F691F4}" srcOrd="1" destOrd="0" presId="urn:microsoft.com/office/officeart/2005/8/layout/orgChart1"/>
    <dgm:cxn modelId="{8BCF4D6C-F93F-433A-ACB8-B21E7FDE9AEA}" type="presParOf" srcId="{2A79571F-8377-47BD-9808-DF77D5F691F4}" destId="{7F06D228-9CF8-4299-BE5B-63204EC69A31}" srcOrd="0" destOrd="0" presId="urn:microsoft.com/office/officeart/2005/8/layout/orgChart1"/>
    <dgm:cxn modelId="{877F7433-7AB1-43A4-9282-798D518280DB}" type="presParOf" srcId="{7F06D228-9CF8-4299-BE5B-63204EC69A31}" destId="{324E2357-AAD0-4C18-9D26-557FE6D1A4E5}" srcOrd="0" destOrd="0" presId="urn:microsoft.com/office/officeart/2005/8/layout/orgChart1"/>
    <dgm:cxn modelId="{A4ABBD07-4F58-4623-AA6D-E38D55D433F5}" type="presParOf" srcId="{7F06D228-9CF8-4299-BE5B-63204EC69A31}" destId="{D2CB9924-C761-458E-9282-07862537578D}" srcOrd="1" destOrd="0" presId="urn:microsoft.com/office/officeart/2005/8/layout/orgChart1"/>
    <dgm:cxn modelId="{9A767D82-9063-456B-BE40-B6FA89212BCB}" type="presParOf" srcId="{2A79571F-8377-47BD-9808-DF77D5F691F4}" destId="{39425177-459F-4384-96EB-E174A261118D}" srcOrd="1" destOrd="0" presId="urn:microsoft.com/office/officeart/2005/8/layout/orgChart1"/>
    <dgm:cxn modelId="{18489DD5-1D2C-41F8-825C-DA12EDE1DF60}" type="presParOf" srcId="{2A79571F-8377-47BD-9808-DF77D5F691F4}" destId="{458787BA-3FE1-46E1-B124-058A4077FBE2}" srcOrd="2" destOrd="0" presId="urn:microsoft.com/office/officeart/2005/8/layout/orgChart1"/>
    <dgm:cxn modelId="{683A9B69-1CE9-41A2-9591-5A21F3B27927}" type="presParOf" srcId="{76E41FCC-1A20-4C7E-9403-3265A6999989}" destId="{8BDFA81D-5A00-4AE0-84F9-3B32732D165D}" srcOrd="2" destOrd="0" presId="urn:microsoft.com/office/officeart/2005/8/layout/orgChart1"/>
    <dgm:cxn modelId="{55D3566C-68BF-4567-9801-9D46E87A6142}" type="presParOf" srcId="{76E41FCC-1A20-4C7E-9403-3265A6999989}" destId="{ABB72CC4-774D-40A5-9D61-101FF6420A3C}" srcOrd="3" destOrd="0" presId="urn:microsoft.com/office/officeart/2005/8/layout/orgChart1"/>
    <dgm:cxn modelId="{37C4C535-9263-4621-A45D-914A2FA195D9}" type="presParOf" srcId="{ABB72CC4-774D-40A5-9D61-101FF6420A3C}" destId="{31BA582A-5644-46B8-9118-B18C02A94E76}" srcOrd="0" destOrd="0" presId="urn:microsoft.com/office/officeart/2005/8/layout/orgChart1"/>
    <dgm:cxn modelId="{82847BF7-3652-4110-AF3B-A118DE7CB453}" type="presParOf" srcId="{31BA582A-5644-46B8-9118-B18C02A94E76}" destId="{26029642-1FD6-48C7-884E-978199C34CBA}" srcOrd="0" destOrd="0" presId="urn:microsoft.com/office/officeart/2005/8/layout/orgChart1"/>
    <dgm:cxn modelId="{A084BF99-26B3-4FDA-8B15-05D9F9A7F769}" type="presParOf" srcId="{31BA582A-5644-46B8-9118-B18C02A94E76}" destId="{CE9696B9-3BEC-4EA5-B351-07958F88A3B8}" srcOrd="1" destOrd="0" presId="urn:microsoft.com/office/officeart/2005/8/layout/orgChart1"/>
    <dgm:cxn modelId="{2EDD75C0-B47F-45E5-98CD-A0E928A3C2F4}" type="presParOf" srcId="{ABB72CC4-774D-40A5-9D61-101FF6420A3C}" destId="{907D3A4A-FBE9-4D7E-AFF3-762B651733FC}" srcOrd="1" destOrd="0" presId="urn:microsoft.com/office/officeart/2005/8/layout/orgChart1"/>
    <dgm:cxn modelId="{ECD61720-75F1-40BF-819B-D6B5A6CA5874}" type="presParOf" srcId="{ABB72CC4-774D-40A5-9D61-101FF6420A3C}" destId="{8EA54A9E-83F7-4A52-8BC6-78792B337C11}" srcOrd="2" destOrd="0" presId="urn:microsoft.com/office/officeart/2005/8/layout/orgChart1"/>
    <dgm:cxn modelId="{CA783354-2F4C-496B-97FA-2C65968A32E9}" type="presParOf" srcId="{37A02CA6-CA91-4690-AF0E-596D3C8761F9}" destId="{D9583A23-BE78-4B2D-8EF9-D1D8B4BA33E6}" srcOrd="2" destOrd="0" presId="urn:microsoft.com/office/officeart/2005/8/layout/orgChart1"/>
    <dgm:cxn modelId="{56945E48-92D6-4E09-9EE2-0201C4751936}" type="presParOf" srcId="{C452E97F-FCFF-49DF-8911-1FD1B4789219}" destId="{156F78B1-343D-4E9F-B62E-C15D6309755D}" srcOrd="2" destOrd="0" presId="urn:microsoft.com/office/officeart/2005/8/layout/orgChart1"/>
    <dgm:cxn modelId="{C89D8EEF-1335-409C-9663-E4869EC51E13}" type="presParOf" srcId="{156F78B1-343D-4E9F-B62E-C15D6309755D}" destId="{D15574D5-1BC0-45B3-B676-C2BEB9DEA6AA}" srcOrd="0" destOrd="0" presId="urn:microsoft.com/office/officeart/2005/8/layout/orgChart1"/>
    <dgm:cxn modelId="{BF468896-9CE8-4423-BFC9-770D316EB2E2}" type="presParOf" srcId="{156F78B1-343D-4E9F-B62E-C15D6309755D}" destId="{5B60B8AC-B705-4119-96A5-626FA0567798}" srcOrd="1" destOrd="0" presId="urn:microsoft.com/office/officeart/2005/8/layout/orgChart1"/>
    <dgm:cxn modelId="{9B4EE154-BBFE-4909-B2AB-4AE13DDCC82F}" type="presParOf" srcId="{5B60B8AC-B705-4119-96A5-626FA0567798}" destId="{ED7A7856-89EB-4CF2-B057-7F8208A2ED3B}" srcOrd="0" destOrd="0" presId="urn:microsoft.com/office/officeart/2005/8/layout/orgChart1"/>
    <dgm:cxn modelId="{D0FF6BC2-9C40-42D6-92A5-EA26BC715215}" type="presParOf" srcId="{ED7A7856-89EB-4CF2-B057-7F8208A2ED3B}" destId="{6DC39F93-26B9-4A51-B0EC-22C07227E5C3}" srcOrd="0" destOrd="0" presId="urn:microsoft.com/office/officeart/2005/8/layout/orgChart1"/>
    <dgm:cxn modelId="{C3103291-0C64-4B13-869D-210AEAC3A3C0}" type="presParOf" srcId="{ED7A7856-89EB-4CF2-B057-7F8208A2ED3B}" destId="{1A31E3B8-CBF7-4027-87B7-A6C28C5CC780}" srcOrd="1" destOrd="0" presId="urn:microsoft.com/office/officeart/2005/8/layout/orgChart1"/>
    <dgm:cxn modelId="{B276316B-C535-4910-8676-FF5659154EE5}" type="presParOf" srcId="{5B60B8AC-B705-4119-96A5-626FA0567798}" destId="{8D7D1437-73A3-4498-8E53-BB1396F437BE}" srcOrd="1" destOrd="0" presId="urn:microsoft.com/office/officeart/2005/8/layout/orgChart1"/>
    <dgm:cxn modelId="{86EE0AAA-4F46-4608-9C3D-300BB5168B26}" type="presParOf" srcId="{8D7D1437-73A3-4498-8E53-BB1396F437BE}" destId="{1385B884-A30C-4F10-B140-AC3FFD166848}" srcOrd="0" destOrd="0" presId="urn:microsoft.com/office/officeart/2005/8/layout/orgChart1"/>
    <dgm:cxn modelId="{B33F3C79-D814-4422-9754-D181AB3CDDF2}" type="presParOf" srcId="{8D7D1437-73A3-4498-8E53-BB1396F437BE}" destId="{9997168C-B44D-41DD-8C2D-0E6E8079A87D}" srcOrd="1" destOrd="0" presId="urn:microsoft.com/office/officeart/2005/8/layout/orgChart1"/>
    <dgm:cxn modelId="{76E14900-CE27-4CC2-84F1-AAA4B8ED739C}" type="presParOf" srcId="{9997168C-B44D-41DD-8C2D-0E6E8079A87D}" destId="{1B1780CE-8398-44CF-9B7C-A6387CD0591F}" srcOrd="0" destOrd="0" presId="urn:microsoft.com/office/officeart/2005/8/layout/orgChart1"/>
    <dgm:cxn modelId="{95394085-C962-4D35-8EDA-14A618331F68}" type="presParOf" srcId="{1B1780CE-8398-44CF-9B7C-A6387CD0591F}" destId="{8B22948E-4DBD-4FAA-A482-55C5CA1E9F90}" srcOrd="0" destOrd="0" presId="urn:microsoft.com/office/officeart/2005/8/layout/orgChart1"/>
    <dgm:cxn modelId="{6EE8B571-26C5-4345-9C28-4837F7AF1B08}" type="presParOf" srcId="{1B1780CE-8398-44CF-9B7C-A6387CD0591F}" destId="{FC730013-A96D-4F91-AE95-2E322F0A4781}" srcOrd="1" destOrd="0" presId="urn:microsoft.com/office/officeart/2005/8/layout/orgChart1"/>
    <dgm:cxn modelId="{28426FC1-3ABE-4175-A548-0BCACBCEE21A}" type="presParOf" srcId="{9997168C-B44D-41DD-8C2D-0E6E8079A87D}" destId="{E2E63E9D-184C-4EF7-B666-B105EAC23EEA}" srcOrd="1" destOrd="0" presId="urn:microsoft.com/office/officeart/2005/8/layout/orgChart1"/>
    <dgm:cxn modelId="{6CC70A00-CB25-46AD-8DFE-4475F8E02CD1}" type="presParOf" srcId="{9997168C-B44D-41DD-8C2D-0E6E8079A87D}" destId="{DE2D5AA6-D97D-4033-B464-92785E6A3CC7}" srcOrd="2" destOrd="0" presId="urn:microsoft.com/office/officeart/2005/8/layout/orgChart1"/>
    <dgm:cxn modelId="{6D724106-C224-4D3B-AD56-F620D9C94D15}" type="presParOf" srcId="{8D7D1437-73A3-4498-8E53-BB1396F437BE}" destId="{C2BAFCFC-E653-48B7-8AD6-345AFDB69DA8}" srcOrd="2" destOrd="0" presId="urn:microsoft.com/office/officeart/2005/8/layout/orgChart1"/>
    <dgm:cxn modelId="{5B627722-FD74-4171-92AC-6BC896804CB9}" type="presParOf" srcId="{8D7D1437-73A3-4498-8E53-BB1396F437BE}" destId="{2C5E1D07-B53A-40FD-B3F4-1A4083642CC8}" srcOrd="3" destOrd="0" presId="urn:microsoft.com/office/officeart/2005/8/layout/orgChart1"/>
    <dgm:cxn modelId="{336589A9-D087-418A-8D85-A91F58541B5D}" type="presParOf" srcId="{2C5E1D07-B53A-40FD-B3F4-1A4083642CC8}" destId="{27D61103-9DCC-4A19-8E7F-47BF53F10928}" srcOrd="0" destOrd="0" presId="urn:microsoft.com/office/officeart/2005/8/layout/orgChart1"/>
    <dgm:cxn modelId="{2F6FD639-9D9E-4A4A-93B6-616B803B84C7}" type="presParOf" srcId="{27D61103-9DCC-4A19-8E7F-47BF53F10928}" destId="{413BB9E9-65F7-4657-8325-9ABF5F06F8C5}" srcOrd="0" destOrd="0" presId="urn:microsoft.com/office/officeart/2005/8/layout/orgChart1"/>
    <dgm:cxn modelId="{F05360D3-3BAE-4C60-94D4-E514A334669E}" type="presParOf" srcId="{27D61103-9DCC-4A19-8E7F-47BF53F10928}" destId="{7B172051-DC24-4333-B41D-BE262A047934}" srcOrd="1" destOrd="0" presId="urn:microsoft.com/office/officeart/2005/8/layout/orgChart1"/>
    <dgm:cxn modelId="{E422CA55-2CFE-4883-80CE-23E2ECEEBA09}" type="presParOf" srcId="{2C5E1D07-B53A-40FD-B3F4-1A4083642CC8}" destId="{97D7132A-D263-4853-B613-986318D08D67}" srcOrd="1" destOrd="0" presId="urn:microsoft.com/office/officeart/2005/8/layout/orgChart1"/>
    <dgm:cxn modelId="{F0037EF6-A610-4ED3-9CE4-3174B9C9C1DD}" type="presParOf" srcId="{97D7132A-D263-4853-B613-986318D08D67}" destId="{003A1AF2-27CA-428D-9E5D-8E386E26515C}" srcOrd="0" destOrd="0" presId="urn:microsoft.com/office/officeart/2005/8/layout/orgChart1"/>
    <dgm:cxn modelId="{4B998993-E6E1-4FE4-A870-60E48EC3D9F1}" type="presParOf" srcId="{97D7132A-D263-4853-B613-986318D08D67}" destId="{8F436FC7-DEA8-413E-B4EB-CC571CFD1095}" srcOrd="1" destOrd="0" presId="urn:microsoft.com/office/officeart/2005/8/layout/orgChart1"/>
    <dgm:cxn modelId="{35A7E500-6FA0-49FE-97DD-2C66D0E42A16}" type="presParOf" srcId="{8F436FC7-DEA8-413E-B4EB-CC571CFD1095}" destId="{41F53020-6A5C-4081-BB18-0640D34A5230}" srcOrd="0" destOrd="0" presId="urn:microsoft.com/office/officeart/2005/8/layout/orgChart1"/>
    <dgm:cxn modelId="{5FBF072C-0C03-44B1-AFC7-FADBA6108A12}" type="presParOf" srcId="{41F53020-6A5C-4081-BB18-0640D34A5230}" destId="{0613ABC1-1931-47B2-A5B3-15BAB303B6E0}" srcOrd="0" destOrd="0" presId="urn:microsoft.com/office/officeart/2005/8/layout/orgChart1"/>
    <dgm:cxn modelId="{A339D52A-792E-42BD-B87C-06D01145C76A}" type="presParOf" srcId="{41F53020-6A5C-4081-BB18-0640D34A5230}" destId="{84C77D0F-2E8A-4DFB-A65B-2D74EC5A5935}" srcOrd="1" destOrd="0" presId="urn:microsoft.com/office/officeart/2005/8/layout/orgChart1"/>
    <dgm:cxn modelId="{59646B38-D41D-4265-8102-5DCECCB803D0}" type="presParOf" srcId="{8F436FC7-DEA8-413E-B4EB-CC571CFD1095}" destId="{5B0728DF-5953-44E0-9225-123DC3C3C21B}" srcOrd="1" destOrd="0" presId="urn:microsoft.com/office/officeart/2005/8/layout/orgChart1"/>
    <dgm:cxn modelId="{A83FF4B8-3607-47DA-A717-CFE31C657FEA}" type="presParOf" srcId="{8F436FC7-DEA8-413E-B4EB-CC571CFD1095}" destId="{8D522F3F-0AD0-4339-97CC-46CB2638AFE4}" srcOrd="2" destOrd="0" presId="urn:microsoft.com/office/officeart/2005/8/layout/orgChart1"/>
    <dgm:cxn modelId="{7E9B8E08-2B76-41AB-B1A5-2B2F6E23438D}" type="presParOf" srcId="{97D7132A-D263-4853-B613-986318D08D67}" destId="{D2BA220E-33C5-41BB-9D02-78AFD7A6B13B}" srcOrd="2" destOrd="0" presId="urn:microsoft.com/office/officeart/2005/8/layout/orgChart1"/>
    <dgm:cxn modelId="{D0A147ED-D835-4D5D-87AB-F98AE5EAAA51}" type="presParOf" srcId="{97D7132A-D263-4853-B613-986318D08D67}" destId="{0EE5773C-DAFD-4E82-930C-D3B8909E7EF8}" srcOrd="3" destOrd="0" presId="urn:microsoft.com/office/officeart/2005/8/layout/orgChart1"/>
    <dgm:cxn modelId="{2D29F3E3-06B0-47B9-AF74-1DAEB128113B}" type="presParOf" srcId="{0EE5773C-DAFD-4E82-930C-D3B8909E7EF8}" destId="{598D2349-B0DF-4028-A8DF-A42B17278D78}" srcOrd="0" destOrd="0" presId="urn:microsoft.com/office/officeart/2005/8/layout/orgChart1"/>
    <dgm:cxn modelId="{E981BCFB-22FD-451A-ADC0-3944390475CB}" type="presParOf" srcId="{598D2349-B0DF-4028-A8DF-A42B17278D78}" destId="{7E58D800-66B6-4546-A9A2-F09E6B5CE19A}" srcOrd="0" destOrd="0" presId="urn:microsoft.com/office/officeart/2005/8/layout/orgChart1"/>
    <dgm:cxn modelId="{3E795C06-0BA4-4382-B28D-ED3EB46BF05C}" type="presParOf" srcId="{598D2349-B0DF-4028-A8DF-A42B17278D78}" destId="{DB4064D8-EF0C-4D26-AC2F-B42887FD5D05}" srcOrd="1" destOrd="0" presId="urn:microsoft.com/office/officeart/2005/8/layout/orgChart1"/>
    <dgm:cxn modelId="{7C5B25B3-B2D3-4117-B3EA-9166EE7EDFA2}" type="presParOf" srcId="{0EE5773C-DAFD-4E82-930C-D3B8909E7EF8}" destId="{7FA57C9F-1A83-4E6D-8CEC-2762D044FB83}" srcOrd="1" destOrd="0" presId="urn:microsoft.com/office/officeart/2005/8/layout/orgChart1"/>
    <dgm:cxn modelId="{16A47D60-C091-40F6-A5C4-3D18424D4EC4}" type="presParOf" srcId="{0EE5773C-DAFD-4E82-930C-D3B8909E7EF8}" destId="{B5133B44-D740-44B9-954B-1F7B4C163ED5}" srcOrd="2" destOrd="0" presId="urn:microsoft.com/office/officeart/2005/8/layout/orgChart1"/>
    <dgm:cxn modelId="{98E3693A-B80B-4C80-9564-515538929BAA}" type="presParOf" srcId="{97D7132A-D263-4853-B613-986318D08D67}" destId="{A4FA457D-F7B9-4A17-B82D-62EE82E0D530}" srcOrd="4" destOrd="0" presId="urn:microsoft.com/office/officeart/2005/8/layout/orgChart1"/>
    <dgm:cxn modelId="{7874492E-FB40-4130-9257-1DA8140A60FA}" type="presParOf" srcId="{97D7132A-D263-4853-B613-986318D08D67}" destId="{37136E46-5687-4A16-AB0A-487F46F570FE}" srcOrd="5" destOrd="0" presId="urn:microsoft.com/office/officeart/2005/8/layout/orgChart1"/>
    <dgm:cxn modelId="{4B7637D2-7608-477C-9EDA-3752B439EBA9}" type="presParOf" srcId="{37136E46-5687-4A16-AB0A-487F46F570FE}" destId="{4832310C-0017-4E33-A188-0B51AA5DB649}" srcOrd="0" destOrd="0" presId="urn:microsoft.com/office/officeart/2005/8/layout/orgChart1"/>
    <dgm:cxn modelId="{331C19AB-5C01-4069-9D58-C4C5226703DB}" type="presParOf" srcId="{4832310C-0017-4E33-A188-0B51AA5DB649}" destId="{D17E5F88-C32F-4DDD-B252-AFD5B3AB2DB6}" srcOrd="0" destOrd="0" presId="urn:microsoft.com/office/officeart/2005/8/layout/orgChart1"/>
    <dgm:cxn modelId="{0CFAE4B3-3B6B-4D0C-B340-0363CB74200D}" type="presParOf" srcId="{4832310C-0017-4E33-A188-0B51AA5DB649}" destId="{ED35DE2A-CD1E-4293-9438-22980ACF783F}" srcOrd="1" destOrd="0" presId="urn:microsoft.com/office/officeart/2005/8/layout/orgChart1"/>
    <dgm:cxn modelId="{A4E371AD-F913-48C6-A1DD-40344BAE9858}" type="presParOf" srcId="{37136E46-5687-4A16-AB0A-487F46F570FE}" destId="{118041E8-9AB8-4688-908B-0017098970E5}" srcOrd="1" destOrd="0" presId="urn:microsoft.com/office/officeart/2005/8/layout/orgChart1"/>
    <dgm:cxn modelId="{FB8D200D-DD49-45D5-81BD-63A8E3B73DCA}" type="presParOf" srcId="{37136E46-5687-4A16-AB0A-487F46F570FE}" destId="{EA377001-85ED-49E9-92B0-E3DAEBD26DCC}" srcOrd="2" destOrd="0" presId="urn:microsoft.com/office/officeart/2005/8/layout/orgChart1"/>
    <dgm:cxn modelId="{13643ADD-91A3-40DE-8F33-5D2E7832605F}" type="presParOf" srcId="{97D7132A-D263-4853-B613-986318D08D67}" destId="{3FB7BA5A-2A68-4814-9BEE-EFE2E1DAB62D}" srcOrd="6" destOrd="0" presId="urn:microsoft.com/office/officeart/2005/8/layout/orgChart1"/>
    <dgm:cxn modelId="{B469C4C8-3CF8-4451-9F9E-5C796C28138C}" type="presParOf" srcId="{97D7132A-D263-4853-B613-986318D08D67}" destId="{8D33C9A6-AD93-495F-9A75-2AC755FE95E9}" srcOrd="7" destOrd="0" presId="urn:microsoft.com/office/officeart/2005/8/layout/orgChart1"/>
    <dgm:cxn modelId="{27934030-903A-48A0-902C-90E536E9C0CB}" type="presParOf" srcId="{8D33C9A6-AD93-495F-9A75-2AC755FE95E9}" destId="{FC3A5F2F-B2B1-46B7-80F4-57ADEB03C2AF}" srcOrd="0" destOrd="0" presId="urn:microsoft.com/office/officeart/2005/8/layout/orgChart1"/>
    <dgm:cxn modelId="{AF5B6690-418F-4B1A-BC1E-004663AA1D14}" type="presParOf" srcId="{FC3A5F2F-B2B1-46B7-80F4-57ADEB03C2AF}" destId="{176C99C9-C0E4-4DFD-9245-CABB1DA0A5E6}" srcOrd="0" destOrd="0" presId="urn:microsoft.com/office/officeart/2005/8/layout/orgChart1"/>
    <dgm:cxn modelId="{E3AB69AE-C9CA-4C54-86E4-C8DCF9CE052F}" type="presParOf" srcId="{FC3A5F2F-B2B1-46B7-80F4-57ADEB03C2AF}" destId="{18FF3561-CFDC-4730-9EEA-36ED08F12DB5}" srcOrd="1" destOrd="0" presId="urn:microsoft.com/office/officeart/2005/8/layout/orgChart1"/>
    <dgm:cxn modelId="{20EC2313-0621-4B3B-9E06-F3E5E6965829}" type="presParOf" srcId="{8D33C9A6-AD93-495F-9A75-2AC755FE95E9}" destId="{12A0B63A-EE6E-4911-BE02-09605FF43E62}" srcOrd="1" destOrd="0" presId="urn:microsoft.com/office/officeart/2005/8/layout/orgChart1"/>
    <dgm:cxn modelId="{44917128-5EB0-4BE0-B597-36CC9EB7D7FA}" type="presParOf" srcId="{8D33C9A6-AD93-495F-9A75-2AC755FE95E9}" destId="{8A85DCFD-2BCC-45F4-AA10-A258A04D83BD}" srcOrd="2" destOrd="0" presId="urn:microsoft.com/office/officeart/2005/8/layout/orgChart1"/>
    <dgm:cxn modelId="{C92001F5-0F91-49CE-B24E-16D6789E44D9}" type="presParOf" srcId="{2C5E1D07-B53A-40FD-B3F4-1A4083642CC8}" destId="{23E48CFC-58E9-4DC8-BEAA-28AD51D1DFE1}" srcOrd="2" destOrd="0" presId="urn:microsoft.com/office/officeart/2005/8/layout/orgChart1"/>
    <dgm:cxn modelId="{F7B0FD2E-E72D-4DBE-B319-641C254FBC48}" type="presParOf" srcId="{5B60B8AC-B705-4119-96A5-626FA0567798}" destId="{77B51285-93A3-4BED-89C8-52F9D889527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7BA5A-2A68-4814-9BEE-EFE2E1DAB62D}">
      <dsp:nvSpPr>
        <dsp:cNvPr id="0" name=""/>
        <dsp:cNvSpPr/>
      </dsp:nvSpPr>
      <dsp:spPr>
        <a:xfrm>
          <a:off x="2079515" y="2253603"/>
          <a:ext cx="495482" cy="2157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7942"/>
              </a:lnTo>
              <a:lnTo>
                <a:pt x="495482" y="215794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A457D-F7B9-4A17-B82D-62EE82E0D530}">
      <dsp:nvSpPr>
        <dsp:cNvPr id="0" name=""/>
        <dsp:cNvSpPr/>
      </dsp:nvSpPr>
      <dsp:spPr>
        <a:xfrm>
          <a:off x="2079515" y="2253603"/>
          <a:ext cx="495482" cy="1582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2239"/>
              </a:lnTo>
              <a:lnTo>
                <a:pt x="495482" y="158223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A220E-33C5-41BB-9D02-78AFD7A6B13B}">
      <dsp:nvSpPr>
        <dsp:cNvPr id="0" name=""/>
        <dsp:cNvSpPr/>
      </dsp:nvSpPr>
      <dsp:spPr>
        <a:xfrm>
          <a:off x="2079515" y="2253603"/>
          <a:ext cx="495482" cy="1006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6536"/>
              </a:lnTo>
              <a:lnTo>
                <a:pt x="495482" y="100653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3A1AF2-27CA-428D-9E5D-8E386E26515C}">
      <dsp:nvSpPr>
        <dsp:cNvPr id="0" name=""/>
        <dsp:cNvSpPr/>
      </dsp:nvSpPr>
      <dsp:spPr>
        <a:xfrm>
          <a:off x="2079515" y="2253603"/>
          <a:ext cx="495482" cy="430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833"/>
              </a:lnTo>
              <a:lnTo>
                <a:pt x="495482" y="43083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BAFCFC-E653-48B7-8AD6-345AFDB69DA8}">
      <dsp:nvSpPr>
        <dsp:cNvPr id="0" name=""/>
        <dsp:cNvSpPr/>
      </dsp:nvSpPr>
      <dsp:spPr>
        <a:xfrm>
          <a:off x="1073094" y="1146769"/>
          <a:ext cx="1616793" cy="365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839"/>
              </a:lnTo>
              <a:lnTo>
                <a:pt x="1616793" y="333839"/>
              </a:lnTo>
              <a:lnTo>
                <a:pt x="1616793" y="36539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5B884-A30C-4F10-B140-AC3FFD166848}">
      <dsp:nvSpPr>
        <dsp:cNvPr id="0" name=""/>
        <dsp:cNvSpPr/>
      </dsp:nvSpPr>
      <dsp:spPr>
        <a:xfrm>
          <a:off x="890621" y="1146769"/>
          <a:ext cx="182472" cy="1157487"/>
        </a:xfrm>
        <a:custGeom>
          <a:avLst/>
          <a:gdLst/>
          <a:ahLst/>
          <a:cxnLst/>
          <a:rect l="0" t="0" r="0" b="0"/>
          <a:pathLst>
            <a:path>
              <a:moveTo>
                <a:pt x="182472" y="0"/>
              </a:moveTo>
              <a:lnTo>
                <a:pt x="182472" y="1125928"/>
              </a:lnTo>
              <a:lnTo>
                <a:pt x="0" y="1125928"/>
              </a:lnTo>
              <a:lnTo>
                <a:pt x="0" y="115748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574D5-1BC0-45B3-B676-C2BEB9DEA6AA}">
      <dsp:nvSpPr>
        <dsp:cNvPr id="0" name=""/>
        <dsp:cNvSpPr/>
      </dsp:nvSpPr>
      <dsp:spPr>
        <a:xfrm>
          <a:off x="2146188" y="566002"/>
          <a:ext cx="2587261" cy="331418"/>
        </a:xfrm>
        <a:custGeom>
          <a:avLst/>
          <a:gdLst/>
          <a:ahLst/>
          <a:cxnLst/>
          <a:rect l="0" t="0" r="0" b="0"/>
          <a:pathLst>
            <a:path>
              <a:moveTo>
                <a:pt x="2587261" y="0"/>
              </a:moveTo>
              <a:lnTo>
                <a:pt x="2587261" y="331418"/>
              </a:lnTo>
              <a:lnTo>
                <a:pt x="0" y="33141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FA81D-5A00-4AE0-84F9-3B32732D165D}">
      <dsp:nvSpPr>
        <dsp:cNvPr id="0" name=""/>
        <dsp:cNvSpPr/>
      </dsp:nvSpPr>
      <dsp:spPr>
        <a:xfrm>
          <a:off x="4919844" y="1872566"/>
          <a:ext cx="493950" cy="3134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4182"/>
              </a:lnTo>
              <a:lnTo>
                <a:pt x="493950" y="313418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40D3B-10A1-44FE-8D5A-C992926E82F8}">
      <dsp:nvSpPr>
        <dsp:cNvPr id="0" name=""/>
        <dsp:cNvSpPr/>
      </dsp:nvSpPr>
      <dsp:spPr>
        <a:xfrm>
          <a:off x="4919844" y="1872566"/>
          <a:ext cx="493950" cy="2346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6809"/>
              </a:lnTo>
              <a:lnTo>
                <a:pt x="493950" y="234680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ABD2A-5373-4EB8-8DD7-AD049F3E3CF6}">
      <dsp:nvSpPr>
        <dsp:cNvPr id="0" name=""/>
        <dsp:cNvSpPr/>
      </dsp:nvSpPr>
      <dsp:spPr>
        <a:xfrm>
          <a:off x="4733450" y="566002"/>
          <a:ext cx="1444718" cy="550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492"/>
              </a:lnTo>
              <a:lnTo>
                <a:pt x="1444718" y="518492"/>
              </a:lnTo>
              <a:lnTo>
                <a:pt x="1444718" y="55005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563D9-194D-4FCA-AA6F-87E27D455F24}">
      <dsp:nvSpPr>
        <dsp:cNvPr id="0" name=""/>
        <dsp:cNvSpPr/>
      </dsp:nvSpPr>
      <dsp:spPr>
        <a:xfrm>
          <a:off x="3127249" y="4437"/>
          <a:ext cx="3212400" cy="5615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Observační metody</a:t>
          </a:r>
        </a:p>
      </dsp:txBody>
      <dsp:txXfrm>
        <a:off x="3127249" y="4437"/>
        <a:ext cx="3212400" cy="561564"/>
      </dsp:txXfrm>
    </dsp:sp>
    <dsp:sp modelId="{E23176FF-D1F5-4E09-B23C-04B35A76986A}">
      <dsp:nvSpPr>
        <dsp:cNvPr id="0" name=""/>
        <dsp:cNvSpPr/>
      </dsp:nvSpPr>
      <dsp:spPr>
        <a:xfrm>
          <a:off x="4605263" y="1116053"/>
          <a:ext cx="3145810" cy="7565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Nepřímé  (</a:t>
          </a:r>
          <a:r>
            <a:rPr lang="cs-CZ" sz="2000" kern="1200" dirty="0" err="1"/>
            <a:t>neobtrusivní</a:t>
          </a:r>
          <a:r>
            <a:rPr lang="cs-CZ" sz="2000" kern="1200" dirty="0"/>
            <a:t>, </a:t>
          </a:r>
          <a:r>
            <a:rPr lang="cs-CZ" sz="2000" kern="1200" dirty="0" err="1"/>
            <a:t>nonraktivní</a:t>
          </a:r>
          <a:r>
            <a:rPr lang="cs-CZ" sz="2000" kern="1200" dirty="0"/>
            <a:t>) pozorování</a:t>
          </a:r>
        </a:p>
      </dsp:txBody>
      <dsp:txXfrm>
        <a:off x="4605263" y="1116053"/>
        <a:ext cx="3145810" cy="756512"/>
      </dsp:txXfrm>
    </dsp:sp>
    <dsp:sp modelId="{324E2357-AAD0-4C18-9D26-557FE6D1A4E5}">
      <dsp:nvSpPr>
        <dsp:cNvPr id="0" name=""/>
        <dsp:cNvSpPr/>
      </dsp:nvSpPr>
      <dsp:spPr>
        <a:xfrm>
          <a:off x="5413795" y="3947715"/>
          <a:ext cx="1996400" cy="5433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stopy</a:t>
          </a:r>
        </a:p>
      </dsp:txBody>
      <dsp:txXfrm>
        <a:off x="5413795" y="3947715"/>
        <a:ext cx="1996400" cy="543318"/>
      </dsp:txXfrm>
    </dsp:sp>
    <dsp:sp modelId="{26029642-1FD6-48C7-884E-978199C34CBA}">
      <dsp:nvSpPr>
        <dsp:cNvPr id="0" name=""/>
        <dsp:cNvSpPr/>
      </dsp:nvSpPr>
      <dsp:spPr>
        <a:xfrm>
          <a:off x="5413795" y="4735089"/>
          <a:ext cx="1996400" cy="5433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záznamy, produkty</a:t>
          </a:r>
        </a:p>
      </dsp:txBody>
      <dsp:txXfrm>
        <a:off x="5413795" y="4735089"/>
        <a:ext cx="1996400" cy="543318"/>
      </dsp:txXfrm>
    </dsp:sp>
    <dsp:sp modelId="{6DC39F93-26B9-4A51-B0EC-22C07227E5C3}">
      <dsp:nvSpPr>
        <dsp:cNvPr id="0" name=""/>
        <dsp:cNvSpPr/>
      </dsp:nvSpPr>
      <dsp:spPr>
        <a:xfrm>
          <a:off x="0" y="648072"/>
          <a:ext cx="2146188" cy="4986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Přímé pozorování</a:t>
          </a:r>
        </a:p>
      </dsp:txBody>
      <dsp:txXfrm>
        <a:off x="0" y="648072"/>
        <a:ext cx="2146188" cy="498697"/>
      </dsp:txXfrm>
    </dsp:sp>
    <dsp:sp modelId="{8B22948E-4DBD-4FAA-A482-55C5CA1E9F90}">
      <dsp:nvSpPr>
        <dsp:cNvPr id="0" name=""/>
        <dsp:cNvSpPr/>
      </dsp:nvSpPr>
      <dsp:spPr>
        <a:xfrm>
          <a:off x="0" y="2304257"/>
          <a:ext cx="1781243" cy="927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Pozorování bez intervence (naturalistické)</a:t>
          </a:r>
        </a:p>
      </dsp:txBody>
      <dsp:txXfrm>
        <a:off x="0" y="2304257"/>
        <a:ext cx="1781243" cy="927488"/>
      </dsp:txXfrm>
    </dsp:sp>
    <dsp:sp modelId="{413BB9E9-65F7-4657-8325-9ABF5F06F8C5}">
      <dsp:nvSpPr>
        <dsp:cNvPr id="0" name=""/>
        <dsp:cNvSpPr/>
      </dsp:nvSpPr>
      <dsp:spPr>
        <a:xfrm>
          <a:off x="1926922" y="1512167"/>
          <a:ext cx="1525930" cy="7414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Pozorování s intervencí</a:t>
          </a:r>
        </a:p>
      </dsp:txBody>
      <dsp:txXfrm>
        <a:off x="1926922" y="1512167"/>
        <a:ext cx="1525930" cy="741436"/>
      </dsp:txXfrm>
    </dsp:sp>
    <dsp:sp modelId="{0613ABC1-1931-47B2-A5B3-15BAB303B6E0}">
      <dsp:nvSpPr>
        <dsp:cNvPr id="0" name=""/>
        <dsp:cNvSpPr/>
      </dsp:nvSpPr>
      <dsp:spPr>
        <a:xfrm>
          <a:off x="2574998" y="2428144"/>
          <a:ext cx="1687936" cy="5125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zúčastněné pozorování</a:t>
          </a:r>
        </a:p>
      </dsp:txBody>
      <dsp:txXfrm>
        <a:off x="2574998" y="2428144"/>
        <a:ext cx="1687936" cy="512584"/>
      </dsp:txXfrm>
    </dsp:sp>
    <dsp:sp modelId="{7E58D800-66B6-4546-A9A2-F09E6B5CE19A}">
      <dsp:nvSpPr>
        <dsp:cNvPr id="0" name=""/>
        <dsp:cNvSpPr/>
      </dsp:nvSpPr>
      <dsp:spPr>
        <a:xfrm>
          <a:off x="2574998" y="3003847"/>
          <a:ext cx="1687936" cy="5125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strukturované pozorování</a:t>
          </a:r>
        </a:p>
      </dsp:txBody>
      <dsp:txXfrm>
        <a:off x="2574998" y="3003847"/>
        <a:ext cx="1687936" cy="512584"/>
      </dsp:txXfrm>
    </dsp:sp>
    <dsp:sp modelId="{D17E5F88-C32F-4DDD-B252-AFD5B3AB2DB6}">
      <dsp:nvSpPr>
        <dsp:cNvPr id="0" name=""/>
        <dsp:cNvSpPr/>
      </dsp:nvSpPr>
      <dsp:spPr>
        <a:xfrm>
          <a:off x="2574998" y="3579550"/>
          <a:ext cx="1687936" cy="5125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terénní experiment</a:t>
          </a:r>
        </a:p>
      </dsp:txBody>
      <dsp:txXfrm>
        <a:off x="2574998" y="3579550"/>
        <a:ext cx="1687936" cy="512584"/>
      </dsp:txXfrm>
    </dsp:sp>
    <dsp:sp modelId="{176C99C9-C0E4-4DFD-9245-CABB1DA0A5E6}">
      <dsp:nvSpPr>
        <dsp:cNvPr id="0" name=""/>
        <dsp:cNvSpPr/>
      </dsp:nvSpPr>
      <dsp:spPr>
        <a:xfrm>
          <a:off x="2574998" y="4155253"/>
          <a:ext cx="1687936" cy="5125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laboratorní experiment</a:t>
          </a:r>
        </a:p>
      </dsp:txBody>
      <dsp:txXfrm>
        <a:off x="2574998" y="4155253"/>
        <a:ext cx="1687936" cy="512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3E4212F-2E9D-4839-B49F-F068F3B1CB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7203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5213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0738"/>
            <a:ext cx="502602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C06E09F-9F21-47B0-8097-C2216D81F4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0424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ich.edu/~umacc/diagnostic_instruments/ados.htm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07ABE0F0-E9E3-44BE-8196-773258ADA553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Tohle je vlastně jejich úvod do psychodiagnostiky.</a:t>
            </a:r>
          </a:p>
        </p:txBody>
      </p:sp>
    </p:spTree>
    <p:extLst>
      <p:ext uri="{BB962C8B-B14F-4D97-AF65-F5344CB8AC3E}">
        <p14:creationId xmlns:p14="http://schemas.microsoft.com/office/powerpoint/2010/main" val="1179858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144DB304-A351-4F32-B49E-FD5ABC3B7135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19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Někdy jde o pozorování i tehdy, když se dotazujeme – tehdy, když nám jde o verbální chování.</a:t>
            </a:r>
          </a:p>
          <a:p>
            <a:endParaRPr lang="cs-CZ" altLang="cs-CZ"/>
          </a:p>
          <a:p>
            <a:r>
              <a:rPr lang="cs-CZ" altLang="cs-CZ"/>
              <a:t>A co inteligenční test, či osobnostní dotazník – to je vlastně pozorování chování – reakcí na podnětový materiál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24846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F90FCABB-F470-4BB6-AD73-E852A24190A3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20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cs-CZ">
                <a:cs typeface="Times New Roman" panose="02020603050405020304" pitchFamily="18" charset="0"/>
              </a:rPr>
              <a:t>To jediné, co máme pro shromažďování empirických dat k dipozici jsou naše smysly.</a:t>
            </a:r>
          </a:p>
          <a:p>
            <a:r>
              <a:rPr lang="en-US" altLang="cs-CZ">
                <a:cs typeface="Times New Roman" panose="02020603050405020304" pitchFamily="18" charset="0"/>
              </a:rPr>
              <a:t>Jen tak postávat a čekat, až se jevy, které nás zajímají, vyskytnou, a pak zaznamenávat okolnosti jejich vzniku, či  jejich následky – to není příliš efektivní. Proto se z obyčejného „postávání a rozhlížení se“ vyvinuly efektivnější metody tvorby dat o jevech.</a:t>
            </a:r>
          </a:p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42554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6C400DFA-188B-4066-9462-D7010EDA5520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21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596402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4CCC7AF2-7C15-49EF-8977-5A6D75D406CE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22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Robson: „Nezúčastněný pozorovatel používá nástroj, zúčastněný</a:t>
            </a:r>
            <a:r>
              <a:rPr lang="cs-CZ" altLang="cs-CZ"/>
              <a:t> </a:t>
            </a:r>
            <a:r>
              <a:rPr lang="cs-CZ" altLang="cs-CZ">
                <a:cs typeface="Times New Roman" panose="02020603050405020304" pitchFamily="18" charset="0"/>
              </a:rPr>
              <a:t>pozorovatel je sám nástrojem.“</a:t>
            </a:r>
            <a:r>
              <a:rPr lang="en-US" altLang="cs-CZ"/>
              <a:t> </a:t>
            </a:r>
            <a:endParaRPr lang="cs-CZ" altLang="cs-CZ"/>
          </a:p>
          <a:p>
            <a:r>
              <a:rPr lang="en-US" altLang="cs-CZ">
                <a:cs typeface="Times New Roman" panose="02020603050405020304" pitchFamily="18" charset="0"/>
              </a:rPr>
              <a:t>Zúčastněné pozorování</a:t>
            </a:r>
          </a:p>
          <a:p>
            <a:r>
              <a:rPr lang="en-US" altLang="cs-CZ">
                <a:cs typeface="Times New Roman" panose="02020603050405020304" pitchFamily="18" charset="0"/>
              </a:rPr>
              <a:t>	- úplný účastník (skrytý pozorovatel)</a:t>
            </a:r>
          </a:p>
          <a:p>
            <a:r>
              <a:rPr lang="en-US" altLang="cs-CZ">
                <a:cs typeface="Times New Roman" panose="02020603050405020304" pitchFamily="18" charset="0"/>
              </a:rPr>
              <a:t>	- účastník v roli pozorovatele</a:t>
            </a:r>
          </a:p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50658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9C076B97-CE7B-493C-A75D-8B9B1575AF4A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23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cs typeface="Times New Roman" panose="02020603050405020304" pitchFamily="18" charset="0"/>
              </a:rPr>
              <a:t>Robson: „Nezúčastněný pozorovatel používá nástroj, zúčastněný</a:t>
            </a:r>
            <a:r>
              <a:rPr lang="cs-CZ" altLang="cs-CZ"/>
              <a:t> </a:t>
            </a:r>
            <a:r>
              <a:rPr lang="cs-CZ" altLang="cs-CZ">
                <a:cs typeface="Times New Roman" panose="02020603050405020304" pitchFamily="18" charset="0"/>
              </a:rPr>
              <a:t>pozorovatel je sám nástrojem.“</a:t>
            </a:r>
            <a:r>
              <a:rPr lang="en-US" altLang="cs-CZ"/>
              <a:t> </a:t>
            </a:r>
            <a:endParaRPr lang="cs-CZ" altLang="cs-CZ"/>
          </a:p>
          <a:p>
            <a:r>
              <a:rPr lang="en-US" altLang="cs-CZ">
                <a:cs typeface="Times New Roman" panose="02020603050405020304" pitchFamily="18" charset="0"/>
              </a:rPr>
              <a:t>Zúčastněné pozorování</a:t>
            </a:r>
          </a:p>
          <a:p>
            <a:r>
              <a:rPr lang="en-US" altLang="cs-CZ">
                <a:cs typeface="Times New Roman" panose="02020603050405020304" pitchFamily="18" charset="0"/>
              </a:rPr>
              <a:t>	- úplný účastník (skrytý pozorovatel)</a:t>
            </a:r>
          </a:p>
          <a:p>
            <a:r>
              <a:rPr lang="en-US" altLang="cs-CZ">
                <a:cs typeface="Times New Roman" panose="02020603050405020304" pitchFamily="18" charset="0"/>
              </a:rPr>
              <a:t>	- účastník v roli pozorovatele</a:t>
            </a:r>
          </a:p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16024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42FCCDD4-BE1C-4FB0-BE4E-82EC7730B8B5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26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Než se do pozorování dáme, je třeba na základě odpovědí na předchozí otázky vytvořit pozorovací schéma, plán.</a:t>
            </a:r>
          </a:p>
          <a:p>
            <a:r>
              <a:rPr lang="cs-CZ" altLang="cs-CZ"/>
              <a:t>Je také možné, a někdy velmi žádoucí, je převzít.</a:t>
            </a:r>
          </a:p>
          <a:p>
            <a:r>
              <a:rPr lang="cs-CZ" altLang="cs-CZ"/>
              <a:t>Např. flanders, </a:t>
            </a:r>
            <a:r>
              <a:rPr lang="cs-CZ" altLang="cs-CZ" b="1">
                <a:hlinkClick r:id="rId3"/>
              </a:rPr>
              <a:t>Autism Diagnostic </a:t>
            </a:r>
            <a:r>
              <a:rPr lang="cs-CZ" altLang="cs-CZ" b="1" i="1">
                <a:hlinkClick r:id="rId3"/>
              </a:rPr>
              <a:t>Observation Schedule</a:t>
            </a:r>
            <a:r>
              <a:rPr lang="cs-CZ" altLang="cs-CZ" b="1">
                <a:hlinkClick r:id="rId3"/>
              </a:rPr>
              <a:t> (ADOS)</a:t>
            </a:r>
            <a:r>
              <a:rPr lang="cs-CZ" altLang="cs-CZ" b="1"/>
              <a:t>, </a:t>
            </a:r>
            <a:endParaRPr lang="cs-CZ" altLang="cs-CZ"/>
          </a:p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64414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C6885CD6-E380-4EDB-9761-FBF9696262EA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27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99325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3D7A169F-FC13-481B-84EA-F90CEB53A495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28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121688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B6890E38-56CE-4048-91B7-E5EB9326545E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29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63010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C210FCB9-0171-4630-88FF-04218415FF5F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30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6891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308C203A-D949-49DA-B210-DA11EB607029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Po jakých datech toužíme?</a:t>
            </a:r>
          </a:p>
          <a:p>
            <a:r>
              <a:rPr lang="cs-CZ" altLang="cs-CZ"/>
              <a:t>Chování, prožívání, myšlení</a:t>
            </a:r>
          </a:p>
          <a:p>
            <a:r>
              <a:rPr lang="cs-CZ" altLang="cs-CZ"/>
              <a:t>Vlastnosti</a:t>
            </a:r>
          </a:p>
          <a:p>
            <a:r>
              <a:rPr lang="cs-CZ" altLang="cs-CZ"/>
              <a:t>Lidi, skupiny lidí, předměty</a:t>
            </a:r>
          </a:p>
          <a:p>
            <a:endParaRPr lang="cs-CZ" altLang="cs-CZ"/>
          </a:p>
          <a:p>
            <a:r>
              <a:rPr lang="cs-CZ" altLang="cs-CZ"/>
              <a:t>Příklad: Zajímají nás akty pomoci.</a:t>
            </a:r>
          </a:p>
          <a:p>
            <a:endParaRPr lang="cs-CZ" altLang="cs-CZ"/>
          </a:p>
          <a:p>
            <a:r>
              <a:rPr lang="cs-CZ" altLang="cs-CZ"/>
              <a:t>Např. osobnost není proměnná.</a:t>
            </a:r>
          </a:p>
          <a:p>
            <a:r>
              <a:rPr lang="en-US" altLang="cs-CZ">
                <a:cs typeface="Times New Roman" panose="02020603050405020304" pitchFamily="18" charset="0"/>
              </a:rPr>
              <a:t>Reliabilitu zjišťujeme tak, že provedeme několik měření, která by teoreticky měla mít stejný výsledek, a určíme, nakolik se shodují. </a:t>
            </a:r>
          </a:p>
          <a:p>
            <a:r>
              <a:rPr lang="en-US" altLang="cs-CZ">
                <a:cs typeface="Times New Roman" panose="02020603050405020304" pitchFamily="18" charset="0"/>
              </a:rPr>
              <a:t>	Je několik druhů reliability – stabilita v čase, konzistence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43133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3C756037-56DF-44CE-8688-8421F5985E74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31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 </a:t>
            </a:r>
            <a:r>
              <a:rPr lang="en-US" altLang="cs-CZ">
                <a:cs typeface="Times New Roman" panose="02020603050405020304" pitchFamily="18" charset="0"/>
              </a:rPr>
              <a:t>Pozorovací schéma si buď můžeme nalézt (a upravit) nebo vytvořit.</a:t>
            </a:r>
          </a:p>
          <a:p>
            <a:r>
              <a:rPr lang="en-US" altLang="cs-CZ">
                <a:cs typeface="Times New Roman" panose="02020603050405020304" pitchFamily="18" charset="0"/>
              </a:rPr>
              <a:t>Tvorba je velmi náročná – potřebujete čas, peníze, více lidí.</a:t>
            </a:r>
          </a:p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140744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9008C0C1-5246-4C4C-96E7-992098FCADD2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34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17314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801E700E-E072-423C-92AD-6820D733DCE8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36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CÍL je třeba mít jasný</a:t>
            </a:r>
          </a:p>
          <a:p>
            <a:r>
              <a:rPr lang="cs-CZ" altLang="cs-CZ"/>
              <a:t>Zastavit se u záznamu – získat souhlas a natáčet.</a:t>
            </a:r>
          </a:p>
          <a:p>
            <a:r>
              <a:rPr lang="cs-CZ" altLang="cs-CZ"/>
              <a:t>Spoléhání na záznam může vést k „neposlouchání“.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065679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732F148A-42D4-446C-A9A6-D1BE6046E1FD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37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 Strukturovanost=</a:t>
            </a:r>
          </a:p>
          <a:p>
            <a:r>
              <a:rPr lang="cs-CZ" altLang="cs-CZ"/>
              <a:t>neměnnost otázek</a:t>
            </a:r>
          </a:p>
          <a:p>
            <a:r>
              <a:rPr lang="cs-CZ" altLang="cs-CZ"/>
              <a:t>neměnnost způsobu (pořadí) jejich kladení --- MALÁ INTERAKTIVNOST</a:t>
            </a:r>
          </a:p>
          <a:p>
            <a:r>
              <a:rPr lang="cs-CZ" altLang="cs-CZ"/>
              <a:t>(spíše) uzavřenost otázek</a:t>
            </a:r>
          </a:p>
          <a:p>
            <a:r>
              <a:rPr lang="cs-CZ" altLang="cs-CZ"/>
              <a:t>Absence přizpůsobivosti průběhu rozhovoru</a:t>
            </a:r>
          </a:p>
          <a:p>
            <a:r>
              <a:rPr lang="cs-CZ" altLang="cs-CZ"/>
              <a:t>Vysoká přesnost a opakovatelnost</a:t>
            </a:r>
          </a:p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927694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F3FE247C-B92D-435C-8D11-D32368728BC7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38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 To vše dohromady je v rozhovorovém schématu.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64340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8D34B859-A16C-4868-9554-A020CB59D0FD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39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684846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DB4AF76D-1107-4852-A43D-1261B8F14745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40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Ukázat příklad na klima.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964039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DD359C68-8774-4DB1-B6A1-0E3540AE5B1C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41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Rozdíl mezi otevřenými/uzavřenými a těmi speciálními spočívá také v míře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113841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B9EFE703-5EE1-41C2-9E4D-5E82C552070A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42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 Aby usnadňovala vybavení těch paměťových stop, které chceme a minimalizovala nežádoucí „asociace“.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989373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72649371-004F-4823-B1BE-69142C636168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43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3492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D29EAD86-B745-4CB5-825F-034723971912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249776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43FFFDFB-C8C6-40BE-90B6-3FB6878A1B62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44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Jak klást otázky?</a:t>
            </a:r>
          </a:p>
          <a:p>
            <a:r>
              <a:rPr lang="cs-CZ" altLang="cs-CZ"/>
              <a:t>Nejdříve je potřeba si uvědomit, jak na otázky odpovídáme, abychom je dokázali chytře vymýšlet.</a:t>
            </a:r>
          </a:p>
        </p:txBody>
      </p:sp>
    </p:spTree>
    <p:extLst>
      <p:ext uri="{BB962C8B-B14F-4D97-AF65-F5344CB8AC3E}">
        <p14:creationId xmlns:p14="http://schemas.microsoft.com/office/powerpoint/2010/main" val="37138749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ECB71734-4E85-49B2-A2C2-F586CEBD55B9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45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05305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B281356E-05EC-4D77-98C1-2E0B2210CAD9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46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Ad. Kvalita – Lidé vás berou vážně, zejm. coby vědce. Sdělíte-li jim v otázce nějaký nesmysl, budou ho brát vážně. Jen málokdo řekne, to je nesmysl.</a:t>
            </a:r>
          </a:p>
          <a:p>
            <a:r>
              <a:rPr lang="cs-CZ" altLang="cs-CZ"/>
              <a:t>	Co říkáte na polistopadový celkový pokles mravů a růst kriminality?</a:t>
            </a:r>
          </a:p>
          <a:p>
            <a:r>
              <a:rPr lang="cs-CZ" altLang="cs-CZ"/>
              <a:t>Ad. Relevance – Zařadíte-li do otázky irelevantní informace, lidé je budou považovat za relevantní.</a:t>
            </a:r>
          </a:p>
          <a:p>
            <a:r>
              <a:rPr lang="cs-CZ" altLang="cs-CZ"/>
              <a:t>	 Jak často jste se minulý měsíc těšili do školy?</a:t>
            </a:r>
          </a:p>
          <a:p>
            <a:r>
              <a:rPr lang="cs-CZ" altLang="cs-CZ"/>
              <a:t>Ad. Kvantita – zde s podobnými důsledky jako relevance – Lidé předpokládají, že vše, co otázka obsahuje zde má své místo</a:t>
            </a:r>
          </a:p>
          <a:p>
            <a:r>
              <a:rPr lang="cs-CZ" altLang="cs-CZ"/>
              <a:t>Ad. Kvantita – Je-li otázka složitě/nejasně formulovaná, vzniká dojem, že se ptáte na složitou, citlivou věc.</a:t>
            </a:r>
          </a:p>
          <a:p>
            <a:r>
              <a:rPr lang="cs-CZ" altLang="cs-CZ"/>
              <a:t>	Jak často se vám stává, že když jdete do školy, tak máte pocit, že to, co vás ve škole čeká, se vám bude líbit?   </a:t>
            </a:r>
          </a:p>
          <a:p>
            <a:r>
              <a:rPr lang="cs-CZ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75785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0FD66828-1E9D-466C-94D6-3744F3E539F2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47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16787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0E5A02C3-2967-4A7C-9A2F-AC7B925B4938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48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Anonymita ale může dosáhnout takové míry, že nebudeme vědět, jestli dotazník vyplnil ten správný člověk.</a:t>
            </a:r>
          </a:p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681031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85D49AA3-A438-47E6-A551-2A397503B64B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49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Anonymita sice u dotazníku usnadňuje odpovídání na citlivé otázky, ale je potřeba toho využívat pouze s mírou.   </a:t>
            </a:r>
          </a:p>
        </p:txBody>
      </p:sp>
    </p:spTree>
    <p:extLst>
      <p:ext uri="{BB962C8B-B14F-4D97-AF65-F5344CB8AC3E}">
        <p14:creationId xmlns:p14="http://schemas.microsoft.com/office/powerpoint/2010/main" val="24883423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24E2DC6E-863A-4BB6-B34F-89C3DF34B910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50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8486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A0108C71-53B1-4FC6-B4CB-5E7F22649EC9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51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Anonymita ale může dosáhnout takové míry, že nebudeme vědět, jetsli dotazník vyplnil ten správný člověk.</a:t>
            </a:r>
          </a:p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0878395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17D67A50-4BAF-476E-899A-343262191A44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52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039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4CDB66B5-4591-4C2D-B2D9-1D31D9710EAB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6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96369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80261BE5-B994-48AD-887D-01AE80F5E794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7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0584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3ADF2305-C877-4652-89D2-CF73BF781BEB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11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Jevy = realita. Teorie = naše konstrukce, reprezentace reality. Je-li konstrukce dobrá, daří se nám lépe využívat reality ku prospěchu svému. </a:t>
            </a:r>
          </a:p>
          <a:p>
            <a:r>
              <a:rPr lang="cs-CZ" altLang="cs-CZ"/>
              <a:t>Porozumění s tím nemá co dělat. Pravda je filozofický pojem.</a:t>
            </a:r>
          </a:p>
          <a:p>
            <a:r>
              <a:rPr lang="cs-CZ" altLang="cs-CZ"/>
              <a:t>Analýza – deskriptivní.</a:t>
            </a:r>
          </a:p>
          <a:p>
            <a:r>
              <a:rPr lang="cs-CZ" altLang="cs-CZ"/>
              <a:t>Statistická indukce již je součástí indukce.</a:t>
            </a:r>
          </a:p>
          <a:p>
            <a:r>
              <a:rPr lang="cs-CZ" altLang="cs-CZ"/>
              <a:t>Co dělá vědu vědou, je především systematičnost, kontrolovatelnost tvorby dat – objektivita(intersubjektivita). V kval bychom přidali ještě badatelovy hodnoty, čas a místo….</a:t>
            </a:r>
          </a:p>
          <a:p>
            <a:r>
              <a:rPr lang="cs-CZ" altLang="cs-CZ"/>
              <a:t>Fakta jsou výsledky analýzy dat, jde o tvrzení o datech.</a:t>
            </a:r>
          </a:p>
          <a:p>
            <a:r>
              <a:rPr lang="cs-CZ" altLang="cs-CZ"/>
              <a:t>Filozofie vědy se zabývá především vztahem mezi jevy a daty.</a:t>
            </a:r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r>
              <a:rPr lang="cs-CZ" altLang="cs-CZ"/>
              <a:t> 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4275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Validita = argumenty, argumentování pro validitu.</a:t>
            </a:r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2478C5C4-5AEC-4DC4-A287-36370173E26A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16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233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62A27C34-4B23-4DD6-9441-7BCE29DEE296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17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Např. osobnost není proměnná.</a:t>
            </a:r>
          </a:p>
          <a:p>
            <a:r>
              <a:rPr lang="en-US" altLang="cs-CZ">
                <a:cs typeface="Times New Roman" panose="02020603050405020304" pitchFamily="18" charset="0"/>
              </a:rPr>
              <a:t>Reliabilitu zjišťujeme tak, že provedeme několik měření, která by teoreticky měla mít stejný výsledek, a určíme, nakolik se shodují. </a:t>
            </a:r>
          </a:p>
          <a:p>
            <a:r>
              <a:rPr lang="en-US" altLang="cs-CZ">
                <a:cs typeface="Times New Roman" panose="02020603050405020304" pitchFamily="18" charset="0"/>
              </a:rPr>
              <a:t>	Je několik druhů reliability – stabilita v čase, konzistence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24037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04BB4BB3-336E-4A56-80BA-AFDDECFFAD2B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18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Např. osobnost není proměnná.</a:t>
            </a:r>
          </a:p>
          <a:p>
            <a:r>
              <a:rPr lang="en-US" altLang="cs-CZ">
                <a:cs typeface="Times New Roman" panose="02020603050405020304" pitchFamily="18" charset="0"/>
              </a:rPr>
              <a:t>Reliabilitu zjišťujeme tak, že provedeme několik měření, která by teoreticky měla mít stejný výsledek, a určíme, nakolik se shodují. </a:t>
            </a:r>
          </a:p>
          <a:p>
            <a:r>
              <a:rPr lang="en-US" altLang="cs-CZ">
                <a:cs typeface="Times New Roman" panose="02020603050405020304" pitchFamily="18" charset="0"/>
              </a:rPr>
              <a:t>	Je několik druhů reliability – stabilita v čase, konzistence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6021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763" y="2438400"/>
            <a:ext cx="9148763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44"/>
              <a:chOff x="-2" y="1562"/>
              <a:chExt cx="5762" cy="644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147483646 h 720"/>
                  <a:gd name="T4" fmla="*/ 6 w 1000"/>
                  <a:gd name="T5" fmla="*/ 2147483646 h 720"/>
                  <a:gd name="T6" fmla="*/ 6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08" y="168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156 h 317"/>
                  <a:gd name="T4" fmla="*/ 624 w 624"/>
                  <a:gd name="T5" fmla="*/ 615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34 h 317"/>
                  <a:gd name="T4" fmla="*/ 624 w 624"/>
                  <a:gd name="T5" fmla="*/ 633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72" y="1767"/>
                <a:ext cx="624" cy="255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6 h 370"/>
                  <a:gd name="T4" fmla="*/ 624 w 624"/>
                  <a:gd name="T5" fmla="*/ 6 h 370"/>
                  <a:gd name="T6" fmla="*/ 624 w 624"/>
                  <a:gd name="T7" fmla="*/ 1 h 370"/>
                  <a:gd name="T8" fmla="*/ 384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8 h 317"/>
                  <a:gd name="T4" fmla="*/ 624 w 624"/>
                  <a:gd name="T5" fmla="*/ 118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07 h 272"/>
                  <a:gd name="T4" fmla="*/ 240 w 624"/>
                  <a:gd name="T5" fmla="*/ 5568 h 272"/>
                  <a:gd name="T6" fmla="*/ 624 w 624"/>
                  <a:gd name="T7" fmla="*/ 6307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41" y="1741"/>
                <a:ext cx="632" cy="315"/>
              </a:xfrm>
              <a:custGeom>
                <a:avLst/>
                <a:gdLst>
                  <a:gd name="T0" fmla="*/ 8 w 632"/>
                  <a:gd name="T1" fmla="*/ 10 h 362"/>
                  <a:gd name="T2" fmla="*/ 8 w 632"/>
                  <a:gd name="T3" fmla="*/ 68 h 362"/>
                  <a:gd name="T4" fmla="*/ 248 w 632"/>
                  <a:gd name="T5" fmla="*/ 68 h 362"/>
                  <a:gd name="T6" fmla="*/ 632 w 632"/>
                  <a:gd name="T7" fmla="*/ 68 h 362"/>
                  <a:gd name="T8" fmla="*/ 632 w 632"/>
                  <a:gd name="T9" fmla="*/ 10 h 362"/>
                  <a:gd name="T10" fmla="*/ 104 w 632"/>
                  <a:gd name="T11" fmla="*/ 10 h 362"/>
                  <a:gd name="T12" fmla="*/ 8 w 632"/>
                  <a:gd name="T13" fmla="*/ 1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1" y="167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156 h 317"/>
                  <a:gd name="T4" fmla="*/ 624 w 624"/>
                  <a:gd name="T5" fmla="*/ 615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34 h 317"/>
                  <a:gd name="T4" fmla="*/ 624 w 624"/>
                  <a:gd name="T5" fmla="*/ 633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15" y="1762"/>
                <a:ext cx="624" cy="255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6 h 370"/>
                  <a:gd name="T4" fmla="*/ 624 w 624"/>
                  <a:gd name="T5" fmla="*/ 6 h 370"/>
                  <a:gd name="T6" fmla="*/ 624 w 624"/>
                  <a:gd name="T7" fmla="*/ 1 h 370"/>
                  <a:gd name="T8" fmla="*/ 384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30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05 h 317"/>
                  <a:gd name="T4" fmla="*/ 624 w 624"/>
                  <a:gd name="T5" fmla="*/ 205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15" y="1709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117 h 272"/>
                  <a:gd name="T4" fmla="*/ 240 w 624"/>
                  <a:gd name="T5" fmla="*/ 5408 h 272"/>
                  <a:gd name="T6" fmla="*/ 624 w 624"/>
                  <a:gd name="T7" fmla="*/ 6117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10 h 362"/>
                  <a:gd name="T2" fmla="*/ 8 w 632"/>
                  <a:gd name="T3" fmla="*/ 71 h 362"/>
                  <a:gd name="T4" fmla="*/ 248 w 632"/>
                  <a:gd name="T5" fmla="*/ 71 h 362"/>
                  <a:gd name="T6" fmla="*/ 632 w 632"/>
                  <a:gd name="T7" fmla="*/ 71 h 362"/>
                  <a:gd name="T8" fmla="*/ 632 w 632"/>
                  <a:gd name="T9" fmla="*/ 10 h 362"/>
                  <a:gd name="T10" fmla="*/ 104 w 632"/>
                  <a:gd name="T11" fmla="*/ 10 h 362"/>
                  <a:gd name="T12" fmla="*/ 8 w 632"/>
                  <a:gd name="T13" fmla="*/ 1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7" y="168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156 h 317"/>
                  <a:gd name="T4" fmla="*/ 624 w 624"/>
                  <a:gd name="T5" fmla="*/ 615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34 h 317"/>
                  <a:gd name="T4" fmla="*/ 624 w 624"/>
                  <a:gd name="T5" fmla="*/ 633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4" y="1762"/>
                <a:ext cx="624" cy="255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6 h 370"/>
                  <a:gd name="T4" fmla="*/ 624 w 624"/>
                  <a:gd name="T5" fmla="*/ 6 h 370"/>
                  <a:gd name="T6" fmla="*/ 624 w 624"/>
                  <a:gd name="T7" fmla="*/ 1 h 370"/>
                  <a:gd name="T8" fmla="*/ 384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4" y="1709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117 h 272"/>
                  <a:gd name="T4" fmla="*/ 240 w 624"/>
                  <a:gd name="T5" fmla="*/ 5408 h 272"/>
                  <a:gd name="T6" fmla="*/ 624 w 624"/>
                  <a:gd name="T7" fmla="*/ 6117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10 h 362"/>
                  <a:gd name="T2" fmla="*/ 8 w 632"/>
                  <a:gd name="T3" fmla="*/ 71 h 362"/>
                  <a:gd name="T4" fmla="*/ 248 w 632"/>
                  <a:gd name="T5" fmla="*/ 71 h 362"/>
                  <a:gd name="T6" fmla="*/ 632 w 632"/>
                  <a:gd name="T7" fmla="*/ 71 h 362"/>
                  <a:gd name="T8" fmla="*/ 632 w 632"/>
                  <a:gd name="T9" fmla="*/ 10 h 362"/>
                  <a:gd name="T10" fmla="*/ 104 w 632"/>
                  <a:gd name="T11" fmla="*/ 10 h 362"/>
                  <a:gd name="T12" fmla="*/ 8 w 632"/>
                  <a:gd name="T13" fmla="*/ 1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414 h 385"/>
                <a:gd name="T2" fmla="*/ 5762 w 5762"/>
                <a:gd name="T3" fmla="*/ 395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414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169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066800"/>
            <a:ext cx="7772400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Klepnutím upravíte styl předlohy nadpisu.</a:t>
            </a:r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CA"/>
              <a:t>Klepnutím upravíte styl předlohy podnadpisu.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C865E72-877D-43A9-9E9D-E1209C2269FE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03534325"/>
      </p:ext>
    </p:extLst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48ABD-8197-4975-A77C-7DAA96E7EA4D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79315046"/>
      </p:ext>
    </p:extLst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2463" y="304800"/>
            <a:ext cx="1943100" cy="57912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73163" y="304800"/>
            <a:ext cx="5676900" cy="57912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EC165-9D59-40A6-BDF0-2D080FA68376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713909661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13232-FF5E-4C10-9D91-DCD45ECC1AA3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585686242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F4B85-C4B6-43AB-9644-D4A03C6B86AD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24358045"/>
      </p:ext>
    </p:extLst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51FB4-F5BC-4B50-B21A-7D37A979BBA6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455062888"/>
      </p:ext>
    </p:extLst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5534E-4A53-4F19-A60B-418FBD712BF5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038103256"/>
      </p:ext>
    </p:extLst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F3BF2-DC05-48C4-A767-E4D904B34D9E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124793587"/>
      </p:ext>
    </p:extLst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BC457-86FA-4988-957C-AA1717EEDE2E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942686674"/>
      </p:ext>
    </p:extLst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BD729-1ED0-40F3-A3D6-D47EDC05C4EC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811014134"/>
      </p:ext>
    </p:extLst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503B1-5421-4A0D-8CB4-4599963BAAC6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124426857"/>
      </p:ext>
    </p:extLst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5213" cy="6858001"/>
            <a:chOff x="0" y="-3"/>
            <a:chExt cx="670" cy="4320"/>
          </a:xfrm>
        </p:grpSpPr>
        <p:grpSp>
          <p:nvGrpSpPr>
            <p:cNvPr id="1034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7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147483646 h 720"/>
                  <a:gd name="T4" fmla="*/ 6 w 1000"/>
                  <a:gd name="T5" fmla="*/ 2147483646 h 720"/>
                  <a:gd name="T6" fmla="*/ 6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8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156 h 317"/>
                  <a:gd name="T4" fmla="*/ 624 w 624"/>
                  <a:gd name="T5" fmla="*/ 615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9" name="Freeform 6"/>
              <p:cNvSpPr>
                <a:spLocks/>
              </p:cNvSpPr>
              <p:nvPr/>
            </p:nvSpPr>
            <p:spPr bwMode="ltGray">
              <a:xfrm rot="-5400000">
                <a:off x="952" y="1683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94 h 317"/>
                  <a:gd name="T4" fmla="*/ 624 w 624"/>
                  <a:gd name="T5" fmla="*/ 649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0" name="Freeform 7"/>
              <p:cNvSpPr>
                <a:spLocks/>
              </p:cNvSpPr>
              <p:nvPr/>
            </p:nvSpPr>
            <p:spPr bwMode="ltGray">
              <a:xfrm rot="-5400000">
                <a:off x="-87" y="1767"/>
                <a:ext cx="624" cy="255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6 h 370"/>
                  <a:gd name="T4" fmla="*/ 624 w 624"/>
                  <a:gd name="T5" fmla="*/ 6 h 370"/>
                  <a:gd name="T6" fmla="*/ 624 w 624"/>
                  <a:gd name="T7" fmla="*/ 1 h 370"/>
                  <a:gd name="T8" fmla="*/ 384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1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4 h 317"/>
                  <a:gd name="T4" fmla="*/ 624 w 624"/>
                  <a:gd name="T5" fmla="*/ 11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2" name="Freeform 9"/>
              <p:cNvSpPr>
                <a:spLocks/>
              </p:cNvSpPr>
              <p:nvPr/>
            </p:nvSpPr>
            <p:spPr bwMode="ltGray">
              <a:xfrm rot="-5400000">
                <a:off x="423" y="1699"/>
                <a:ext cx="624" cy="364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710 h 272"/>
                  <a:gd name="T4" fmla="*/ 240 w 624"/>
                  <a:gd name="T5" fmla="*/ 5910 h 272"/>
                  <a:gd name="T6" fmla="*/ 624 w 624"/>
                  <a:gd name="T7" fmla="*/ 671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3" name="Freeform 10"/>
              <p:cNvSpPr>
                <a:spLocks/>
              </p:cNvSpPr>
              <p:nvPr/>
            </p:nvSpPr>
            <p:spPr bwMode="ltGray">
              <a:xfrm rot="-5400000">
                <a:off x="136" y="1728"/>
                <a:ext cx="632" cy="316"/>
              </a:xfrm>
              <a:custGeom>
                <a:avLst/>
                <a:gdLst>
                  <a:gd name="T0" fmla="*/ 8 w 632"/>
                  <a:gd name="T1" fmla="*/ 10 h 362"/>
                  <a:gd name="T2" fmla="*/ 8 w 632"/>
                  <a:gd name="T3" fmla="*/ 71 h 362"/>
                  <a:gd name="T4" fmla="*/ 248 w 632"/>
                  <a:gd name="T5" fmla="*/ 71 h 362"/>
                  <a:gd name="T6" fmla="*/ 632 w 632"/>
                  <a:gd name="T7" fmla="*/ 71 h 362"/>
                  <a:gd name="T8" fmla="*/ 632 w 632"/>
                  <a:gd name="T9" fmla="*/ 10 h 362"/>
                  <a:gd name="T10" fmla="*/ 104 w 632"/>
                  <a:gd name="T11" fmla="*/ 10 h 362"/>
                  <a:gd name="T12" fmla="*/ 8 w 632"/>
                  <a:gd name="T13" fmla="*/ 1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4" name="Freeform 11"/>
              <p:cNvSpPr>
                <a:spLocks/>
              </p:cNvSpPr>
              <p:nvPr/>
            </p:nvSpPr>
            <p:spPr bwMode="ltGray">
              <a:xfrm rot="-5400000">
                <a:off x="3191" y="1665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997 h 317"/>
                  <a:gd name="T4" fmla="*/ 624 w 624"/>
                  <a:gd name="T5" fmla="*/ 599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5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156 h 317"/>
                  <a:gd name="T4" fmla="*/ 624 w 624"/>
                  <a:gd name="T5" fmla="*/ 615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6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6 h 370"/>
                  <a:gd name="T4" fmla="*/ 624 w 624"/>
                  <a:gd name="T5" fmla="*/ 6 h 370"/>
                  <a:gd name="T6" fmla="*/ 624 w 624"/>
                  <a:gd name="T7" fmla="*/ 1 h 370"/>
                  <a:gd name="T8" fmla="*/ 384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7" name="Freeform 14"/>
              <p:cNvSpPr>
                <a:spLocks/>
              </p:cNvSpPr>
              <p:nvPr/>
            </p:nvSpPr>
            <p:spPr bwMode="ltGray">
              <a:xfrm rot="-5400000">
                <a:off x="2532" y="1729"/>
                <a:ext cx="624" cy="29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1 h 317"/>
                  <a:gd name="T4" fmla="*/ 624 w 624"/>
                  <a:gd name="T5" fmla="*/ 11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8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5935 h 272"/>
                  <a:gd name="T4" fmla="*/ 240 w 624"/>
                  <a:gd name="T5" fmla="*/ 5237 h 272"/>
                  <a:gd name="T6" fmla="*/ 624 w 624"/>
                  <a:gd name="T7" fmla="*/ 5935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9" name="Freeform 16"/>
              <p:cNvSpPr>
                <a:spLocks/>
              </p:cNvSpPr>
              <p:nvPr/>
            </p:nvSpPr>
            <p:spPr bwMode="ltGray">
              <a:xfrm rot="-5400000">
                <a:off x="2023" y="1721"/>
                <a:ext cx="632" cy="316"/>
              </a:xfrm>
              <a:custGeom>
                <a:avLst/>
                <a:gdLst>
                  <a:gd name="T0" fmla="*/ 8 w 632"/>
                  <a:gd name="T1" fmla="*/ 10 h 362"/>
                  <a:gd name="T2" fmla="*/ 8 w 632"/>
                  <a:gd name="T3" fmla="*/ 71 h 362"/>
                  <a:gd name="T4" fmla="*/ 248 w 632"/>
                  <a:gd name="T5" fmla="*/ 71 h 362"/>
                  <a:gd name="T6" fmla="*/ 632 w 632"/>
                  <a:gd name="T7" fmla="*/ 71 h 362"/>
                  <a:gd name="T8" fmla="*/ 632 w 632"/>
                  <a:gd name="T9" fmla="*/ 10 h 362"/>
                  <a:gd name="T10" fmla="*/ 104 w 632"/>
                  <a:gd name="T11" fmla="*/ 10 h 362"/>
                  <a:gd name="T12" fmla="*/ 8 w 632"/>
                  <a:gd name="T13" fmla="*/ 1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0" name="Freeform 17"/>
              <p:cNvSpPr>
                <a:spLocks/>
              </p:cNvSpPr>
              <p:nvPr/>
            </p:nvSpPr>
            <p:spPr bwMode="ltGray">
              <a:xfrm rot="-5400000">
                <a:off x="4077" y="165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156 h 317"/>
                  <a:gd name="T4" fmla="*/ 624 w 624"/>
                  <a:gd name="T5" fmla="*/ 615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1" name="Freeform 18"/>
              <p:cNvSpPr>
                <a:spLocks/>
              </p:cNvSpPr>
              <p:nvPr/>
            </p:nvSpPr>
            <p:spPr bwMode="ltGray">
              <a:xfrm rot="-5400000">
                <a:off x="3707" y="1669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94 h 317"/>
                  <a:gd name="T4" fmla="*/ 624 w 624"/>
                  <a:gd name="T5" fmla="*/ 649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2" name="Freeform 19"/>
              <p:cNvSpPr>
                <a:spLocks/>
              </p:cNvSpPr>
              <p:nvPr/>
            </p:nvSpPr>
            <p:spPr bwMode="ltGray">
              <a:xfrm rot="-5400000">
                <a:off x="4554" y="1748"/>
                <a:ext cx="624" cy="255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6 h 370"/>
                  <a:gd name="T4" fmla="*/ 624 w 624"/>
                  <a:gd name="T5" fmla="*/ 6 h 370"/>
                  <a:gd name="T6" fmla="*/ 624 w 624"/>
                  <a:gd name="T7" fmla="*/ 1 h 370"/>
                  <a:gd name="T8" fmla="*/ 384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3" name="Freeform 20"/>
              <p:cNvSpPr>
                <a:spLocks/>
              </p:cNvSpPr>
              <p:nvPr/>
            </p:nvSpPr>
            <p:spPr bwMode="ltGray">
              <a:xfrm>
                <a:off x="5432" y="1533"/>
                <a:ext cx="292" cy="625"/>
              </a:xfrm>
              <a:custGeom>
                <a:avLst/>
                <a:gdLst>
                  <a:gd name="T0" fmla="*/ 0 w 291"/>
                  <a:gd name="T1" fmla="*/ 624 h 625"/>
                  <a:gd name="T2" fmla="*/ 302 w 291"/>
                  <a:gd name="T3" fmla="*/ 625 h 625"/>
                  <a:gd name="T4" fmla="*/ 302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4" name="Freeform 21"/>
              <p:cNvSpPr>
                <a:spLocks/>
              </p:cNvSpPr>
              <p:nvPr/>
            </p:nvSpPr>
            <p:spPr bwMode="ltGray">
              <a:xfrm rot="-5400000">
                <a:off x="5079" y="1681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5935 h 272"/>
                  <a:gd name="T4" fmla="*/ 240 w 624"/>
                  <a:gd name="T5" fmla="*/ 5237 h 272"/>
                  <a:gd name="T6" fmla="*/ 624 w 624"/>
                  <a:gd name="T7" fmla="*/ 5935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5" name="Freeform 22"/>
              <p:cNvSpPr>
                <a:spLocks/>
              </p:cNvSpPr>
              <p:nvPr/>
            </p:nvSpPr>
            <p:spPr bwMode="ltGray">
              <a:xfrm rot="-5400000">
                <a:off x="4776" y="1707"/>
                <a:ext cx="632" cy="316"/>
              </a:xfrm>
              <a:custGeom>
                <a:avLst/>
                <a:gdLst>
                  <a:gd name="T0" fmla="*/ 8 w 632"/>
                  <a:gd name="T1" fmla="*/ 10 h 362"/>
                  <a:gd name="T2" fmla="*/ 8 w 632"/>
                  <a:gd name="T3" fmla="*/ 71 h 362"/>
                  <a:gd name="T4" fmla="*/ 248 w 632"/>
                  <a:gd name="T5" fmla="*/ 71 h 362"/>
                  <a:gd name="T6" fmla="*/ 632 w 632"/>
                  <a:gd name="T7" fmla="*/ 71 h 362"/>
                  <a:gd name="T8" fmla="*/ 632 w 632"/>
                  <a:gd name="T9" fmla="*/ 10 h 362"/>
                  <a:gd name="T10" fmla="*/ 104 w 632"/>
                  <a:gd name="T11" fmla="*/ 10 h 362"/>
                  <a:gd name="T12" fmla="*/ 8 w 632"/>
                  <a:gd name="T13" fmla="*/ 1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03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414 h 385"/>
                <a:gd name="T2" fmla="*/ 242 w 5762"/>
                <a:gd name="T3" fmla="*/ 395 h 385"/>
                <a:gd name="T4" fmla="*/ 242 w 5762"/>
                <a:gd name="T5" fmla="*/ 4 h 385"/>
                <a:gd name="T6" fmla="*/ 0 w 5762"/>
                <a:gd name="T7" fmla="*/ 0 h 385"/>
                <a:gd name="T8" fmla="*/ 0 w 5762"/>
                <a:gd name="T9" fmla="*/ 414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242 w 5761"/>
                <a:gd name="T3" fmla="*/ 0 h 189"/>
                <a:gd name="T4" fmla="*/ 242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304800"/>
            <a:ext cx="7772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 předlohy nadpisu.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styly předlohy textu.</a:t>
            </a:r>
          </a:p>
          <a:p>
            <a:pPr lvl="1"/>
            <a:r>
              <a:rPr lang="en-CA" altLang="cs-CZ"/>
              <a:t>Druhá úroveň</a:t>
            </a:r>
          </a:p>
          <a:p>
            <a:pPr lvl="2"/>
            <a:r>
              <a:rPr lang="en-CA" altLang="cs-CZ"/>
              <a:t>Třetí úroveň</a:t>
            </a:r>
          </a:p>
          <a:p>
            <a:pPr lvl="3"/>
            <a:r>
              <a:rPr lang="en-CA" altLang="cs-CZ"/>
              <a:t>Čtvrtá úroveň</a:t>
            </a:r>
          </a:p>
          <a:p>
            <a:pPr lvl="4"/>
            <a:r>
              <a:rPr lang="en-CA" altLang="cs-CZ"/>
              <a:t>Pátá úroveň</a:t>
            </a:r>
          </a:p>
        </p:txBody>
      </p:sp>
      <p:sp>
        <p:nvSpPr>
          <p:cNvPr id="5147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kumimoji="0"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kumimoji="0"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4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kumimoji="0"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74A8F27-01DD-4E2C-9B3D-C952D2E8B8FF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  <p:sp>
        <p:nvSpPr>
          <p:cNvPr id="1032" name="Text Box 31"/>
          <p:cNvSpPr txBox="1">
            <a:spLocks noChangeArrowheads="1"/>
          </p:cNvSpPr>
          <p:nvPr/>
        </p:nvSpPr>
        <p:spPr bwMode="auto">
          <a:xfrm>
            <a:off x="7308850" y="6280150"/>
            <a:ext cx="17589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 algn="r">
              <a:defRPr/>
            </a:pPr>
            <a:r>
              <a:rPr kumimoji="0" lang="cs-CZ" sz="900">
                <a:solidFill>
                  <a:schemeClr val="tx1"/>
                </a:solidFill>
              </a:rPr>
              <a:t>STANDA JEŽEK, MARTIN VACULÍK</a:t>
            </a:r>
          </a:p>
          <a:p>
            <a:pPr algn="r">
              <a:defRPr/>
            </a:pPr>
            <a:r>
              <a:rPr kumimoji="0" lang="cs-CZ" sz="900">
                <a:solidFill>
                  <a:schemeClr val="tx1"/>
                </a:solidFill>
              </a:rPr>
              <a:t>Katedra psychologie FSS MU</a:t>
            </a:r>
          </a:p>
          <a:p>
            <a:pPr algn="r">
              <a:defRPr/>
            </a:pPr>
            <a:r>
              <a:rPr kumimoji="0" lang="cs-CZ" sz="900">
                <a:solidFill>
                  <a:schemeClr val="tx1"/>
                </a:solidFill>
              </a:rPr>
              <a:t>vaculik@fss.muni.cz</a:t>
            </a:r>
          </a:p>
        </p:txBody>
      </p:sp>
      <p:sp>
        <p:nvSpPr>
          <p:cNvPr id="1033" name="Text Box 32"/>
          <p:cNvSpPr txBox="1">
            <a:spLocks noChangeArrowheads="1"/>
          </p:cNvSpPr>
          <p:nvPr/>
        </p:nvSpPr>
        <p:spPr bwMode="auto">
          <a:xfrm>
            <a:off x="8077200" y="152400"/>
            <a:ext cx="9175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 algn="r">
              <a:defRPr/>
            </a:pPr>
            <a:r>
              <a:rPr kumimoji="0" lang="cs-CZ" sz="900">
                <a:solidFill>
                  <a:schemeClr val="tx1"/>
                </a:solidFill>
              </a:rPr>
              <a:t>PSY112, PSY712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>
    <p:cover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th/179058/ff_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sych.fss.muni.cz/kabinet-diagnostickych-meto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sychodiagnostika-sro.cz/cz/index.asp" TargetMode="External"/><Relationship Id="rId4" Type="http://schemas.openxmlformats.org/officeDocument/2006/relationships/hyperlink" Target="http://www.testcentrum.cz/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sych.fss.muni.cz/kabinet-diagnostickych-meto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sychodiagnostika-sro.cz/cz/index.asp" TargetMode="External"/><Relationship Id="rId4" Type="http://schemas.openxmlformats.org/officeDocument/2006/relationships/hyperlink" Target="http://www.testcentrum.cz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33400" y="4495800"/>
          <a:ext cx="182880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Klip" r:id="rId4" imgW="2897109" imgH="2174341" progId="MS_ClipArt_Gallery.2">
                  <p:embed/>
                </p:oleObj>
              </mc:Choice>
              <mc:Fallback>
                <p:oleObj name="Klip" r:id="rId4" imgW="2897109" imgH="2174341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95800"/>
                        <a:ext cx="1828800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362200" y="4221163"/>
            <a:ext cx="510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cs-CZ" altLang="cs-CZ" sz="2000">
                <a:latin typeface="Arial Narrow" panose="020B0606020202030204" pitchFamily="34" charset="0"/>
              </a:rPr>
              <a:t>PSY112 </a:t>
            </a:r>
            <a:r>
              <a:rPr kumimoji="0" lang="cs-CZ" altLang="cs-CZ" sz="2000" dirty="0">
                <a:latin typeface="Arial Narrow" panose="020B0606020202030204" pitchFamily="34" charset="0"/>
              </a:rPr>
              <a:t>METODOLOGIE PSYCHOLOGIE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00400" y="4754563"/>
            <a:ext cx="34290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  <a:buClrTx/>
              <a:buSzTx/>
              <a:buFontTx/>
              <a:buNone/>
            </a:pPr>
            <a:r>
              <a:rPr kumimoji="0" lang="cs-CZ" altLang="cs-CZ" sz="2000">
                <a:latin typeface="Arial Narrow" panose="020B0606020202030204" pitchFamily="34" charset="0"/>
              </a:rPr>
              <a:t>Katedra psychologie</a:t>
            </a:r>
          </a:p>
          <a:p>
            <a:pPr algn="ctr">
              <a:spcBef>
                <a:spcPct val="10000"/>
              </a:spcBef>
              <a:buClrTx/>
              <a:buSzTx/>
              <a:buFontTx/>
              <a:buNone/>
            </a:pPr>
            <a:r>
              <a:rPr kumimoji="0" lang="cs-CZ" altLang="cs-CZ" sz="2000">
                <a:latin typeface="Arial Narrow" panose="020B0606020202030204" pitchFamily="34" charset="0"/>
              </a:rPr>
              <a:t>Fakulta sociálních studií MU</a:t>
            </a:r>
            <a:endParaRPr kumimoji="0" lang="cs-CZ" altLang="cs-CZ" sz="2400">
              <a:latin typeface="Arial Narrow" panose="020B0606020202030204" pitchFamily="34" charset="0"/>
            </a:endParaRP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7772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000" kern="1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panose="020B0A04020102020204" pitchFamily="34" charset="0"/>
              </a:rPr>
              <a:t>4. JAK ZACHYTIT JEVY, KTERÉ CHCEME ZKOUMAT?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7391400" y="3733800"/>
          <a:ext cx="1304925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Klip" r:id="rId6" imgW="1304849" imgH="1785823" progId="MS_ClipArt_Gallery.2">
                  <p:embed/>
                </p:oleObj>
              </mc:Choice>
              <mc:Fallback>
                <p:oleObj name="Klip" r:id="rId6" imgW="1304849" imgH="1785823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733800"/>
                        <a:ext cx="1304925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609600" y="152400"/>
          <a:ext cx="14478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Klip" r:id="rId8" imgW="2142653" imgH="2120020" progId="MS_ClipArt_Gallery.2">
                  <p:embed/>
                </p:oleObj>
              </mc:Choice>
              <mc:Fallback>
                <p:oleObj name="Klip" r:id="rId8" imgW="2142653" imgH="212002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"/>
                        <a:ext cx="1447800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6600" b="1">
                <a:latin typeface="Trebuchet MS" panose="020B0603020202020204" pitchFamily="34" charset="0"/>
              </a:rPr>
              <a:t>KVALITA MĚŘENÍ</a:t>
            </a:r>
          </a:p>
        </p:txBody>
      </p:sp>
      <p:sp>
        <p:nvSpPr>
          <p:cNvPr id="19459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  <p:transition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1436688" y="2752725"/>
            <a:ext cx="1084262" cy="911225"/>
          </a:xfrm>
          <a:prstGeom prst="irregularSeal1">
            <a:avLst/>
          </a:prstGeom>
          <a:solidFill>
            <a:srgbClr val="99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>
                <a:latin typeface="Arial Narrow" panose="020B0606020202030204" pitchFamily="34" charset="0"/>
              </a:rPr>
              <a:t>JEVY</a:t>
            </a:r>
            <a:endParaRPr lang="cs-CZ" altLang="cs-CZ" sz="1800">
              <a:latin typeface="Arial Narrow" panose="020B0606020202030204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392988" y="2967038"/>
            <a:ext cx="1265237" cy="37465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>
                <a:latin typeface="Arial Narrow" panose="020B0606020202030204" pitchFamily="34" charset="0"/>
              </a:rPr>
              <a:t>TEORIE</a:t>
            </a: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1187450" y="3822700"/>
            <a:ext cx="3538538" cy="1335088"/>
            <a:chOff x="651" y="2232"/>
            <a:chExt cx="2229" cy="841"/>
          </a:xfrm>
        </p:grpSpPr>
        <p:sp>
          <p:nvSpPr>
            <p:cNvPr id="20504" name="AutoShape 5"/>
            <p:cNvSpPr>
              <a:spLocks/>
            </p:cNvSpPr>
            <p:nvPr/>
          </p:nvSpPr>
          <p:spPr bwMode="auto">
            <a:xfrm rot="5400000">
              <a:off x="1656" y="1344"/>
              <a:ext cx="336" cy="2112"/>
            </a:xfrm>
            <a:prstGeom prst="leftBrace">
              <a:avLst>
                <a:gd name="adj1" fmla="val 52381"/>
                <a:gd name="adj2" fmla="val 28602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cs-CZ" sz="2400">
                <a:latin typeface="Arial Narrow" panose="020B0606020202030204" pitchFamily="34" charset="0"/>
              </a:endParaRPr>
            </a:p>
          </p:txBody>
        </p:sp>
        <p:grpSp>
          <p:nvGrpSpPr>
            <p:cNvPr id="20505" name="Group 6"/>
            <p:cNvGrpSpPr>
              <a:grpSpLocks/>
            </p:cNvGrpSpPr>
            <p:nvPr/>
          </p:nvGrpSpPr>
          <p:grpSpPr bwMode="auto">
            <a:xfrm>
              <a:off x="651" y="2769"/>
              <a:ext cx="2099" cy="304"/>
              <a:chOff x="651" y="2961"/>
              <a:chExt cx="2099" cy="304"/>
            </a:xfrm>
          </p:grpSpPr>
          <p:sp>
            <p:nvSpPr>
              <p:cNvPr id="20506" name="Rectangle 7"/>
              <p:cNvSpPr>
                <a:spLocks noChangeArrowheads="1"/>
              </p:cNvSpPr>
              <p:nvPr/>
            </p:nvSpPr>
            <p:spPr bwMode="auto">
              <a:xfrm rot="-2400000">
                <a:off x="651" y="2961"/>
                <a:ext cx="632" cy="255"/>
              </a:xfrm>
              <a:prstGeom prst="rect">
                <a:avLst/>
              </a:prstGeom>
              <a:solidFill>
                <a:srgbClr val="FFCC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600">
                    <a:latin typeface="Arial Narrow" panose="020B0606020202030204" pitchFamily="34" charset="0"/>
                  </a:rPr>
                  <a:t>VZOREK</a:t>
                </a:r>
              </a:p>
            </p:txBody>
          </p:sp>
          <p:sp>
            <p:nvSpPr>
              <p:cNvPr id="20507" name="Rectangle 8"/>
              <p:cNvSpPr>
                <a:spLocks noChangeArrowheads="1"/>
              </p:cNvSpPr>
              <p:nvPr/>
            </p:nvSpPr>
            <p:spPr bwMode="auto">
              <a:xfrm rot="-2400000">
                <a:off x="1048" y="2990"/>
                <a:ext cx="768" cy="255"/>
              </a:xfrm>
              <a:prstGeom prst="rect">
                <a:avLst/>
              </a:prstGeom>
              <a:solidFill>
                <a:srgbClr val="3399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600">
                    <a:latin typeface="Arial Narrow" panose="020B0606020202030204" pitchFamily="34" charset="0"/>
                  </a:rPr>
                  <a:t>METODA</a:t>
                </a:r>
              </a:p>
            </p:txBody>
          </p:sp>
          <p:sp>
            <p:nvSpPr>
              <p:cNvPr id="20508" name="Rectangle 9"/>
              <p:cNvSpPr>
                <a:spLocks noChangeArrowheads="1"/>
              </p:cNvSpPr>
              <p:nvPr/>
            </p:nvSpPr>
            <p:spPr bwMode="auto">
              <a:xfrm rot="-2400000">
                <a:off x="1656" y="2962"/>
                <a:ext cx="593" cy="255"/>
              </a:xfrm>
              <a:prstGeom prst="rect">
                <a:avLst/>
              </a:prstGeom>
              <a:solidFill>
                <a:srgbClr val="FF66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600">
                    <a:latin typeface="Arial Narrow" panose="020B0606020202030204" pitchFamily="34" charset="0"/>
                  </a:rPr>
                  <a:t>DESIGN</a:t>
                </a:r>
              </a:p>
            </p:txBody>
          </p:sp>
          <p:sp>
            <p:nvSpPr>
              <p:cNvPr id="20509" name="Rectangle 10"/>
              <p:cNvSpPr>
                <a:spLocks noChangeArrowheads="1"/>
              </p:cNvSpPr>
              <p:nvPr/>
            </p:nvSpPr>
            <p:spPr bwMode="auto">
              <a:xfrm rot="-2400000">
                <a:off x="2047" y="3010"/>
                <a:ext cx="703" cy="255"/>
              </a:xfrm>
              <a:prstGeom prst="rect">
                <a:avLst/>
              </a:prstGeom>
              <a:solidFill>
                <a:srgbClr val="99CC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600">
                    <a:latin typeface="Arial Narrow" panose="020B0606020202030204" pitchFamily="34" charset="0"/>
                  </a:rPr>
                  <a:t>ANALÝZA</a:t>
                </a:r>
              </a:p>
            </p:txBody>
          </p:sp>
        </p:grpSp>
      </p:grpSp>
      <p:sp>
        <p:nvSpPr>
          <p:cNvPr id="20485" name="Rectangle 11"/>
          <p:cNvSpPr>
            <a:spLocks noChangeArrowheads="1"/>
          </p:cNvSpPr>
          <p:nvPr/>
        </p:nvSpPr>
        <p:spPr bwMode="auto">
          <a:xfrm>
            <a:off x="2336800" y="549275"/>
            <a:ext cx="5094288" cy="523875"/>
          </a:xfrm>
          <a:prstGeom prst="rect">
            <a:avLst/>
          </a:prstGeom>
          <a:solidFill>
            <a:srgbClr val="898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latin typeface="Trebuchet MS" panose="020B0603020202020204" pitchFamily="34" charset="0"/>
              </a:rPr>
              <a:t>JAK FUNGUJE VĚDA?</a:t>
            </a:r>
          </a:p>
        </p:txBody>
      </p:sp>
      <p:sp>
        <p:nvSpPr>
          <p:cNvPr id="20486" name="AutoShape 12"/>
          <p:cNvSpPr>
            <a:spLocks noChangeArrowheads="1"/>
          </p:cNvSpPr>
          <p:nvPr/>
        </p:nvSpPr>
        <p:spPr bwMode="auto">
          <a:xfrm>
            <a:off x="5449888" y="2260600"/>
            <a:ext cx="2163762" cy="533400"/>
          </a:xfrm>
          <a:custGeom>
            <a:avLst/>
            <a:gdLst>
              <a:gd name="T0" fmla="*/ 143598867 w 21600"/>
              <a:gd name="T1" fmla="*/ 0 h 21600"/>
              <a:gd name="T2" fmla="*/ 0 w 21600"/>
              <a:gd name="T3" fmla="*/ 6586008 h 21600"/>
              <a:gd name="T4" fmla="*/ 143598867 w 21600"/>
              <a:gd name="T5" fmla="*/ 13172017 h 21600"/>
              <a:gd name="T6" fmla="*/ 216753055 w 21600"/>
              <a:gd name="T7" fmla="*/ 65860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3150 h 21600"/>
              <a:gd name="T14" fmla="*/ 16436 w 21600"/>
              <a:gd name="T15" fmla="*/ 184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310" y="0"/>
                </a:moveTo>
                <a:lnTo>
                  <a:pt x="14310" y="3150"/>
                </a:lnTo>
                <a:lnTo>
                  <a:pt x="3375" y="3150"/>
                </a:lnTo>
                <a:lnTo>
                  <a:pt x="3375" y="18450"/>
                </a:lnTo>
                <a:lnTo>
                  <a:pt x="14310" y="18450"/>
                </a:lnTo>
                <a:lnTo>
                  <a:pt x="14310" y="21600"/>
                </a:lnTo>
                <a:lnTo>
                  <a:pt x="21600" y="10800"/>
                </a:lnTo>
                <a:lnTo>
                  <a:pt x="14310" y="0"/>
                </a:lnTo>
                <a:close/>
              </a:path>
              <a:path w="21600" h="21600">
                <a:moveTo>
                  <a:pt x="1350" y="3150"/>
                </a:moveTo>
                <a:lnTo>
                  <a:pt x="1350" y="18450"/>
                </a:lnTo>
                <a:lnTo>
                  <a:pt x="2700" y="18450"/>
                </a:lnTo>
                <a:lnTo>
                  <a:pt x="2700" y="3150"/>
                </a:lnTo>
                <a:lnTo>
                  <a:pt x="1350" y="3150"/>
                </a:lnTo>
                <a:close/>
              </a:path>
              <a:path w="21600" h="21600">
                <a:moveTo>
                  <a:pt x="0" y="3150"/>
                </a:moveTo>
                <a:lnTo>
                  <a:pt x="0" y="18450"/>
                </a:lnTo>
                <a:lnTo>
                  <a:pt x="675" y="18450"/>
                </a:lnTo>
                <a:lnTo>
                  <a:pt x="675" y="3150"/>
                </a:lnTo>
                <a:lnTo>
                  <a:pt x="0" y="3150"/>
                </a:lnTo>
                <a:close/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 Narrow" panose="020B0606020202030204" pitchFamily="34" charset="0"/>
              </a:rPr>
              <a:t>INDUKCE</a:t>
            </a:r>
          </a:p>
        </p:txBody>
      </p:sp>
      <p:grpSp>
        <p:nvGrpSpPr>
          <p:cNvPr id="20487" name="Group 13"/>
          <p:cNvGrpSpPr>
            <a:grpSpLocks/>
          </p:cNvGrpSpPr>
          <p:nvPr/>
        </p:nvGrpSpPr>
        <p:grpSpPr bwMode="auto">
          <a:xfrm>
            <a:off x="5461000" y="3568700"/>
            <a:ext cx="2117725" cy="865188"/>
            <a:chOff x="3487" y="2072"/>
            <a:chExt cx="1334" cy="545"/>
          </a:xfrm>
        </p:grpSpPr>
        <p:sp>
          <p:nvSpPr>
            <p:cNvPr id="20502" name="Rectangle 14"/>
            <p:cNvSpPr>
              <a:spLocks noChangeArrowheads="1"/>
            </p:cNvSpPr>
            <p:nvPr/>
          </p:nvSpPr>
          <p:spPr bwMode="auto">
            <a:xfrm>
              <a:off x="3959" y="2381"/>
              <a:ext cx="859" cy="236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>
                  <a:latin typeface="Arial Narrow" panose="020B0606020202030204" pitchFamily="34" charset="0"/>
                </a:rPr>
                <a:t>HYPOTÉZY</a:t>
              </a:r>
            </a:p>
          </p:txBody>
        </p:sp>
        <p:sp>
          <p:nvSpPr>
            <p:cNvPr id="20503" name="AutoShape 15"/>
            <p:cNvSpPr>
              <a:spLocks noChangeArrowheads="1"/>
            </p:cNvSpPr>
            <p:nvPr/>
          </p:nvSpPr>
          <p:spPr bwMode="auto">
            <a:xfrm flipH="1">
              <a:off x="3487" y="2072"/>
              <a:ext cx="1334" cy="336"/>
            </a:xfrm>
            <a:custGeom>
              <a:avLst/>
              <a:gdLst>
                <a:gd name="T0" fmla="*/ 55 w 21600"/>
                <a:gd name="T1" fmla="*/ 0 h 21600"/>
                <a:gd name="T2" fmla="*/ 0 w 21600"/>
                <a:gd name="T3" fmla="*/ 3 h 21600"/>
                <a:gd name="T4" fmla="*/ 55 w 21600"/>
                <a:gd name="T5" fmla="*/ 5 h 21600"/>
                <a:gd name="T6" fmla="*/ 82 w 21600"/>
                <a:gd name="T7" fmla="*/ 3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8 w 21600"/>
                <a:gd name="T13" fmla="*/ 3150 h 21600"/>
                <a:gd name="T14" fmla="*/ 16435 w 21600"/>
                <a:gd name="T15" fmla="*/ 184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4310" y="0"/>
                  </a:moveTo>
                  <a:lnTo>
                    <a:pt x="14310" y="3150"/>
                  </a:lnTo>
                  <a:lnTo>
                    <a:pt x="3375" y="3150"/>
                  </a:lnTo>
                  <a:lnTo>
                    <a:pt x="3375" y="18450"/>
                  </a:lnTo>
                  <a:lnTo>
                    <a:pt x="14310" y="18450"/>
                  </a:lnTo>
                  <a:lnTo>
                    <a:pt x="14310" y="21600"/>
                  </a:lnTo>
                  <a:lnTo>
                    <a:pt x="21600" y="10800"/>
                  </a:lnTo>
                  <a:lnTo>
                    <a:pt x="14310" y="0"/>
                  </a:lnTo>
                  <a:close/>
                </a:path>
                <a:path w="21600" h="21600">
                  <a:moveTo>
                    <a:pt x="1350" y="3150"/>
                  </a:moveTo>
                  <a:lnTo>
                    <a:pt x="1350" y="18450"/>
                  </a:lnTo>
                  <a:lnTo>
                    <a:pt x="2700" y="18450"/>
                  </a:lnTo>
                  <a:lnTo>
                    <a:pt x="2700" y="3150"/>
                  </a:lnTo>
                  <a:lnTo>
                    <a:pt x="1350" y="3150"/>
                  </a:lnTo>
                  <a:close/>
                </a:path>
                <a:path w="21600" h="21600">
                  <a:moveTo>
                    <a:pt x="0" y="3150"/>
                  </a:moveTo>
                  <a:lnTo>
                    <a:pt x="0" y="18450"/>
                  </a:lnTo>
                  <a:lnTo>
                    <a:pt x="675" y="18450"/>
                  </a:lnTo>
                  <a:lnTo>
                    <a:pt x="675" y="3150"/>
                  </a:lnTo>
                  <a:lnTo>
                    <a:pt x="0" y="3150"/>
                  </a:lnTo>
                  <a:close/>
                </a:path>
              </a:pathLst>
            </a:custGeom>
            <a:solidFill>
              <a:srgbClr val="3399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latin typeface="Arial Narrow" panose="020B0606020202030204" pitchFamily="34" charset="0"/>
                </a:rPr>
                <a:t>DEDUKCE</a:t>
              </a:r>
            </a:p>
          </p:txBody>
        </p:sp>
      </p:grpSp>
      <p:grpSp>
        <p:nvGrpSpPr>
          <p:cNvPr id="20488" name="Group 16"/>
          <p:cNvGrpSpPr>
            <a:grpSpLocks/>
          </p:cNvGrpSpPr>
          <p:nvPr/>
        </p:nvGrpSpPr>
        <p:grpSpPr bwMode="auto">
          <a:xfrm>
            <a:off x="2668588" y="2933700"/>
            <a:ext cx="2773362" cy="595313"/>
            <a:chOff x="1728" y="1672"/>
            <a:chExt cx="1747" cy="375"/>
          </a:xfrm>
        </p:grpSpPr>
        <p:grpSp>
          <p:nvGrpSpPr>
            <p:cNvPr id="20494" name="Group 17"/>
            <p:cNvGrpSpPr>
              <a:grpSpLocks/>
            </p:cNvGrpSpPr>
            <p:nvPr/>
          </p:nvGrpSpPr>
          <p:grpSpPr bwMode="auto">
            <a:xfrm>
              <a:off x="2862" y="1672"/>
              <a:ext cx="613" cy="375"/>
              <a:chOff x="2862" y="1960"/>
              <a:chExt cx="613" cy="375"/>
            </a:xfrm>
          </p:grpSpPr>
          <p:sp>
            <p:nvSpPr>
              <p:cNvPr id="20499" name="Rectangle 18"/>
              <p:cNvSpPr>
                <a:spLocks noChangeArrowheads="1"/>
              </p:cNvSpPr>
              <p:nvPr/>
            </p:nvSpPr>
            <p:spPr bwMode="auto">
              <a:xfrm>
                <a:off x="3008" y="2080"/>
                <a:ext cx="467" cy="255"/>
              </a:xfrm>
              <a:prstGeom prst="rect">
                <a:avLst/>
              </a:prstGeom>
              <a:solidFill>
                <a:srgbClr val="99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>
                    <a:latin typeface="Arial Narrow" panose="020B0606020202030204" pitchFamily="34" charset="0"/>
                  </a:rPr>
                  <a:t>DATA</a:t>
                </a:r>
              </a:p>
            </p:txBody>
          </p:sp>
          <p:sp>
            <p:nvSpPr>
              <p:cNvPr id="20500" name="Rectangle 19"/>
              <p:cNvSpPr>
                <a:spLocks noChangeArrowheads="1"/>
              </p:cNvSpPr>
              <p:nvPr/>
            </p:nvSpPr>
            <p:spPr bwMode="auto">
              <a:xfrm>
                <a:off x="2935" y="2020"/>
                <a:ext cx="467" cy="255"/>
              </a:xfrm>
              <a:prstGeom prst="rect">
                <a:avLst/>
              </a:prstGeom>
              <a:solidFill>
                <a:srgbClr val="6699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>
                    <a:latin typeface="Arial Narrow" panose="020B0606020202030204" pitchFamily="34" charset="0"/>
                  </a:rPr>
                  <a:t>DATA</a:t>
                </a:r>
              </a:p>
            </p:txBody>
          </p:sp>
          <p:sp>
            <p:nvSpPr>
              <p:cNvPr id="20501" name="Rectangle 20"/>
              <p:cNvSpPr>
                <a:spLocks noChangeArrowheads="1"/>
              </p:cNvSpPr>
              <p:nvPr/>
            </p:nvSpPr>
            <p:spPr bwMode="auto">
              <a:xfrm>
                <a:off x="2862" y="1960"/>
                <a:ext cx="467" cy="255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600">
                    <a:latin typeface="Arial Narrow" panose="020B0606020202030204" pitchFamily="34" charset="0"/>
                  </a:rPr>
                  <a:t>DATA</a:t>
                </a:r>
                <a:endParaRPr lang="cs-CZ" altLang="cs-CZ" sz="180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0495" name="Group 21"/>
            <p:cNvGrpSpPr>
              <a:grpSpLocks/>
            </p:cNvGrpSpPr>
            <p:nvPr/>
          </p:nvGrpSpPr>
          <p:grpSpPr bwMode="auto">
            <a:xfrm>
              <a:off x="1728" y="1776"/>
              <a:ext cx="1056" cy="192"/>
              <a:chOff x="1728" y="1776"/>
              <a:chExt cx="1056" cy="192"/>
            </a:xfrm>
          </p:grpSpPr>
          <p:sp>
            <p:nvSpPr>
              <p:cNvPr id="20496" name="Line 22"/>
              <p:cNvSpPr>
                <a:spLocks noChangeShapeType="1"/>
              </p:cNvSpPr>
              <p:nvPr/>
            </p:nvSpPr>
            <p:spPr bwMode="auto">
              <a:xfrm>
                <a:off x="1728" y="1776"/>
                <a:ext cx="864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497" name="Line 23"/>
              <p:cNvSpPr>
                <a:spLocks noChangeShapeType="1"/>
              </p:cNvSpPr>
              <p:nvPr/>
            </p:nvSpPr>
            <p:spPr bwMode="auto">
              <a:xfrm>
                <a:off x="1824" y="1872"/>
                <a:ext cx="864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498" name="Line 24"/>
              <p:cNvSpPr>
                <a:spLocks noChangeShapeType="1"/>
              </p:cNvSpPr>
              <p:nvPr/>
            </p:nvSpPr>
            <p:spPr bwMode="auto">
              <a:xfrm>
                <a:off x="1920" y="1968"/>
                <a:ext cx="864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4524375" y="1693863"/>
            <a:ext cx="3881438" cy="3124200"/>
            <a:chOff x="2897" y="891"/>
            <a:chExt cx="2445" cy="1968"/>
          </a:xfrm>
        </p:grpSpPr>
        <p:sp>
          <p:nvSpPr>
            <p:cNvPr id="20490" name="AutoShape 28"/>
            <p:cNvSpPr>
              <a:spLocks noChangeArrowheads="1"/>
            </p:cNvSpPr>
            <p:nvPr/>
          </p:nvSpPr>
          <p:spPr bwMode="auto">
            <a:xfrm>
              <a:off x="2897" y="891"/>
              <a:ext cx="2365" cy="1154"/>
            </a:xfrm>
            <a:custGeom>
              <a:avLst/>
              <a:gdLst>
                <a:gd name="T0" fmla="*/ 129 w 21600"/>
                <a:gd name="T1" fmla="*/ 0 h 21600"/>
                <a:gd name="T2" fmla="*/ 12 w 21600"/>
                <a:gd name="T3" fmla="*/ 31 h 21600"/>
                <a:gd name="T4" fmla="*/ 129 w 21600"/>
                <a:gd name="T5" fmla="*/ 6 h 21600"/>
                <a:gd name="T6" fmla="*/ 291 w 21600"/>
                <a:gd name="T7" fmla="*/ 30 h 21600"/>
                <a:gd name="T8" fmla="*/ 248 w 21600"/>
                <a:gd name="T9" fmla="*/ 41 h 21600"/>
                <a:gd name="T10" fmla="*/ 203 w 21600"/>
                <a:gd name="T11" fmla="*/ 3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0 w 21600"/>
                <a:gd name="T19" fmla="*/ 3163 h 21600"/>
                <a:gd name="T20" fmla="*/ 18440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608" y="10673"/>
                  </a:moveTo>
                  <a:cubicBezTo>
                    <a:pt x="19538" y="5857"/>
                    <a:pt x="15615" y="1991"/>
                    <a:pt x="10800" y="1991"/>
                  </a:cubicBezTo>
                  <a:cubicBezTo>
                    <a:pt x="5934" y="1991"/>
                    <a:pt x="1991" y="5934"/>
                    <a:pt x="1991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03" y="-1"/>
                    <a:pt x="21513" y="4740"/>
                    <a:pt x="21598" y="10644"/>
                  </a:cubicBezTo>
                  <a:lnTo>
                    <a:pt x="24298" y="10605"/>
                  </a:lnTo>
                  <a:lnTo>
                    <a:pt x="20656" y="14353"/>
                  </a:lnTo>
                  <a:lnTo>
                    <a:pt x="16908" y="10711"/>
                  </a:lnTo>
                  <a:lnTo>
                    <a:pt x="19608" y="10673"/>
                  </a:lnTo>
                  <a:close/>
                </a:path>
              </a:pathLst>
            </a:custGeom>
            <a:solidFill>
              <a:srgbClr val="CCFFCC"/>
            </a:solidFill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491" name="AutoShape 29"/>
            <p:cNvSpPr>
              <a:spLocks noChangeArrowheads="1"/>
            </p:cNvSpPr>
            <p:nvPr/>
          </p:nvSpPr>
          <p:spPr bwMode="auto">
            <a:xfrm rot="10800000">
              <a:off x="2977" y="1705"/>
              <a:ext cx="2365" cy="1154"/>
            </a:xfrm>
            <a:custGeom>
              <a:avLst/>
              <a:gdLst>
                <a:gd name="T0" fmla="*/ 129 w 21600"/>
                <a:gd name="T1" fmla="*/ 0 h 21600"/>
                <a:gd name="T2" fmla="*/ 12 w 21600"/>
                <a:gd name="T3" fmla="*/ 31 h 21600"/>
                <a:gd name="T4" fmla="*/ 129 w 21600"/>
                <a:gd name="T5" fmla="*/ 6 h 21600"/>
                <a:gd name="T6" fmla="*/ 291 w 21600"/>
                <a:gd name="T7" fmla="*/ 30 h 21600"/>
                <a:gd name="T8" fmla="*/ 248 w 21600"/>
                <a:gd name="T9" fmla="*/ 41 h 21600"/>
                <a:gd name="T10" fmla="*/ 203 w 21600"/>
                <a:gd name="T11" fmla="*/ 3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0 w 21600"/>
                <a:gd name="T19" fmla="*/ 3163 h 21600"/>
                <a:gd name="T20" fmla="*/ 18440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608" y="10673"/>
                  </a:moveTo>
                  <a:cubicBezTo>
                    <a:pt x="19538" y="5857"/>
                    <a:pt x="15615" y="1991"/>
                    <a:pt x="10800" y="1991"/>
                  </a:cubicBezTo>
                  <a:cubicBezTo>
                    <a:pt x="5934" y="1991"/>
                    <a:pt x="1991" y="5934"/>
                    <a:pt x="1991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03" y="-1"/>
                    <a:pt x="21513" y="4740"/>
                    <a:pt x="21598" y="10644"/>
                  </a:cubicBezTo>
                  <a:lnTo>
                    <a:pt x="24298" y="10605"/>
                  </a:lnTo>
                  <a:lnTo>
                    <a:pt x="20656" y="14353"/>
                  </a:lnTo>
                  <a:lnTo>
                    <a:pt x="16908" y="10711"/>
                  </a:lnTo>
                  <a:lnTo>
                    <a:pt x="19608" y="10673"/>
                  </a:lnTo>
                  <a:close/>
                </a:path>
              </a:pathLst>
            </a:custGeom>
            <a:solidFill>
              <a:srgbClr val="FFCC99"/>
            </a:solidFill>
            <a:ln w="19050">
              <a:solidFill>
                <a:srgbClr val="FF505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492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3533" y="955"/>
              <a:ext cx="1083" cy="18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82532"/>
                </a:avLst>
              </a:prstTxWarp>
            </a:bodyPr>
            <a:lstStyle/>
            <a:p>
              <a:pPr algn="ctr"/>
              <a:r>
                <a:rPr lang="cs-CZ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</a:rPr>
                <a:t>EXPLORAČNÍ VÝZKUM</a:t>
              </a:r>
            </a:p>
          </p:txBody>
        </p:sp>
        <p:sp>
          <p:nvSpPr>
            <p:cNvPr id="20493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3622" y="2663"/>
              <a:ext cx="1077" cy="145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87058"/>
                </a:avLst>
              </a:prstTxWarp>
            </a:bodyPr>
            <a:lstStyle/>
            <a:p>
              <a:pPr algn="ctr"/>
              <a:r>
                <a:rPr lang="cs-CZ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</a:rPr>
                <a:t>KONFIRMAČNÍ VÝZKUM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1295400" y="1447800"/>
            <a:ext cx="75438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8525" indent="-4413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  <a:buClrTx/>
              <a:buSzTx/>
              <a:buFontTx/>
              <a:buNone/>
            </a:pPr>
            <a:r>
              <a:rPr kumimoji="0" lang="cs-CZ" altLang="cs-CZ" sz="2800" b="0" dirty="0">
                <a:latin typeface="Trebuchet MS" panose="020B0603020202020204" pitchFamily="34" charset="0"/>
              </a:rPr>
              <a:t>Data nesbíráme, ale </a:t>
            </a:r>
            <a:r>
              <a:rPr kumimoji="0" lang="cs-CZ" altLang="cs-CZ" sz="2800" dirty="0">
                <a:latin typeface="Trebuchet MS" panose="020B0603020202020204" pitchFamily="34" charset="0"/>
              </a:rPr>
              <a:t>TVOŘÍME</a:t>
            </a:r>
          </a:p>
          <a:p>
            <a:pPr lvl="1">
              <a:spcBef>
                <a:spcPct val="40000"/>
              </a:spcBef>
              <a:buClr>
                <a:schemeClr val="bg2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 dirty="0">
                <a:latin typeface="Trebuchet MS" panose="020B0603020202020204" pitchFamily="34" charset="0"/>
              </a:rPr>
              <a:t>spíše než o </a:t>
            </a:r>
            <a:r>
              <a:rPr kumimoji="0" lang="cs-CZ" altLang="cs-CZ" sz="2000" b="0" i="1" dirty="0">
                <a:latin typeface="Trebuchet MS" panose="020B0603020202020204" pitchFamily="34" charset="0"/>
              </a:rPr>
              <a:t>sběr</a:t>
            </a:r>
            <a:r>
              <a:rPr kumimoji="0" lang="cs-CZ" altLang="cs-CZ" sz="2000" b="0" dirty="0">
                <a:latin typeface="Trebuchet MS" panose="020B0603020202020204" pitchFamily="34" charset="0"/>
              </a:rPr>
              <a:t> jde o </a:t>
            </a:r>
            <a:r>
              <a:rPr kumimoji="0" lang="cs-CZ" altLang="cs-CZ" sz="2000" b="0" i="1" dirty="0">
                <a:latin typeface="Trebuchet MS" panose="020B0603020202020204" pitchFamily="34" charset="0"/>
              </a:rPr>
              <a:t>dobývání</a:t>
            </a:r>
            <a:r>
              <a:rPr kumimoji="0" lang="cs-CZ" altLang="cs-CZ" sz="2000" b="0" dirty="0">
                <a:latin typeface="Trebuchet MS" panose="020B0603020202020204" pitchFamily="34" charset="0"/>
              </a:rPr>
              <a:t>	</a:t>
            </a:r>
          </a:p>
          <a:p>
            <a:pPr lvl="1">
              <a:spcBef>
                <a:spcPct val="40000"/>
              </a:spcBef>
              <a:buClr>
                <a:schemeClr val="bg2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 dirty="0">
                <a:latin typeface="Trebuchet MS" panose="020B0603020202020204" pitchFamily="34" charset="0"/>
              </a:rPr>
              <a:t>mnoho možných „obrazů“, „otisků“ jevu</a:t>
            </a:r>
          </a:p>
          <a:p>
            <a:pPr lvl="1">
              <a:spcBef>
                <a:spcPct val="40000"/>
              </a:spcBef>
              <a:buClr>
                <a:schemeClr val="bg2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 dirty="0">
                <a:latin typeface="Trebuchet MS" panose="020B0603020202020204" pitchFamily="34" charset="0"/>
              </a:rPr>
              <a:t>	možnost a nutnost volby</a:t>
            </a:r>
            <a:r>
              <a:rPr kumimoji="0" lang="cs-CZ" altLang="cs-CZ" sz="1400" b="0" dirty="0">
                <a:latin typeface="Trebuchet MS" panose="020B0603020202020204" pitchFamily="34" charset="0"/>
              </a:rPr>
              <a:t> </a:t>
            </a:r>
            <a:r>
              <a:rPr kumimoji="0" lang="cs-CZ" altLang="cs-CZ" sz="2000" b="0" dirty="0">
                <a:latin typeface="Trebuchet MS" panose="020B0603020202020204" pitchFamily="34" charset="0"/>
              </a:rPr>
              <a:t>– účelovost, teorie</a:t>
            </a:r>
          </a:p>
          <a:p>
            <a:pPr lvl="1">
              <a:spcBef>
                <a:spcPct val="40000"/>
              </a:spcBef>
              <a:buClr>
                <a:schemeClr val="bg2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 dirty="0">
                <a:latin typeface="Trebuchet MS" panose="020B0603020202020204" pitchFamily="34" charset="0"/>
              </a:rPr>
              <a:t>množství, mohutnost, kvalita </a:t>
            </a:r>
            <a:r>
              <a:rPr kumimoji="0" lang="en-US" altLang="cs-CZ" sz="2000" b="0" dirty="0">
                <a:latin typeface="Trebuchet MS" panose="020B0603020202020204" pitchFamily="34" charset="0"/>
              </a:rPr>
              <a:t>&gt;&gt; </a:t>
            </a:r>
            <a:r>
              <a:rPr kumimoji="0" lang="cs-CZ" altLang="cs-CZ" sz="2000" b="0" dirty="0">
                <a:latin typeface="Trebuchet MS" panose="020B0603020202020204" pitchFamily="34" charset="0"/>
              </a:rPr>
              <a:t>MĚŘENÍ 	</a:t>
            </a:r>
          </a:p>
          <a:p>
            <a:pPr>
              <a:spcBef>
                <a:spcPct val="40000"/>
              </a:spcBef>
              <a:buClr>
                <a:schemeClr val="bg2"/>
              </a:buClr>
              <a:buSzTx/>
              <a:buFont typeface="Wingdings" panose="05000000000000000000" pitchFamily="2" charset="2"/>
              <a:buNone/>
            </a:pPr>
            <a:endParaRPr kumimoji="0" lang="cs-CZ" altLang="cs-CZ" sz="2000" b="0" dirty="0">
              <a:latin typeface="Trebuchet MS" panose="020B0603020202020204" pitchFamily="34" charset="0"/>
            </a:endParaRPr>
          </a:p>
          <a:p>
            <a:pPr>
              <a:spcBef>
                <a:spcPct val="40000"/>
              </a:spcBef>
              <a:buClr>
                <a:schemeClr val="bg2"/>
              </a:buClr>
              <a:buSzTx/>
              <a:buFont typeface="Wingdings" panose="05000000000000000000" pitchFamily="2" charset="2"/>
              <a:buNone/>
            </a:pPr>
            <a:r>
              <a:rPr kumimoji="0" lang="cs-CZ" altLang="cs-CZ" sz="2400" b="0" dirty="0">
                <a:latin typeface="Trebuchet MS" panose="020B0603020202020204" pitchFamily="34" charset="0"/>
              </a:rPr>
              <a:t>Volbou postupu/způsobu měření upřesňujeme definice pojmů – </a:t>
            </a:r>
            <a:r>
              <a:rPr kumimoji="0" lang="cs-CZ" altLang="cs-CZ" sz="2800" dirty="0">
                <a:latin typeface="Trebuchet MS" panose="020B0603020202020204" pitchFamily="34" charset="0"/>
              </a:rPr>
              <a:t>OPERACIONALIZACE POJMU</a:t>
            </a:r>
          </a:p>
          <a:p>
            <a:pPr algn="r">
              <a:spcBef>
                <a:spcPct val="40000"/>
              </a:spcBef>
              <a:buClr>
                <a:schemeClr val="bg2"/>
              </a:buClr>
              <a:buSzTx/>
              <a:buFont typeface="Wingdings" panose="05000000000000000000" pitchFamily="2" charset="2"/>
              <a:buNone/>
            </a:pPr>
            <a:endParaRPr kumimoji="0" lang="cs-CZ" altLang="cs-CZ" sz="2800" b="0" dirty="0">
              <a:latin typeface="Trebuchet MS" panose="020B0603020202020204" pitchFamily="34" charset="0"/>
            </a:endParaRPr>
          </a:p>
          <a:p>
            <a:pPr algn="r">
              <a:spcBef>
                <a:spcPct val="40000"/>
              </a:spcBef>
              <a:buClr>
                <a:schemeClr val="bg2"/>
              </a:buClr>
              <a:buSzTx/>
              <a:buFont typeface="Wingdings" panose="05000000000000000000" pitchFamily="2" charset="2"/>
              <a:buNone/>
            </a:pPr>
            <a:r>
              <a:rPr kumimoji="0" lang="cs-CZ" altLang="cs-CZ" sz="2400" b="0" dirty="0">
                <a:latin typeface="Trebuchet MS" panose="020B0603020202020204" pitchFamily="34" charset="0"/>
              </a:rPr>
              <a:t>Tvořením dat tvoříme zároveň nové jevy.</a:t>
            </a:r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1908175" y="381000"/>
            <a:ext cx="5616575" cy="557213"/>
          </a:xfrm>
          <a:prstGeom prst="rect">
            <a:avLst/>
          </a:prstGeom>
          <a:solidFill>
            <a:schemeClr val="hlink">
              <a:alpha val="5999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2800">
                <a:latin typeface="Trebuchet MS" panose="020B0603020202020204" pitchFamily="34" charset="0"/>
              </a:rPr>
              <a:t>TVOŘÍME DATA</a:t>
            </a: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1116013" y="6283325"/>
            <a:ext cx="6335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>
                <a:solidFill>
                  <a:schemeClr val="tx2"/>
                </a:solidFill>
                <a:latin typeface="Trebuchet MS" panose="020B0603020202020204" pitchFamily="34" charset="0"/>
              </a:rPr>
              <a:t>AJ: data creation/collection, measurement, operationalization, oper</a:t>
            </a:r>
            <a:r>
              <a:rPr lang="cs-CZ" altLang="cs-CZ" sz="1000">
                <a:solidFill>
                  <a:schemeClr val="tx2"/>
                </a:solidFill>
                <a:latin typeface="Trebuchet MS" panose="020B0603020202020204" pitchFamily="34" charset="0"/>
              </a:rPr>
              <a:t>a</a:t>
            </a:r>
            <a:r>
              <a:rPr lang="en-US" altLang="cs-CZ" sz="1000">
                <a:solidFill>
                  <a:schemeClr val="tx2"/>
                </a:solidFill>
                <a:latin typeface="Trebuchet MS" panose="020B0603020202020204" pitchFamily="34" charset="0"/>
              </a:rPr>
              <a:t>tional definition, construct va</a:t>
            </a:r>
            <a:r>
              <a:rPr lang="cs-CZ" altLang="cs-CZ" sz="1000">
                <a:solidFill>
                  <a:schemeClr val="tx2"/>
                </a:solidFill>
                <a:latin typeface="Trebuchet MS" panose="020B0603020202020204" pitchFamily="34" charset="0"/>
              </a:rPr>
              <a:t>l</a:t>
            </a:r>
            <a:r>
              <a:rPr lang="en-US" altLang="cs-CZ" sz="1000">
                <a:solidFill>
                  <a:schemeClr val="tx2"/>
                </a:solidFill>
                <a:latin typeface="Trebuchet MS" panose="020B0603020202020204" pitchFamily="34" charset="0"/>
              </a:rPr>
              <a:t>idity, criterion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2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32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32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32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32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24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324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>
                <a:latin typeface="Trebuchet MS" panose="020B0603020202020204" pitchFamily="34" charset="0"/>
              </a:rPr>
              <a:t>Jaká data tvoříme o depresi(vitě)?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1173163" y="1557338"/>
            <a:ext cx="7772400" cy="4967287"/>
          </a:xfrm>
        </p:spPr>
        <p:txBody>
          <a:bodyPr/>
          <a:lstStyle/>
          <a:p>
            <a:r>
              <a:rPr lang="cs-CZ" altLang="cs-CZ" sz="2000"/>
              <a:t>Strukturované dotazování na symptomy</a:t>
            </a:r>
          </a:p>
          <a:p>
            <a:pPr lvl="1"/>
            <a:r>
              <a:rPr lang="cs-CZ" altLang="cs-CZ" sz="1800"/>
              <a:t>BDI – Beck depression inventory</a:t>
            </a:r>
          </a:p>
          <a:p>
            <a:r>
              <a:rPr lang="cs-CZ" altLang="cs-CZ" sz="2000"/>
              <a:t>Dotazování na prožívání diagnózy</a:t>
            </a:r>
          </a:p>
          <a:p>
            <a:pPr lvl="1"/>
            <a:r>
              <a:rPr lang="cs-CZ" altLang="cs-CZ" sz="1800"/>
              <a:t>DEQ-A – Depressive experience questionnaire - Adolescents</a:t>
            </a:r>
          </a:p>
          <a:p>
            <a:r>
              <a:rPr lang="cs-CZ" altLang="cs-CZ" sz="2000"/>
              <a:t>Standardizovaný diagnostický rozhovor </a:t>
            </a:r>
          </a:p>
          <a:p>
            <a:pPr lvl="1"/>
            <a:r>
              <a:rPr lang="cs-CZ" altLang="cs-CZ" sz="1800"/>
              <a:t>MINI - International Neuropsychiatric Interview – depression</a:t>
            </a:r>
          </a:p>
          <a:p>
            <a:pPr lvl="1"/>
            <a:r>
              <a:rPr lang="cs-CZ" altLang="cs-CZ" sz="1800"/>
              <a:t>Structured Clinical Interview (SCI) for DSM-IV</a:t>
            </a:r>
          </a:p>
          <a:p>
            <a:r>
              <a:rPr lang="cs-CZ" altLang="cs-CZ" sz="2000"/>
              <a:t>Málo (polo, ne) strukturovaný rozhovor</a:t>
            </a:r>
          </a:p>
          <a:p>
            <a:pPr lvl="1"/>
            <a:r>
              <a:rPr lang="cs-CZ" altLang="cs-CZ" sz="1800"/>
              <a:t>o dopadu deprese na rodinu</a:t>
            </a:r>
          </a:p>
          <a:p>
            <a:r>
              <a:rPr lang="cs-CZ" altLang="cs-CZ" sz="2000"/>
              <a:t>Vinětky – diskutování, hodnocení příp(kl)adů</a:t>
            </a:r>
          </a:p>
          <a:p>
            <a:r>
              <a:rPr lang="cs-CZ" altLang="cs-CZ" sz="2000"/>
              <a:t>Pozorování</a:t>
            </a:r>
          </a:p>
          <a:p>
            <a:pPr lvl="1"/>
            <a:r>
              <a:rPr lang="cs-CZ" altLang="cs-CZ" sz="1600"/>
              <a:t> Hamilton Rating Scale for Depression</a:t>
            </a:r>
          </a:p>
          <a:p>
            <a:r>
              <a:rPr lang="cs-CZ" altLang="cs-CZ" sz="2000"/>
              <a:t>Přístroje</a:t>
            </a:r>
          </a:p>
          <a:p>
            <a:pPr lvl="1"/>
            <a:r>
              <a:rPr lang="cs-CZ" altLang="cs-CZ" sz="1600"/>
              <a:t>měření kožního odporu při  zátěži</a:t>
            </a:r>
          </a:p>
          <a:p>
            <a:endParaRPr lang="cs-CZ" altLang="cs-CZ" sz="22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>
                <a:latin typeface="Trebuchet MS" panose="020B0603020202020204" pitchFamily="34" charset="0"/>
              </a:rPr>
              <a:t>Je naše měřítko </a:t>
            </a:r>
            <a:r>
              <a:rPr lang="cs-CZ" altLang="cs-CZ" b="1">
                <a:latin typeface="Trebuchet MS" panose="020B0603020202020204" pitchFamily="34" charset="0"/>
              </a:rPr>
              <a:t>systematicky</a:t>
            </a:r>
            <a:r>
              <a:rPr lang="cs-CZ" altLang="cs-CZ">
                <a:latin typeface="Trebuchet MS" panose="020B0603020202020204" pitchFamily="34" charset="0"/>
              </a:rPr>
              <a:t> ovlivňováno jen a pouze charakteristikou, kterou chceme měřit?</a:t>
            </a:r>
          </a:p>
          <a:p>
            <a:endParaRPr lang="cs-CZ" altLang="cs-CZ">
              <a:latin typeface="Trebuchet MS" panose="020B0603020202020204" pitchFamily="34" charset="0"/>
            </a:endParaRPr>
          </a:p>
          <a:p>
            <a:r>
              <a:rPr lang="cs-CZ" altLang="cs-CZ">
                <a:latin typeface="Trebuchet MS" panose="020B0603020202020204" pitchFamily="34" charset="0"/>
              </a:rPr>
              <a:t>Jak moc je naše měřítko ovlivňováno různými </a:t>
            </a:r>
            <a:r>
              <a:rPr lang="cs-CZ" altLang="cs-CZ" b="1">
                <a:latin typeface="Trebuchet MS" panose="020B0603020202020204" pitchFamily="34" charset="0"/>
              </a:rPr>
              <a:t>náhodnými</a:t>
            </a:r>
            <a:r>
              <a:rPr lang="cs-CZ" altLang="cs-CZ">
                <a:latin typeface="Trebuchet MS" panose="020B0603020202020204" pitchFamily="34" charset="0"/>
              </a:rPr>
              <a:t> vlivy?</a:t>
            </a:r>
          </a:p>
          <a:p>
            <a:endParaRPr lang="cs-CZ" altLang="cs-CZ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908175" y="381000"/>
            <a:ext cx="5616575" cy="523875"/>
          </a:xfrm>
          <a:prstGeom prst="rect">
            <a:avLst/>
          </a:prstGeom>
          <a:solidFill>
            <a:schemeClr val="hlink">
              <a:alpha val="5999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2800">
                <a:latin typeface="Trebuchet MS" panose="020B0603020202020204" pitchFamily="34" charset="0"/>
              </a:rPr>
              <a:t>JAK DOBŘE TVOŘÍME DATA? </a:t>
            </a:r>
          </a:p>
        </p:txBody>
      </p:sp>
    </p:spTree>
  </p:cSld>
  <p:clrMapOvr>
    <a:masterClrMapping/>
  </p:clrMapOvr>
  <p:transition>
    <p:cover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41BCE-4D05-4450-969D-C0E775DFE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B98FF9-808E-4721-9231-607168549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229549"/>
      </p:ext>
    </p:extLst>
  </p:cSld>
  <p:clrMapOvr>
    <a:masterClrMapping/>
  </p:clrMapOvr>
  <p:transition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557338"/>
            <a:ext cx="7970837" cy="4535487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kumimoji="0" lang="cs-CZ" altLang="cs-CZ" sz="2800" b="1" dirty="0">
                <a:latin typeface="Trebuchet MS" panose="020B0603020202020204" pitchFamily="34" charset="0"/>
              </a:rPr>
              <a:t>KONSTRUKTOVÁ VALIDITA</a:t>
            </a:r>
            <a:r>
              <a:rPr kumimoji="0" lang="cs-CZ" altLang="cs-CZ" sz="1600" dirty="0">
                <a:latin typeface="Trebuchet MS" panose="020B0603020202020204" pitchFamily="34" charset="0"/>
              </a:rPr>
              <a:t> (v širším smyslu)</a:t>
            </a:r>
          </a:p>
          <a:p>
            <a:pPr lvl="1">
              <a:defRPr/>
            </a:pPr>
            <a:r>
              <a:rPr kumimoji="0" lang="cs-CZ" altLang="cs-CZ" sz="2000" dirty="0">
                <a:latin typeface="Trebuchet MS" panose="020B0603020202020204" pitchFamily="34" charset="0"/>
              </a:rPr>
              <a:t>měříme to, co si myslíme, že měříme?</a:t>
            </a:r>
          </a:p>
          <a:p>
            <a:pPr lvl="1">
              <a:defRPr/>
            </a:pPr>
            <a:r>
              <a:rPr kumimoji="0" lang="cs-CZ" altLang="cs-CZ" sz="2000" dirty="0">
                <a:latin typeface="Trebuchet MS" panose="020B0603020202020204" pitchFamily="34" charset="0"/>
              </a:rPr>
              <a:t>je měřítko ovlivňováno pouze žádoucím konstruktem?</a:t>
            </a:r>
          </a:p>
          <a:p>
            <a:pPr>
              <a:spcBef>
                <a:spcPct val="90000"/>
              </a:spcBef>
              <a:defRPr/>
            </a:pPr>
            <a:r>
              <a:rPr kumimoji="0" lang="cs-CZ" altLang="cs-CZ" sz="2400" b="1" dirty="0">
                <a:latin typeface="Trebuchet MS" panose="020B0603020202020204" pitchFamily="34" charset="0"/>
              </a:rPr>
              <a:t>OBSAHOVÁ</a:t>
            </a:r>
            <a:r>
              <a:rPr kumimoji="0" lang="cs-CZ" altLang="cs-CZ" sz="2400" dirty="0">
                <a:latin typeface="Trebuchet MS" panose="020B0603020202020204" pitchFamily="34" charset="0"/>
              </a:rPr>
              <a:t>: </a:t>
            </a:r>
            <a:r>
              <a:rPr kumimoji="0" lang="cs-CZ" altLang="cs-CZ" sz="2000" dirty="0">
                <a:latin typeface="Trebuchet MS" panose="020B0603020202020204" pitchFamily="34" charset="0"/>
              </a:rPr>
              <a:t>názor odborníků, </a:t>
            </a:r>
            <a:r>
              <a:rPr kumimoji="0" lang="cs-CZ" altLang="cs-CZ" sz="2000" dirty="0" err="1">
                <a:latin typeface="Trebuchet MS" panose="020B0603020202020204" pitchFamily="34" charset="0"/>
              </a:rPr>
              <a:t>construct</a:t>
            </a:r>
            <a:r>
              <a:rPr kumimoji="0" lang="cs-CZ" altLang="cs-CZ" sz="2000" dirty="0">
                <a:latin typeface="Trebuchet MS" panose="020B0603020202020204" pitchFamily="34" charset="0"/>
              </a:rPr>
              <a:t> </a:t>
            </a:r>
            <a:r>
              <a:rPr kumimoji="0" lang="cs-CZ" altLang="cs-CZ" sz="2000" dirty="0" err="1">
                <a:latin typeface="Trebuchet MS" panose="020B0603020202020204" pitchFamily="34" charset="0"/>
              </a:rPr>
              <a:t>mapping</a:t>
            </a:r>
            <a:r>
              <a:rPr kumimoji="0" lang="cs-CZ" altLang="cs-CZ" sz="2000" dirty="0">
                <a:latin typeface="Trebuchet MS" panose="020B0603020202020204" pitchFamily="34" charset="0"/>
              </a:rPr>
              <a:t>, </a:t>
            </a:r>
            <a:r>
              <a:rPr kumimoji="0" lang="cs-CZ" altLang="cs-CZ" sz="2000" dirty="0" err="1">
                <a:latin typeface="Trebuchet MS" panose="020B0603020202020204" pitchFamily="34" charset="0"/>
              </a:rPr>
              <a:t>faktorování</a:t>
            </a:r>
            <a:endParaRPr kumimoji="0" lang="cs-CZ" altLang="cs-CZ" sz="2000" dirty="0">
              <a:latin typeface="Trebuchet MS" panose="020B0603020202020204" pitchFamily="34" charset="0"/>
            </a:endParaRPr>
          </a:p>
          <a:p>
            <a:pPr>
              <a:defRPr/>
            </a:pPr>
            <a:r>
              <a:rPr kumimoji="0" lang="cs-CZ" altLang="cs-CZ" sz="2400" b="1" i="1" dirty="0">
                <a:latin typeface="Trebuchet MS" panose="020B0603020202020204" pitchFamily="34" charset="0"/>
              </a:rPr>
              <a:t>ZJEVNÁ </a:t>
            </a:r>
            <a:r>
              <a:rPr kumimoji="0" lang="cs-CZ" altLang="cs-CZ" sz="2400" i="1" dirty="0">
                <a:latin typeface="Trebuchet MS" panose="020B0603020202020204" pitchFamily="34" charset="0"/>
              </a:rPr>
              <a:t>(face, zdánlivá):</a:t>
            </a:r>
            <a:r>
              <a:rPr kumimoji="0" lang="cs-CZ" altLang="cs-CZ" sz="2400" b="1" i="1" dirty="0">
                <a:latin typeface="Trebuchet MS" panose="020B0603020202020204" pitchFamily="34" charset="0"/>
              </a:rPr>
              <a:t> </a:t>
            </a:r>
            <a:r>
              <a:rPr kumimoji="0" lang="cs-CZ" altLang="cs-CZ" sz="2000" i="1" dirty="0">
                <a:latin typeface="Trebuchet MS" panose="020B0603020202020204" pitchFamily="34" charset="0"/>
              </a:rPr>
              <a:t>názor laiků, </a:t>
            </a:r>
            <a:r>
              <a:rPr kumimoji="0" lang="cs-CZ" altLang="cs-CZ" sz="2000" i="1" u="sng" dirty="0">
                <a:latin typeface="Trebuchet MS" panose="020B0603020202020204" pitchFamily="34" charset="0"/>
              </a:rPr>
              <a:t>není</a:t>
            </a:r>
            <a:r>
              <a:rPr kumimoji="0" lang="cs-CZ" altLang="cs-CZ" sz="2000" i="1" dirty="0">
                <a:latin typeface="Trebuchet MS" panose="020B0603020202020204" pitchFamily="34" charset="0"/>
              </a:rPr>
              <a:t> validita</a:t>
            </a:r>
            <a:r>
              <a:rPr kumimoji="0" lang="cs-CZ" altLang="cs-CZ" sz="2400" b="1" dirty="0">
                <a:latin typeface="Trebuchet MS" panose="020B0603020202020204" pitchFamily="34" charset="0"/>
              </a:rPr>
              <a:t> </a:t>
            </a:r>
          </a:p>
          <a:p>
            <a:pPr>
              <a:defRPr/>
            </a:pPr>
            <a:r>
              <a:rPr kumimoji="0" lang="cs-CZ" altLang="cs-CZ" sz="2400" b="1" dirty="0">
                <a:latin typeface="Trebuchet MS" panose="020B0603020202020204" pitchFamily="34" charset="0"/>
              </a:rPr>
              <a:t>EMPIRICKÁ - KRITERIÁLNÍ</a:t>
            </a:r>
            <a:r>
              <a:rPr kumimoji="0" lang="cs-CZ" altLang="cs-CZ" sz="2400" dirty="0">
                <a:latin typeface="Trebuchet MS" panose="020B0603020202020204" pitchFamily="34" charset="0"/>
              </a:rPr>
              <a:t>: </a:t>
            </a:r>
            <a:r>
              <a:rPr kumimoji="0" lang="cs-CZ" altLang="cs-CZ" sz="2000" dirty="0">
                <a:latin typeface="Trebuchet MS" panose="020B0603020202020204" pitchFamily="34" charset="0"/>
              </a:rPr>
              <a:t>korelace s kritériem</a:t>
            </a:r>
          </a:p>
          <a:p>
            <a:pPr lvl="1">
              <a:defRPr/>
            </a:pPr>
            <a:r>
              <a:rPr kumimoji="0" lang="cs-CZ" altLang="cs-CZ" sz="2000" dirty="0">
                <a:latin typeface="Trebuchet MS" panose="020B0603020202020204" pitchFamily="34" charset="0"/>
              </a:rPr>
              <a:t>SOUBĚŽNÁ(konvergentní) vs. PREDIKTIVNÍ</a:t>
            </a:r>
          </a:p>
          <a:p>
            <a:pPr>
              <a:defRPr/>
            </a:pPr>
            <a:r>
              <a:rPr kumimoji="0" lang="cs-CZ" altLang="cs-CZ" sz="2400" b="1" dirty="0">
                <a:latin typeface="Trebuchet MS" panose="020B0603020202020204" pitchFamily="34" charset="0"/>
              </a:rPr>
              <a:t>KONSTRUKTOVÁ</a:t>
            </a:r>
            <a:r>
              <a:rPr kumimoji="0" lang="cs-CZ" altLang="cs-CZ" sz="2400" dirty="0">
                <a:latin typeface="Trebuchet MS" panose="020B0603020202020204" pitchFamily="34" charset="0"/>
              </a:rPr>
              <a:t> </a:t>
            </a:r>
            <a:r>
              <a:rPr kumimoji="0" lang="cs-CZ" altLang="cs-CZ" sz="1600" dirty="0">
                <a:latin typeface="Trebuchet MS" panose="020B0603020202020204" pitchFamily="34" charset="0"/>
              </a:rPr>
              <a:t>(v užším smyslu)</a:t>
            </a:r>
            <a:r>
              <a:rPr kumimoji="0" lang="cs-CZ" altLang="cs-CZ" sz="1800" dirty="0">
                <a:latin typeface="Trebuchet MS" panose="020B0603020202020204" pitchFamily="34" charset="0"/>
              </a:rPr>
              <a:t> = </a:t>
            </a:r>
            <a:r>
              <a:rPr kumimoji="0" lang="cs-CZ" altLang="cs-CZ" sz="2000" dirty="0" err="1">
                <a:latin typeface="Trebuchet MS" panose="020B0603020202020204" pitchFamily="34" charset="0"/>
              </a:rPr>
              <a:t>unidimezionalita</a:t>
            </a:r>
            <a:r>
              <a:rPr kumimoji="0" lang="cs-CZ" altLang="cs-CZ" sz="2000" dirty="0">
                <a:latin typeface="Trebuchet MS" panose="020B0603020202020204" pitchFamily="34" charset="0"/>
              </a:rPr>
              <a:t> + struktura korelací se souvisejícími konstrukty odpovídá teorii</a:t>
            </a:r>
          </a:p>
          <a:p>
            <a:pPr marL="0" lvl="1" indent="0" algn="ctr">
              <a:buFontTx/>
              <a:buNone/>
              <a:defRPr/>
            </a:pPr>
            <a:r>
              <a:rPr lang="cs-CZ" altLang="cs-CZ" sz="2400" b="1" i="1" dirty="0">
                <a:solidFill>
                  <a:schemeClr val="accent2"/>
                </a:solidFill>
                <a:latin typeface="Trebuchet MS" panose="020B0603020202020204" pitchFamily="34" charset="0"/>
              </a:rPr>
              <a:t>Nikdy nekončící proces ověřování!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908175" y="381000"/>
            <a:ext cx="5616575" cy="523875"/>
          </a:xfrm>
          <a:prstGeom prst="rect">
            <a:avLst/>
          </a:prstGeom>
          <a:solidFill>
            <a:schemeClr val="hlink">
              <a:alpha val="5999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2800">
                <a:latin typeface="Trebuchet MS" panose="020B0603020202020204" pitchFamily="34" charset="0"/>
              </a:rPr>
              <a:t>Argumenty pro VALIDITU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116013" y="6283325"/>
            <a:ext cx="6335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>
                <a:solidFill>
                  <a:schemeClr val="tx2"/>
                </a:solidFill>
                <a:latin typeface="Trebuchet MS" panose="020B0603020202020204" pitchFamily="34" charset="0"/>
              </a:rPr>
              <a:t>AJ: construct va</a:t>
            </a:r>
            <a:r>
              <a:rPr lang="cs-CZ" altLang="cs-CZ" sz="1000">
                <a:solidFill>
                  <a:schemeClr val="tx2"/>
                </a:solidFill>
                <a:latin typeface="Trebuchet MS" panose="020B0603020202020204" pitchFamily="34" charset="0"/>
              </a:rPr>
              <a:t>l</a:t>
            </a:r>
            <a:r>
              <a:rPr lang="en-US" altLang="cs-CZ" sz="1000">
                <a:solidFill>
                  <a:schemeClr val="tx2"/>
                </a:solidFill>
                <a:latin typeface="Trebuchet MS" panose="020B0603020202020204" pitchFamily="34" charset="0"/>
              </a:rPr>
              <a:t>idity, </a:t>
            </a:r>
            <a:r>
              <a:rPr lang="cs-CZ" altLang="cs-CZ" sz="1000">
                <a:solidFill>
                  <a:schemeClr val="tx2"/>
                </a:solidFill>
                <a:latin typeface="Trebuchet MS" panose="020B0603020202020204" pitchFamily="34" charset="0"/>
              </a:rPr>
              <a:t>content validity, face validity, criterion validity, concurrent, convergent, predictive, incremental, discriminant</a:t>
            </a:r>
            <a:r>
              <a:rPr lang="en-US" altLang="cs-CZ" sz="100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</a:p>
        </p:txBody>
      </p:sp>
    </p:spTree>
  </p:cSld>
  <p:clrMapOvr>
    <a:masterClrMapping/>
  </p:clrMapOvr>
  <p:transition>
    <p:cover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2"/>
          <p:cNvSpPr txBox="1">
            <a:spLocks noChangeArrowheads="1"/>
          </p:cNvSpPr>
          <p:nvPr/>
        </p:nvSpPr>
        <p:spPr bwMode="auto">
          <a:xfrm>
            <a:off x="1295400" y="1125538"/>
            <a:ext cx="7543800" cy="527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spcBef>
                <a:spcPct val="20000"/>
              </a:spcBef>
              <a:defRPr/>
            </a:pPr>
            <a:r>
              <a:rPr kumimoji="0" lang="cs-CZ" sz="2400" dirty="0">
                <a:solidFill>
                  <a:schemeClr val="tx1"/>
                </a:solidFill>
                <a:latin typeface="Trebuchet MS" pitchFamily="34" charset="0"/>
              </a:rPr>
              <a:t>PROMĚNNÁ</a:t>
            </a:r>
            <a:r>
              <a:rPr kumimoji="0" lang="cs-CZ" sz="2400" b="0" dirty="0">
                <a:solidFill>
                  <a:schemeClr val="tx1"/>
                </a:solidFill>
                <a:latin typeface="Trebuchet MS" pitchFamily="34" charset="0"/>
              </a:rPr>
              <a:t> – 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odráží </a:t>
            </a:r>
            <a:r>
              <a:rPr kumimoji="0" lang="cs-CZ" sz="2000" b="0" u="sng" dirty="0">
                <a:solidFill>
                  <a:schemeClr val="tx1"/>
                </a:solidFill>
                <a:latin typeface="Trebuchet MS" pitchFamily="34" charset="0"/>
              </a:rPr>
              <a:t>jeden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 aspekt jevu, výsledek měření</a:t>
            </a:r>
          </a:p>
          <a:p>
            <a:pPr marL="182563" indent="-182563">
              <a:spcBef>
                <a:spcPct val="20000"/>
              </a:spcBef>
              <a:defRPr/>
            </a:pPr>
            <a:endParaRPr kumimoji="0" lang="cs-CZ" sz="2000" b="0" dirty="0">
              <a:solidFill>
                <a:schemeClr val="tx1"/>
              </a:solidFill>
              <a:latin typeface="Trebuchet MS" pitchFamily="34" charset="0"/>
            </a:endParaRPr>
          </a:p>
          <a:p>
            <a:pPr marL="182563" indent="-182563">
              <a:spcBef>
                <a:spcPct val="20000"/>
              </a:spcBef>
              <a:defRPr/>
            </a:pPr>
            <a:r>
              <a:rPr kumimoji="0" lang="cs-CZ" sz="2400" dirty="0">
                <a:solidFill>
                  <a:schemeClr val="tx1"/>
                </a:solidFill>
                <a:latin typeface="Trebuchet MS" pitchFamily="34" charset="0"/>
              </a:rPr>
              <a:t>RELIABILITA </a:t>
            </a:r>
          </a:p>
          <a:p>
            <a:pPr marL="719138" lvl="1" indent="-357188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- jak přesně měříme? NIKDY zcela přesně, vždy s chybou </a:t>
            </a:r>
          </a:p>
          <a:p>
            <a:pPr marL="182563" indent="-18256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/>
            </a:pPr>
            <a:r>
              <a:rPr kumimoji="0" lang="en-US" sz="2000" b="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kumimoji="0" lang="cs-CZ" sz="2400" dirty="0">
                <a:solidFill>
                  <a:schemeClr val="tx1"/>
                </a:solidFill>
                <a:latin typeface="Trebuchet MS" pitchFamily="34" charset="0"/>
              </a:rPr>
              <a:t>STABILITA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 - korelace opakovaných měření - </a:t>
            </a:r>
            <a:r>
              <a:rPr kumimoji="0" lang="cs-CZ" sz="2000" b="0" i="1" dirty="0" err="1">
                <a:solidFill>
                  <a:schemeClr val="tx1"/>
                </a:solidFill>
                <a:latin typeface="Trebuchet MS" pitchFamily="34" charset="0"/>
              </a:rPr>
              <a:t>r</a:t>
            </a:r>
            <a:r>
              <a:rPr kumimoji="0" lang="cs-CZ" sz="2000" b="0" i="1" baseline="-25000" dirty="0" err="1">
                <a:solidFill>
                  <a:schemeClr val="tx1"/>
                </a:solidFill>
                <a:latin typeface="Trebuchet MS" pitchFamily="34" charset="0"/>
              </a:rPr>
              <a:t>tt</a:t>
            </a:r>
            <a:endParaRPr kumimoji="0" lang="cs-CZ" sz="2000" b="0" i="1" baseline="-25000" dirty="0">
              <a:solidFill>
                <a:schemeClr val="tx1"/>
              </a:solidFill>
              <a:latin typeface="Trebuchet MS" pitchFamily="34" charset="0"/>
            </a:endParaRPr>
          </a:p>
          <a:p>
            <a:pPr marL="182563" indent="-18256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/>
            </a:pPr>
            <a:r>
              <a:rPr kumimoji="0" lang="en-US" sz="2000" b="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kumimoji="0" lang="cs-CZ" sz="2400" dirty="0">
                <a:solidFill>
                  <a:schemeClr val="tx1"/>
                </a:solidFill>
                <a:latin typeface="Trebuchet MS" pitchFamily="34" charset="0"/>
              </a:rPr>
              <a:t>OBJEKTIVITA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 – shoda posuzovatelů</a:t>
            </a:r>
            <a:r>
              <a:rPr kumimoji="0" lang="en-US" sz="2000" b="0" dirty="0">
                <a:solidFill>
                  <a:schemeClr val="tx1"/>
                </a:solidFill>
                <a:latin typeface="Trebuchet MS" pitchFamily="34" charset="0"/>
              </a:rPr>
              <a:t>, </a:t>
            </a:r>
            <a:r>
              <a:rPr kumimoji="0" lang="en-US" sz="2000" b="0" dirty="0" err="1">
                <a:solidFill>
                  <a:schemeClr val="tx1"/>
                </a:solidFill>
                <a:latin typeface="Trebuchet MS" pitchFamily="34" charset="0"/>
              </a:rPr>
              <a:t>po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z</a:t>
            </a:r>
            <a:r>
              <a:rPr kumimoji="0" lang="en-US" sz="2000" b="0" dirty="0">
                <a:solidFill>
                  <a:schemeClr val="tx1"/>
                </a:solidFill>
                <a:latin typeface="Trebuchet MS" pitchFamily="34" charset="0"/>
              </a:rPr>
              <a:t>or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o</a:t>
            </a:r>
            <a:r>
              <a:rPr kumimoji="0" lang="en-US" sz="2000" b="0" dirty="0" err="1">
                <a:solidFill>
                  <a:schemeClr val="tx1"/>
                </a:solidFill>
                <a:latin typeface="Trebuchet MS" pitchFamily="34" charset="0"/>
              </a:rPr>
              <a:t>vatel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ů</a:t>
            </a:r>
            <a:r>
              <a:rPr kumimoji="0" lang="en-US" sz="2000" b="0" dirty="0">
                <a:solidFill>
                  <a:schemeClr val="tx1"/>
                </a:solidFill>
                <a:latin typeface="Trebuchet MS" pitchFamily="34" charset="0"/>
              </a:rPr>
              <a:t>, admin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i</a:t>
            </a:r>
            <a:r>
              <a:rPr kumimoji="0" lang="en-US" sz="2000" b="0" dirty="0" err="1">
                <a:solidFill>
                  <a:schemeClr val="tx1"/>
                </a:solidFill>
                <a:latin typeface="Trebuchet MS" pitchFamily="34" charset="0"/>
              </a:rPr>
              <a:t>str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á</a:t>
            </a:r>
            <a:r>
              <a:rPr kumimoji="0" lang="en-US" sz="2000" b="0" dirty="0">
                <a:solidFill>
                  <a:schemeClr val="tx1"/>
                </a:solidFill>
                <a:latin typeface="Trebuchet MS" pitchFamily="34" charset="0"/>
              </a:rPr>
              <a:t>tor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ů </a:t>
            </a:r>
            <a:r>
              <a:rPr kumimoji="0" lang="en-US" sz="2000" b="0" dirty="0">
                <a:solidFill>
                  <a:schemeClr val="tx1"/>
                </a:solidFill>
                <a:latin typeface="Trebuchet MS" pitchFamily="34" charset="0"/>
              </a:rPr>
              <a:t>&gt;&gt; </a:t>
            </a:r>
            <a:r>
              <a:rPr kumimoji="0" lang="en-US" sz="2000" dirty="0" err="1">
                <a:solidFill>
                  <a:schemeClr val="tx1"/>
                </a:solidFill>
                <a:latin typeface="Trebuchet MS" pitchFamily="34" charset="0"/>
              </a:rPr>
              <a:t>standardizace</a:t>
            </a:r>
            <a:endParaRPr kumimoji="0" lang="cs-CZ" sz="2000" dirty="0">
              <a:solidFill>
                <a:schemeClr val="tx1"/>
              </a:solidFill>
              <a:latin typeface="Trebuchet MS" pitchFamily="34" charset="0"/>
            </a:endParaRPr>
          </a:p>
          <a:p>
            <a:pPr marL="719138" lvl="1" indent="-357188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- </a:t>
            </a:r>
            <a:r>
              <a:rPr kumimoji="0" lang="en-US" sz="2000" b="0" dirty="0">
                <a:solidFill>
                  <a:schemeClr val="tx1"/>
                </a:solidFill>
                <a:latin typeface="Trebuchet MS" pitchFamily="34" charset="0"/>
              </a:rPr>
              <a:t>Cohenovo </a:t>
            </a:r>
            <a:r>
              <a:rPr kumimoji="0" lang="cs-CZ" sz="2000" b="0" i="1" dirty="0">
                <a:solidFill>
                  <a:schemeClr val="tx1"/>
                </a:solidFill>
                <a:latin typeface="Symbol" pitchFamily="18" charset="2"/>
              </a:rPr>
              <a:t></a:t>
            </a:r>
          </a:p>
          <a:p>
            <a:pPr marL="182563" indent="-18256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/>
            </a:pPr>
            <a:r>
              <a:rPr kumimoji="0" lang="en-US" sz="2000" b="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kumimoji="0" lang="cs-CZ" sz="2400" dirty="0">
                <a:solidFill>
                  <a:schemeClr val="tx1"/>
                </a:solidFill>
                <a:latin typeface="Trebuchet MS" pitchFamily="34" charset="0"/>
              </a:rPr>
              <a:t>VNITŘNÍ KONZISTENCE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 </a:t>
            </a:r>
          </a:p>
          <a:p>
            <a:pPr marL="719138" lvl="1" indent="-357188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– zjišťují všechny </a:t>
            </a:r>
            <a:r>
              <a:rPr kumimoji="0" lang="cs-CZ" sz="2000" dirty="0">
                <a:solidFill>
                  <a:schemeClr val="tx1"/>
                </a:solidFill>
                <a:latin typeface="Trebuchet MS" pitchFamily="34" charset="0"/>
              </a:rPr>
              <a:t>položky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 totéž?</a:t>
            </a:r>
          </a:p>
          <a:p>
            <a:pPr marL="719138" lvl="1" indent="-357188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– </a:t>
            </a:r>
            <a:r>
              <a:rPr kumimoji="0" lang="en-US" sz="2000" b="0" dirty="0" err="1">
                <a:solidFill>
                  <a:schemeClr val="tx1"/>
                </a:solidFill>
                <a:latin typeface="Trebuchet MS" pitchFamily="34" charset="0"/>
              </a:rPr>
              <a:t>Cronbachovo</a:t>
            </a:r>
            <a:r>
              <a:rPr kumimoji="0" lang="en-US" sz="2000" b="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kumimoji="0" lang="cs-CZ" sz="2000" b="0" i="1" dirty="0">
                <a:solidFill>
                  <a:schemeClr val="tx1"/>
                </a:solidFill>
                <a:latin typeface="Trebuchet MS" pitchFamily="34" charset="0"/>
                <a:sym typeface="Symbol" pitchFamily="18" charset="2"/>
              </a:rPr>
              <a:t> - 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  <a:sym typeface="Symbol" pitchFamily="18" charset="2"/>
              </a:rPr>
              <a:t>horní mez </a:t>
            </a:r>
            <a:r>
              <a:rPr kumimoji="0" lang="cs-CZ" sz="2000" b="0" dirty="0" err="1">
                <a:solidFill>
                  <a:schemeClr val="tx1"/>
                </a:solidFill>
                <a:latin typeface="Trebuchet MS" pitchFamily="34" charset="0"/>
                <a:sym typeface="Symbol" pitchFamily="18" charset="2"/>
              </a:rPr>
              <a:t>reliability</a:t>
            </a:r>
            <a:endParaRPr kumimoji="0" lang="cs-CZ" sz="2000" b="0" dirty="0">
              <a:solidFill>
                <a:schemeClr val="tx1"/>
              </a:solidFill>
              <a:latin typeface="Trebuchet MS" pitchFamily="34" charset="0"/>
              <a:sym typeface="Symbol" pitchFamily="18" charset="2"/>
            </a:endParaRPr>
          </a:p>
          <a:p>
            <a:pPr>
              <a:spcBef>
                <a:spcPct val="20000"/>
              </a:spcBef>
              <a:buClr>
                <a:srgbClr val="C00000"/>
              </a:buClr>
              <a:defRPr/>
            </a:pPr>
            <a:r>
              <a:rPr kumimoji="0" lang="cs-CZ" sz="2400" dirty="0">
                <a:solidFill>
                  <a:schemeClr val="tx1"/>
                </a:solidFill>
                <a:latin typeface="Trebuchet MS" pitchFamily="34" charset="0"/>
                <a:sym typeface="Symbol" pitchFamily="18" charset="2"/>
              </a:rPr>
              <a:t> </a:t>
            </a:r>
          </a:p>
          <a:p>
            <a:pPr marL="0" lvl="1" algn="ctr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kumimoji="0" lang="cs-CZ" sz="2400" i="1" dirty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Reliabilita je podmínkou validity</a:t>
            </a:r>
            <a:endParaRPr kumimoji="0" lang="cs-CZ" sz="2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908175" y="381000"/>
            <a:ext cx="5759450" cy="523875"/>
          </a:xfrm>
          <a:prstGeom prst="rect">
            <a:avLst/>
          </a:prstGeom>
          <a:solidFill>
            <a:schemeClr val="hlink">
              <a:alpha val="5999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2800">
                <a:latin typeface="Trebuchet MS" panose="020B0603020202020204" pitchFamily="34" charset="0"/>
              </a:rPr>
              <a:t>RELIABILITA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1116013" y="6413500"/>
            <a:ext cx="6335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>
                <a:solidFill>
                  <a:schemeClr val="tx2"/>
                </a:solidFill>
                <a:latin typeface="Trebuchet MS" panose="020B0603020202020204" pitchFamily="34" charset="0"/>
              </a:rPr>
              <a:t>AJ: variable, reliability, stability, objectivity, inter-rater agreement, internal consistency, items</a:t>
            </a:r>
            <a:r>
              <a:rPr lang="cs-CZ" altLang="cs-CZ" sz="1000">
                <a:solidFill>
                  <a:schemeClr val="tx2"/>
                </a:solidFill>
                <a:latin typeface="Trebuchet MS" panose="020B0603020202020204" pitchFamily="34" charset="0"/>
              </a:rPr>
              <a:t>, Generalizability Theory</a:t>
            </a:r>
            <a:r>
              <a:rPr lang="en-US" altLang="cs-CZ" sz="100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7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7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97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97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76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976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976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976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976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Text Box 2"/>
          <p:cNvSpPr txBox="1">
            <a:spLocks noChangeArrowheads="1"/>
          </p:cNvSpPr>
          <p:nvPr/>
        </p:nvSpPr>
        <p:spPr bwMode="auto">
          <a:xfrm>
            <a:off x="1295400" y="1052513"/>
            <a:ext cx="7543800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9138" lvl="1" indent="-357188">
              <a:defRPr/>
            </a:pPr>
            <a:endParaRPr kumimoji="0" lang="cs-CZ" sz="1200" dirty="0">
              <a:solidFill>
                <a:schemeClr val="tx1"/>
              </a:solidFill>
              <a:latin typeface="Trebuchet MS" pitchFamily="34" charset="0"/>
            </a:endParaRPr>
          </a:p>
          <a:p>
            <a:pPr marL="261938" indent="-357188">
              <a:buClr>
                <a:schemeClr val="bg2"/>
              </a:buClr>
              <a:buFont typeface="Wingdings" pitchFamily="2" charset="2"/>
              <a:buChar char="n"/>
              <a:defRPr/>
            </a:pPr>
            <a:r>
              <a:rPr kumimoji="0" lang="cs-CZ" sz="2000" dirty="0">
                <a:solidFill>
                  <a:schemeClr val="tx1"/>
                </a:solidFill>
                <a:latin typeface="Trebuchet MS" pitchFamily="34" charset="0"/>
              </a:rPr>
              <a:t>VALIDITA MĚŘENÍ 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– měříme to, co chceme?</a:t>
            </a:r>
          </a:p>
          <a:p>
            <a:pPr marL="261938" indent="-357188">
              <a:buClr>
                <a:schemeClr val="bg2"/>
              </a:buClr>
              <a:buFont typeface="Wingdings" pitchFamily="2" charset="2"/>
              <a:buChar char="n"/>
              <a:defRPr/>
            </a:pPr>
            <a:r>
              <a:rPr kumimoji="0" lang="cs-CZ" sz="2000" dirty="0">
                <a:solidFill>
                  <a:schemeClr val="tx1"/>
                </a:solidFill>
                <a:latin typeface="Trebuchet MS" pitchFamily="34" charset="0"/>
              </a:rPr>
              <a:t>RELIABILITA MĚŘENÍ </a:t>
            </a:r>
            <a:r>
              <a:rPr kumimoji="0" lang="pl-PL" sz="2000" b="0" dirty="0">
                <a:solidFill>
                  <a:schemeClr val="tx1"/>
                </a:solidFill>
                <a:latin typeface="Trebuchet MS" pitchFamily="34" charset="0"/>
              </a:rPr>
              <a:t>– jak přesně měříme, to co měříme?</a:t>
            </a:r>
            <a:endParaRPr kumimoji="0" lang="cs-CZ" sz="2000" b="0" dirty="0">
              <a:solidFill>
                <a:schemeClr val="tx1"/>
              </a:solidFill>
              <a:latin typeface="Trebuchet MS" pitchFamily="34" charset="0"/>
            </a:endParaRPr>
          </a:p>
          <a:p>
            <a:pPr marL="261938" indent="-357188">
              <a:buClr>
                <a:schemeClr val="bg2"/>
              </a:buClr>
              <a:buFont typeface="Wingdings" pitchFamily="2" charset="2"/>
              <a:buChar char="n"/>
              <a:defRPr/>
            </a:pP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Validita a reliabilita </a:t>
            </a:r>
            <a:r>
              <a:rPr kumimoji="0" lang="cs-CZ" sz="2000" b="0" u="sng" dirty="0">
                <a:solidFill>
                  <a:schemeClr val="tx1"/>
                </a:solidFill>
                <a:latin typeface="Trebuchet MS" pitchFamily="34" charset="0"/>
              </a:rPr>
              <a:t>metod:</a:t>
            </a:r>
          </a:p>
          <a:p>
            <a:pPr marL="1176338" lvl="2" indent="-357188">
              <a:buClr>
                <a:schemeClr val="bg2"/>
              </a:buClr>
              <a:buFont typeface="Wingdings" pitchFamily="2" charset="2"/>
              <a:buChar char="n"/>
              <a:defRPr/>
            </a:pP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Urbánek, </a:t>
            </a:r>
            <a:r>
              <a:rPr kumimoji="0" lang="cs-CZ" sz="2000" b="0" dirty="0" err="1">
                <a:solidFill>
                  <a:schemeClr val="tx1"/>
                </a:solidFill>
                <a:latin typeface="Trebuchet MS" pitchFamily="34" charset="0"/>
              </a:rPr>
              <a:t>Denglerová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, </a:t>
            </a:r>
            <a:r>
              <a:rPr kumimoji="0" lang="cs-CZ" sz="2000" b="0" dirty="0" err="1">
                <a:solidFill>
                  <a:schemeClr val="tx1"/>
                </a:solidFill>
                <a:latin typeface="Trebuchet MS" pitchFamily="34" charset="0"/>
              </a:rPr>
              <a:t>Širůček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 (2011) – kap 4 – 6, Ferjenčík 197-210, </a:t>
            </a:r>
            <a:r>
              <a:rPr kumimoji="0" lang="cs-CZ" sz="2000" b="0" dirty="0" err="1">
                <a:solidFill>
                  <a:schemeClr val="tx1"/>
                </a:solidFill>
                <a:latin typeface="Trebuchet MS" pitchFamily="34" charset="0"/>
              </a:rPr>
              <a:t>Goodwin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 kap. 4</a:t>
            </a:r>
          </a:p>
          <a:p>
            <a:pPr marL="719138" lvl="1" indent="-357188">
              <a:buClr>
                <a:schemeClr val="bg2"/>
              </a:buClr>
              <a:buFont typeface="Wingdings" pitchFamily="2" charset="2"/>
              <a:buChar char="n"/>
              <a:defRPr/>
            </a:pPr>
            <a:endParaRPr kumimoji="0" lang="cs-CZ" sz="2000" b="0" dirty="0">
              <a:solidFill>
                <a:schemeClr val="tx1"/>
              </a:solidFill>
              <a:latin typeface="Trebuchet MS" pitchFamily="34" charset="0"/>
            </a:endParaRPr>
          </a:p>
          <a:p>
            <a:pPr marL="182563" indent="-182563">
              <a:buClr>
                <a:schemeClr val="bg2"/>
              </a:buClr>
              <a:buFont typeface="Wingdings" pitchFamily="2" charset="2"/>
              <a:buChar char="n"/>
              <a:defRPr/>
            </a:pPr>
            <a:r>
              <a:rPr kumimoji="0" lang="ru-RU" sz="2000" b="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O metodách tvorby dat v psychologii pojednává především </a:t>
            </a:r>
            <a:r>
              <a:rPr kumimoji="0" lang="cs-CZ" sz="2000" dirty="0">
                <a:solidFill>
                  <a:schemeClr val="tx1"/>
                </a:solidFill>
                <a:latin typeface="Trebuchet MS" pitchFamily="34" charset="0"/>
              </a:rPr>
              <a:t>PSYCHOMETRIKA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 a </a:t>
            </a:r>
            <a:r>
              <a:rPr kumimoji="0" lang="cs-CZ" sz="2000" dirty="0">
                <a:solidFill>
                  <a:schemeClr val="tx1"/>
                </a:solidFill>
                <a:latin typeface="Trebuchet MS" pitchFamily="34" charset="0"/>
              </a:rPr>
              <a:t>PSYCHODIAGNOSTIKA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marL="719138" lvl="1" indent="-357188">
              <a:buClr>
                <a:schemeClr val="bg2"/>
              </a:buClr>
              <a:buFontTx/>
              <a:buChar char="-"/>
              <a:defRPr/>
            </a:pPr>
            <a:endParaRPr kumimoji="0" lang="cs-CZ" sz="1800" b="0" dirty="0">
              <a:solidFill>
                <a:schemeClr val="tx1"/>
              </a:solidFill>
              <a:latin typeface="Trebuchet MS" pitchFamily="34" charset="0"/>
            </a:endParaRPr>
          </a:p>
          <a:p>
            <a:pPr marL="719138" lvl="1" indent="-357188">
              <a:buClr>
                <a:schemeClr val="bg2"/>
              </a:buClr>
              <a:buFont typeface="Wingdings" pitchFamily="2" charset="2"/>
              <a:buChar char="n"/>
              <a:defRPr/>
            </a:pPr>
            <a:endParaRPr kumimoji="0" lang="cs-CZ" sz="1800" b="0" dirty="0">
              <a:solidFill>
                <a:schemeClr val="tx1"/>
              </a:solidFill>
              <a:latin typeface="Trebuchet MS" pitchFamily="34" charset="0"/>
            </a:endParaRPr>
          </a:p>
          <a:p>
            <a:pPr marL="182563" indent="-182563">
              <a:buClr>
                <a:schemeClr val="bg2"/>
              </a:buClr>
              <a:buFont typeface="Wingdings" pitchFamily="2" charset="2"/>
              <a:buChar char="n"/>
              <a:defRPr/>
            </a:pPr>
            <a:r>
              <a:rPr kumimoji="0" lang="ru-RU" sz="2000" b="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kumimoji="0" lang="en-US" sz="2000" b="0" dirty="0">
                <a:solidFill>
                  <a:schemeClr val="tx1"/>
                </a:solidFill>
                <a:latin typeface="Trebuchet MS" pitchFamily="34" charset="0"/>
              </a:rPr>
              <a:t>Z</a:t>
            </a:r>
            <a:r>
              <a:rPr kumimoji="0" lang="cs-CZ" sz="2000" b="0" dirty="0" err="1">
                <a:solidFill>
                  <a:schemeClr val="tx1"/>
                </a:solidFill>
                <a:latin typeface="Trebuchet MS" pitchFamily="34" charset="0"/>
              </a:rPr>
              <a:t>droje</a:t>
            </a:r>
            <a:r>
              <a:rPr kumimoji="0" lang="cs-CZ" sz="2000" b="0" dirty="0">
                <a:solidFill>
                  <a:schemeClr val="tx1"/>
                </a:solidFill>
                <a:latin typeface="Trebuchet MS" pitchFamily="34" charset="0"/>
              </a:rPr>
              <a:t> odpovědí na otázku „Jak měřit ….?“</a:t>
            </a:r>
          </a:p>
          <a:p>
            <a:pPr marL="719138" lvl="1" indent="-357188">
              <a:buClr>
                <a:schemeClr val="bg2"/>
              </a:buClr>
              <a:buFontTx/>
              <a:buChar char="-"/>
              <a:defRPr/>
            </a:pPr>
            <a:r>
              <a:rPr kumimoji="0" lang="cs-CZ" sz="1800" dirty="0">
                <a:solidFill>
                  <a:schemeClr val="tx1"/>
                </a:solidFill>
                <a:latin typeface="Trebuchet MS" pitchFamily="34" charset="0"/>
              </a:rPr>
              <a:t>výzkumné studie</a:t>
            </a:r>
            <a:r>
              <a:rPr kumimoji="0" lang="cs-CZ" sz="1800" b="0" dirty="0">
                <a:solidFill>
                  <a:schemeClr val="tx1"/>
                </a:solidFill>
                <a:latin typeface="Trebuchet MS" pitchFamily="34" charset="0"/>
              </a:rPr>
              <a:t> pracující s pojmem</a:t>
            </a:r>
            <a:r>
              <a:rPr kumimoji="0" lang="ru-RU" sz="1800" b="0" dirty="0">
                <a:solidFill>
                  <a:schemeClr val="tx1"/>
                </a:solidFill>
                <a:latin typeface="Trebuchet MS" pitchFamily="34" charset="0"/>
              </a:rPr>
              <a:t>,</a:t>
            </a:r>
            <a:r>
              <a:rPr kumimoji="0" lang="cs-CZ" sz="1800" b="0" dirty="0">
                <a:solidFill>
                  <a:schemeClr val="tx1"/>
                </a:solidFill>
                <a:latin typeface="Trebuchet MS" pitchFamily="34" charset="0"/>
              </a:rPr>
              <a:t> který potřebujete operacionalizovat</a:t>
            </a:r>
            <a:endParaRPr kumimoji="0" lang="ru-RU" sz="1800" b="0" dirty="0">
              <a:solidFill>
                <a:schemeClr val="tx1"/>
              </a:solidFill>
              <a:latin typeface="Trebuchet MS" pitchFamily="34" charset="0"/>
            </a:endParaRPr>
          </a:p>
          <a:p>
            <a:pPr marL="719138" lvl="1" indent="-357188">
              <a:buClr>
                <a:schemeClr val="bg2"/>
              </a:buClr>
              <a:buFontTx/>
              <a:buChar char="-"/>
              <a:defRPr/>
            </a:pPr>
            <a:r>
              <a:rPr kumimoji="0" lang="cs-CZ" sz="1800" b="0" dirty="0">
                <a:solidFill>
                  <a:schemeClr val="tx1"/>
                </a:solidFill>
                <a:latin typeface="Trebuchet MS" pitchFamily="34" charset="0"/>
              </a:rPr>
              <a:t>metodologické </a:t>
            </a:r>
            <a:r>
              <a:rPr kumimoji="0" lang="cs-CZ" sz="1800" dirty="0">
                <a:solidFill>
                  <a:schemeClr val="tx1"/>
                </a:solidFill>
                <a:latin typeface="Trebuchet MS" pitchFamily="34" charset="0"/>
              </a:rPr>
              <a:t>příručky, teorie</a:t>
            </a:r>
            <a:endParaRPr kumimoji="0" lang="ru-RU" sz="1800" dirty="0">
              <a:solidFill>
                <a:schemeClr val="tx1"/>
              </a:solidFill>
              <a:latin typeface="Trebuchet MS" pitchFamily="34" charset="0"/>
            </a:endParaRPr>
          </a:p>
          <a:p>
            <a:pPr marL="989013" lvl="2">
              <a:buClr>
                <a:schemeClr val="bg2"/>
              </a:buClr>
              <a:buFontTx/>
              <a:buChar char="-"/>
              <a:defRPr/>
            </a:pPr>
            <a:r>
              <a:rPr kumimoji="0" lang="cs-CZ" sz="1800" b="0" dirty="0">
                <a:solidFill>
                  <a:schemeClr val="tx1"/>
                </a:solidFill>
                <a:latin typeface="Trebuchet MS" pitchFamily="34" charset="0"/>
              </a:rPr>
              <a:t> je třeba počítat se značným výběrovým zkreslením ve prospěch dotazníkových metod</a:t>
            </a:r>
            <a:endParaRPr kumimoji="0" lang="cs-CZ" sz="2000" b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908175" y="381000"/>
            <a:ext cx="5759450" cy="557213"/>
          </a:xfrm>
          <a:prstGeom prst="rect">
            <a:avLst/>
          </a:prstGeom>
          <a:solidFill>
            <a:schemeClr val="hlink">
              <a:alpha val="5999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2800">
                <a:latin typeface="Trebuchet MS" panose="020B0603020202020204" pitchFamily="34" charset="0"/>
              </a:rPr>
              <a:t>TVOŘÍME DATA - SHRNUTÍ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116013" y="6283325"/>
            <a:ext cx="6335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>
                <a:solidFill>
                  <a:schemeClr val="tx2"/>
                </a:solidFill>
                <a:latin typeface="Trebuchet MS" panose="020B0603020202020204" pitchFamily="34" charset="0"/>
              </a:rPr>
              <a:t>AJ: </a:t>
            </a:r>
            <a:r>
              <a:rPr lang="cs-CZ" altLang="cs-CZ" sz="1000">
                <a:solidFill>
                  <a:schemeClr val="tx2"/>
                </a:solidFill>
                <a:latin typeface="Trebuchet MS" panose="020B0603020202020204" pitchFamily="34" charset="0"/>
              </a:rPr>
              <a:t>psychometrics, psychological assessment</a:t>
            </a:r>
            <a:r>
              <a:rPr lang="en-US" altLang="cs-CZ" sz="100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8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48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48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48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48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488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488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488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488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61" name="AutoShape 9"/>
          <p:cNvSpPr>
            <a:spLocks noChangeArrowheads="1"/>
          </p:cNvSpPr>
          <p:nvPr/>
        </p:nvSpPr>
        <p:spPr bwMode="auto">
          <a:xfrm rot="10800000">
            <a:off x="971550" y="-2619375"/>
            <a:ext cx="7489825" cy="926147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3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197" y="10803"/>
                </a:moveTo>
                <a:cubicBezTo>
                  <a:pt x="9197" y="10802"/>
                  <a:pt x="9197" y="10801"/>
                  <a:pt x="9197" y="10800"/>
                </a:cubicBezTo>
                <a:cubicBezTo>
                  <a:pt x="9197" y="9914"/>
                  <a:pt x="9914" y="9197"/>
                  <a:pt x="10800" y="9197"/>
                </a:cubicBezTo>
                <a:cubicBezTo>
                  <a:pt x="11685" y="9197"/>
                  <a:pt x="12403" y="9914"/>
                  <a:pt x="12403" y="10800"/>
                </a:cubicBezTo>
                <a:cubicBezTo>
                  <a:pt x="12403" y="10801"/>
                  <a:pt x="12402" y="10802"/>
                  <a:pt x="12402" y="10803"/>
                </a:cubicBezTo>
                <a:lnTo>
                  <a:pt x="21599" y="10820"/>
                </a:lnTo>
                <a:cubicBezTo>
                  <a:pt x="21599" y="10813"/>
                  <a:pt x="21600" y="1080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06"/>
                  <a:pt x="0" y="10813"/>
                  <a:pt x="0" y="10820"/>
                </a:cubicBezTo>
                <a:lnTo>
                  <a:pt x="9197" y="10803"/>
                </a:lnTo>
                <a:close/>
              </a:path>
            </a:pathLst>
          </a:custGeom>
          <a:solidFill>
            <a:srgbClr val="99CC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cs-CZ" altLang="cs-CZ" sz="3200" b="1" dirty="0">
                <a:latin typeface="Trebuchet MS" panose="020B0603020202020204" pitchFamily="34" charset="0"/>
              </a:rPr>
              <a:t>OBSERVAČNÍ</a:t>
            </a:r>
          </a:p>
          <a:p>
            <a:pPr>
              <a:buClr>
                <a:srgbClr val="666633"/>
              </a:buClr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POZOROVÁNÍ</a:t>
            </a:r>
          </a:p>
          <a:p>
            <a:pPr>
              <a:buClr>
                <a:srgbClr val="666633"/>
              </a:buClr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ANALÝZA PRODUKTŮ</a:t>
            </a:r>
          </a:p>
          <a:p>
            <a:pPr>
              <a:buClr>
                <a:srgbClr val="666633"/>
              </a:buClr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MAPY, STOPY</a:t>
            </a:r>
          </a:p>
          <a:p>
            <a:pPr marL="442913">
              <a:buClr>
                <a:srgbClr val="666633"/>
              </a:buClr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PŘÍSTROJOVÉ METODY</a:t>
            </a:r>
          </a:p>
          <a:p>
            <a:pPr marL="631825">
              <a:buClr>
                <a:srgbClr val="666633"/>
              </a:buClr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EXPERIMENTÁLNÍ METODY, PROTOKOLY</a:t>
            </a:r>
          </a:p>
          <a:p>
            <a:pPr marL="1254125">
              <a:buClr>
                <a:srgbClr val="666633"/>
              </a:buClr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TESTY</a:t>
            </a:r>
            <a:endParaRPr lang="en-US" altLang="cs-CZ" sz="2400" dirty="0">
              <a:latin typeface="Trebuchet MS" panose="020B0603020202020204" pitchFamily="34" charset="0"/>
            </a:endParaRP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altLang="cs-CZ" sz="3200" b="1">
                <a:latin typeface="Trebuchet MS" panose="020B0603020202020204" pitchFamily="34" charset="0"/>
              </a:rPr>
              <a:t>DOTAZOVACÍ</a:t>
            </a:r>
          </a:p>
          <a:p>
            <a:pPr>
              <a:buClr>
                <a:srgbClr val="666633"/>
              </a:buClr>
            </a:pPr>
            <a:r>
              <a:rPr lang="cs-CZ" altLang="cs-CZ" sz="2400">
                <a:latin typeface="Trebuchet MS" panose="020B0603020202020204" pitchFamily="34" charset="0"/>
              </a:rPr>
              <a:t>ROZHOVOR</a:t>
            </a:r>
          </a:p>
          <a:p>
            <a:pPr>
              <a:buClr>
                <a:srgbClr val="666633"/>
              </a:buClr>
            </a:pPr>
            <a:r>
              <a:rPr lang="cs-CZ" altLang="cs-CZ" sz="2400">
                <a:latin typeface="Trebuchet MS" panose="020B0603020202020204" pitchFamily="34" charset="0"/>
              </a:rPr>
              <a:t>DOTAZNÍK</a:t>
            </a:r>
          </a:p>
          <a:p>
            <a:pPr lvl="1">
              <a:buClr>
                <a:srgbClr val="666633"/>
              </a:buClr>
            </a:pPr>
            <a:r>
              <a:rPr lang="cs-CZ" altLang="cs-CZ" sz="2000">
                <a:latin typeface="Trebuchet MS" panose="020B0603020202020204" pitchFamily="34" charset="0"/>
              </a:rPr>
              <a:t>POSTOJOVÉ ŠKÁLY</a:t>
            </a:r>
          </a:p>
          <a:p>
            <a:pPr lvl="1">
              <a:buClr>
                <a:srgbClr val="666633"/>
              </a:buClr>
            </a:pPr>
            <a:r>
              <a:rPr lang="cs-CZ" altLang="cs-CZ" sz="2000">
                <a:latin typeface="Trebuchet MS" panose="020B0603020202020204" pitchFamily="34" charset="0"/>
              </a:rPr>
              <a:t>POSUZOVACÍ ŠKÁLY</a:t>
            </a:r>
          </a:p>
        </p:txBody>
      </p:sp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2843213" y="620713"/>
            <a:ext cx="3600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40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1763713" y="620713"/>
            <a:ext cx="5976937" cy="792162"/>
          </a:xfrm>
          <a:prstGeom prst="rect">
            <a:avLst/>
          </a:prstGeom>
          <a:solidFill>
            <a:srgbClr val="99CC00">
              <a:alpha val="70195"/>
            </a:srgb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000">
                <a:solidFill>
                  <a:schemeClr val="tx2"/>
                </a:solidFill>
                <a:latin typeface="Trebuchet MS" panose="020B0603020202020204" pitchFamily="34" charset="0"/>
              </a:rPr>
              <a:t>2 SKUPINY METOD</a:t>
            </a:r>
            <a:endParaRPr lang="en-US" altLang="cs-CZ" sz="400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1116013" y="6283325"/>
            <a:ext cx="6335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 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observation, product(document) analysis, experimental methods, maps, traces, tests, interview, focus group, questionnaire, attitude scales, rating scales </a:t>
            </a: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Cíle</a:t>
            </a:r>
          </a:p>
          <a:p>
            <a:pPr>
              <a:defRPr/>
            </a:pPr>
            <a:r>
              <a:rPr lang="cs-CZ" dirty="0"/>
              <a:t>Paleta metod a volba metody</a:t>
            </a:r>
          </a:p>
          <a:p>
            <a:pPr>
              <a:defRPr/>
            </a:pPr>
            <a:r>
              <a:rPr lang="cs-CZ" dirty="0"/>
              <a:t>Kvalita měření</a:t>
            </a:r>
          </a:p>
          <a:p>
            <a:pPr>
              <a:defRPr/>
            </a:pPr>
            <a:r>
              <a:rPr lang="cs-CZ" dirty="0"/>
              <a:t>Pozorování, testy, přístroje</a:t>
            </a:r>
          </a:p>
          <a:p>
            <a:pPr>
              <a:defRPr/>
            </a:pPr>
            <a:r>
              <a:rPr lang="cs-CZ" dirty="0"/>
              <a:t>Rozhovor a dotazník</a:t>
            </a:r>
          </a:p>
          <a:p>
            <a:pPr>
              <a:defRPr/>
            </a:pPr>
            <a:r>
              <a:rPr lang="cs-CZ" dirty="0"/>
              <a:t>Převod metod z cizího jazyka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>
    <p:cover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26"/>
          <p:cNvSpPr txBox="1">
            <a:spLocks noChangeArrowheads="1"/>
          </p:cNvSpPr>
          <p:nvPr/>
        </p:nvSpPr>
        <p:spPr bwMode="auto">
          <a:xfrm>
            <a:off x="1295400" y="1447800"/>
            <a:ext cx="7543800" cy="522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9625" indent="-446088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cs-CZ" altLang="cs-CZ" sz="2400" b="0">
                <a:latin typeface="Trebuchet MS" panose="020B0603020202020204" pitchFamily="34" charset="0"/>
              </a:rPr>
              <a:t>Zvýšení efektivity oproti běžnému „koukání se“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</a:rPr>
              <a:t>lepší </a:t>
            </a:r>
            <a:r>
              <a:rPr kumimoji="0" lang="cs-CZ" altLang="cs-CZ" sz="2000">
                <a:latin typeface="Trebuchet MS" panose="020B0603020202020204" pitchFamily="34" charset="0"/>
              </a:rPr>
              <a:t>zaostření</a:t>
            </a:r>
            <a:r>
              <a:rPr kumimoji="0" lang="cs-CZ" altLang="cs-CZ" sz="2000" b="0">
                <a:latin typeface="Trebuchet MS" panose="020B0603020202020204" pitchFamily="34" charset="0"/>
              </a:rPr>
              <a:t> na to, co nás zajímá – vědomá selekce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</a:rPr>
              <a:t>racionální volba pozorovaných případů</a:t>
            </a:r>
          </a:p>
          <a:p>
            <a:pPr lvl="2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</a:rPr>
              <a:t>zvýšení frekvence naší účasti u toho, co nás zajímá vyvoláním jevu (experiment, zprostředkování) 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</a:rPr>
              <a:t>zajištění validity a reliability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cs-CZ" altLang="cs-CZ" sz="2400" b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800" b="0">
                <a:latin typeface="Trebuchet MS" panose="020B0603020202020204" pitchFamily="34" charset="0"/>
              </a:rPr>
              <a:t>Často se používá jako podpůrná či doplňková metoda spolu s dalšími metodami.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cs-CZ" altLang="cs-CZ" sz="1800" b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800" b="0">
                <a:latin typeface="Trebuchet MS" panose="020B0603020202020204" pitchFamily="34" charset="0"/>
              </a:rPr>
              <a:t>Je typicky </a:t>
            </a:r>
            <a:r>
              <a:rPr kumimoji="0" lang="cs-CZ" altLang="cs-CZ" sz="2000">
                <a:latin typeface="Trebuchet MS" panose="020B0603020202020204" pitchFamily="34" charset="0"/>
              </a:rPr>
              <a:t>PRIMÁRNÍ METODOU V EXPERIMENTÁLNÍM VÝZKUMU </a:t>
            </a:r>
            <a:r>
              <a:rPr kumimoji="0" lang="cs-CZ" altLang="cs-CZ" sz="1800" b="0">
                <a:latin typeface="Trebuchet MS" panose="020B0603020202020204" pitchFamily="34" charset="0"/>
              </a:rPr>
              <a:t>– pozorování jakéhokoli chování ZO, vč. odpovědí na otázky.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cs-CZ" altLang="cs-CZ" sz="1800" b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800" b="0" i="1">
                <a:solidFill>
                  <a:srgbClr val="FF0000"/>
                </a:solidFill>
                <a:latin typeface="Trebuchet MS" panose="020B0603020202020204" pitchFamily="34" charset="0"/>
              </a:rPr>
              <a:t>ALE</a:t>
            </a:r>
            <a:r>
              <a:rPr kumimoji="0" lang="cs-CZ" altLang="cs-CZ" sz="1800" b="0">
                <a:latin typeface="Trebuchet MS" panose="020B0603020202020204" pitchFamily="34" charset="0"/>
              </a:rPr>
              <a:t>: </a:t>
            </a:r>
            <a:r>
              <a:rPr kumimoji="0" lang="cs-CZ" altLang="cs-CZ" sz="1800">
                <a:latin typeface="Trebuchet MS" panose="020B0603020202020204" pitchFamily="34" charset="0"/>
              </a:rPr>
              <a:t>POZOROVÁNÍ</a:t>
            </a:r>
            <a:r>
              <a:rPr kumimoji="0" lang="cs-CZ" altLang="cs-CZ" sz="1800" b="0">
                <a:latin typeface="Trebuchet MS" panose="020B0603020202020204" pitchFamily="34" charset="0"/>
              </a:rPr>
              <a:t> (</a:t>
            </a:r>
            <a:r>
              <a:rPr kumimoji="0" lang="cs-CZ" altLang="cs-CZ" sz="1800" b="0" i="1">
                <a:latin typeface="Trebuchet MS" panose="020B0603020202020204" pitchFamily="34" charset="0"/>
              </a:rPr>
              <a:t>j.č.</a:t>
            </a:r>
            <a:r>
              <a:rPr kumimoji="0" lang="cs-CZ" altLang="cs-CZ" sz="1800" b="0">
                <a:latin typeface="Trebuchet MS" panose="020B0603020202020204" pitchFamily="34" charset="0"/>
              </a:rPr>
              <a:t>) je často výsledkem měření </a:t>
            </a:r>
            <a:r>
              <a:rPr kumimoji="0" lang="cs-CZ" altLang="cs-CZ" sz="1800">
                <a:latin typeface="Trebuchet MS" panose="020B0603020202020204" pitchFamily="34" charset="0"/>
              </a:rPr>
              <a:t>CHOVÁNÍ</a:t>
            </a:r>
            <a:r>
              <a:rPr kumimoji="0" lang="cs-CZ" altLang="cs-CZ" sz="1800" b="0">
                <a:latin typeface="Trebuchet MS" panose="020B0603020202020204" pitchFamily="34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800" b="0">
                <a:latin typeface="Trebuchet MS" panose="020B0603020202020204" pitchFamily="34" charset="0"/>
              </a:rPr>
              <a:t> </a:t>
            </a:r>
            <a:endParaRPr kumimoji="0" lang="cs-CZ" altLang="cs-CZ" sz="2400" b="0">
              <a:latin typeface="Trebuchet MS" panose="020B0603020202020204" pitchFamily="34" charset="0"/>
            </a:endParaRPr>
          </a:p>
        </p:txBody>
      </p:sp>
      <p:sp>
        <p:nvSpPr>
          <p:cNvPr id="33795" name="Rectangle 1027"/>
          <p:cNvSpPr>
            <a:spLocks noChangeArrowheads="1"/>
          </p:cNvSpPr>
          <p:nvPr/>
        </p:nvSpPr>
        <p:spPr bwMode="auto">
          <a:xfrm>
            <a:off x="1403350" y="381000"/>
            <a:ext cx="6624638" cy="523875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2800">
                <a:latin typeface="Trebuchet MS" panose="020B0603020202020204" pitchFamily="34" charset="0"/>
              </a:rPr>
              <a:t> POZOROVÁNÍ</a:t>
            </a:r>
          </a:p>
        </p:txBody>
      </p:sp>
    </p:spTree>
  </p:cSld>
  <p:clrMapOvr>
    <a:masterClrMapping/>
  </p:clrMapOvr>
  <p:transition>
    <p:cover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026"/>
          <p:cNvSpPr txBox="1">
            <a:spLocks noChangeArrowheads="1"/>
          </p:cNvSpPr>
          <p:nvPr/>
        </p:nvSpPr>
        <p:spPr bwMode="auto">
          <a:xfrm>
            <a:off x="1295400" y="1447800"/>
            <a:ext cx="7543800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9625" indent="-446088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cs-CZ" altLang="cs-CZ" sz="2400" b="0" i="1">
                <a:latin typeface="Trebuchet MS" panose="020B0603020202020204" pitchFamily="34" charset="0"/>
              </a:rPr>
              <a:t>Výzkumný:</a:t>
            </a:r>
            <a:r>
              <a:rPr kumimoji="0" lang="cs-CZ" altLang="cs-CZ" sz="2400" b="0">
                <a:latin typeface="Trebuchet MS" panose="020B0603020202020204" pitchFamily="34" charset="0"/>
              </a:rPr>
              <a:t> 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kumimoji="0" lang="cs-CZ" altLang="cs-CZ" sz="2000" b="0">
                <a:latin typeface="Trebuchet MS" panose="020B0603020202020204" pitchFamily="34" charset="0"/>
              </a:rPr>
              <a:t>Hana Kyjonková – soukromá řeč u předškolních dětí,</a:t>
            </a:r>
            <a:r>
              <a:rPr kumimoji="0" lang="cs-CZ" altLang="cs-CZ" sz="1400" b="0">
                <a:latin typeface="Trebuchet MS" panose="020B0603020202020204" pitchFamily="34" charset="0"/>
              </a:rPr>
              <a:t> </a:t>
            </a:r>
            <a:r>
              <a:rPr lang="cs-CZ" altLang="cs-CZ" sz="1400" b="0">
                <a:hlinkClick r:id="rId3"/>
              </a:rPr>
              <a:t>https://is.muni.cz/auth/th/179058/ff_m/</a:t>
            </a:r>
            <a:endParaRPr lang="cs-CZ" altLang="cs-CZ" sz="1400" b="0"/>
          </a:p>
          <a:p>
            <a:pPr lvl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kumimoji="0" lang="cs-CZ" altLang="cs-CZ" sz="2000" b="0">
                <a:latin typeface="Trebuchet MS" panose="020B0603020202020204" pitchFamily="34" charset="0"/>
              </a:rPr>
              <a:t>Flandersův systém pozorování interakcí ve třídě</a:t>
            </a:r>
            <a:endParaRPr kumimoji="0" lang="cs-CZ" altLang="cs-CZ" sz="3600" b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cs-CZ" altLang="cs-CZ" sz="2400" b="0" i="1">
                <a:latin typeface="Trebuchet MS" panose="020B0603020202020204" pitchFamily="34" charset="0"/>
              </a:rPr>
              <a:t>Diagnostika:</a:t>
            </a:r>
            <a:r>
              <a:rPr kumimoji="0" lang="cs-CZ" altLang="cs-CZ" sz="2400" b="0">
                <a:latin typeface="Trebuchet MS" panose="020B0603020202020204" pitchFamily="34" charset="0"/>
              </a:rPr>
              <a:t> 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kumimoji="0" lang="cs-CZ" altLang="cs-CZ" sz="2000" b="0">
                <a:latin typeface="Trebuchet MS" panose="020B0603020202020204" pitchFamily="34" charset="0"/>
              </a:rPr>
              <a:t>Conners 3 – diagnostika autismu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kumimoji="0" lang="cs-CZ" altLang="cs-CZ" sz="2000" b="0">
                <a:latin typeface="Trebuchet MS" panose="020B0603020202020204" pitchFamily="34" charset="0"/>
              </a:rPr>
              <a:t>V širším smyslu všechny psychologické </a:t>
            </a:r>
            <a:r>
              <a:rPr kumimoji="0" lang="cs-CZ" altLang="cs-CZ" sz="2000" b="0" u="sng">
                <a:latin typeface="Trebuchet MS" panose="020B0603020202020204" pitchFamily="34" charset="0"/>
              </a:rPr>
              <a:t>testy</a:t>
            </a:r>
          </a:p>
          <a:p>
            <a:pPr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cs-CZ" altLang="cs-CZ" sz="2400" b="0" i="1">
                <a:latin typeface="Trebuchet MS" panose="020B0603020202020204" pitchFamily="34" charset="0"/>
              </a:rPr>
              <a:t>AC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buFont typeface="Wingdings" panose="05000000000000000000" pitchFamily="2" charset="2"/>
              <a:buChar char="n"/>
            </a:pPr>
            <a:endParaRPr kumimoji="0" lang="cs-CZ" altLang="cs-CZ" sz="2000" b="0">
              <a:latin typeface="Trebuchet MS" panose="020B0603020202020204" pitchFamily="34" charset="0"/>
            </a:endParaRPr>
          </a:p>
        </p:txBody>
      </p:sp>
      <p:sp>
        <p:nvSpPr>
          <p:cNvPr id="35843" name="Rectangle 1027"/>
          <p:cNvSpPr>
            <a:spLocks noChangeArrowheads="1"/>
          </p:cNvSpPr>
          <p:nvPr/>
        </p:nvSpPr>
        <p:spPr bwMode="auto">
          <a:xfrm>
            <a:off x="1403350" y="381000"/>
            <a:ext cx="6624638" cy="523875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2800">
                <a:latin typeface="Trebuchet MS" panose="020B0603020202020204" pitchFamily="34" charset="0"/>
              </a:rPr>
              <a:t> PŘÍKLADY POZOROVÁNÍ</a:t>
            </a:r>
          </a:p>
        </p:txBody>
      </p:sp>
    </p:spTree>
  </p:cSld>
  <p:clrMapOvr>
    <a:masterClrMapping/>
  </p:clrMapOvr>
  <p:transition>
    <p:cover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333375"/>
            <a:ext cx="6769100" cy="609600"/>
          </a:xfr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altLang="cs-CZ" sz="3600" b="1" dirty="0">
                <a:latin typeface="Trebuchet MS" panose="020B0603020202020204" pitchFamily="34" charset="0"/>
              </a:rPr>
              <a:t>VOLBY </a:t>
            </a:r>
            <a:r>
              <a:rPr lang="cs-CZ" altLang="cs-CZ" sz="2800" b="1" dirty="0">
                <a:latin typeface="Trebuchet MS" panose="020B0603020202020204" pitchFamily="34" charset="0"/>
              </a:rPr>
              <a:t>ZPŮSOBU POZOROVÁNÍ</a:t>
            </a:r>
            <a:endParaRPr lang="en-US" altLang="cs-CZ" sz="2800" b="1" dirty="0">
              <a:latin typeface="Trebuchet MS" panose="020B0603020202020204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2" y="981075"/>
            <a:ext cx="7812088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b="1" dirty="0">
                <a:latin typeface="Trebuchet MS" panose="020B0603020202020204" pitchFamily="34" charset="0"/>
              </a:rPr>
              <a:t>Co pozorovat?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>
                <a:latin typeface="Trebuchet MS" panose="020B0603020202020204" pitchFamily="34" charset="0"/>
              </a:rPr>
              <a:t>Šíře záběru, strukturovanost </a:t>
            </a:r>
            <a:r>
              <a:rPr lang="en-US" altLang="cs-CZ" sz="2000" dirty="0">
                <a:latin typeface="Wingdings" panose="05000000000000000000" pitchFamily="2" charset="2"/>
                <a:sym typeface="Wingdings" panose="05000000000000000000" pitchFamily="2" charset="2"/>
              </a:rPr>
              <a:t></a:t>
            </a:r>
            <a:r>
              <a:rPr lang="en-US" altLang="cs-CZ" sz="2000" dirty="0">
                <a:latin typeface="Trebuchet MS" panose="020B0603020202020204" pitchFamily="34" charset="0"/>
              </a:rPr>
              <a:t> </a:t>
            </a:r>
            <a:r>
              <a:rPr lang="en-US" altLang="cs-CZ" sz="2000" b="1" dirty="0">
                <a:solidFill>
                  <a:schemeClr val="accent2"/>
                </a:solidFill>
                <a:latin typeface="Trebuchet MS" panose="020B0603020202020204" pitchFamily="34" charset="0"/>
              </a:rPr>
              <a:t>prom</a:t>
            </a:r>
            <a:r>
              <a:rPr lang="cs-CZ" altLang="cs-CZ" sz="2000" b="1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ěnné</a:t>
            </a:r>
            <a:r>
              <a:rPr lang="cs-CZ" altLang="cs-CZ" sz="2000" b="1" dirty="0">
                <a:solidFill>
                  <a:schemeClr val="accent2"/>
                </a:solidFill>
                <a:latin typeface="Trebuchet MS" panose="020B0603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>
                <a:latin typeface="Trebuchet MS" panose="020B0603020202020204" pitchFamily="34" charset="0"/>
              </a:rPr>
              <a:t>Jak zaznamenávat?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>
                <a:latin typeface="Trebuchet MS" panose="020B0603020202020204" pitchFamily="34" charset="0"/>
              </a:rPr>
              <a:t>Záznamové archy, škály, terénní poznámky, A/V technika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>
                <a:latin typeface="Trebuchet MS" panose="020B0603020202020204" pitchFamily="34" charset="0"/>
              </a:rPr>
              <a:t>Zaznamenat, hodnotit? – posuzovací(ratingové) škály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>
                <a:latin typeface="Trebuchet MS" panose="020B0603020202020204" pitchFamily="34" charset="0"/>
              </a:rPr>
              <a:t>Kdy, jak dlouho, kde?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>
                <a:latin typeface="Trebuchet MS" panose="020B0603020202020204" pitchFamily="34" charset="0"/>
              </a:rPr>
              <a:t>Vzorky událostí, časové vzorky, situační </a:t>
            </a:r>
            <a:r>
              <a:rPr lang="cs-CZ" altLang="cs-CZ" sz="2000" dirty="0" err="1">
                <a:latin typeface="Trebuchet MS" panose="020B0603020202020204" pitchFamily="34" charset="0"/>
              </a:rPr>
              <a:t>vz</a:t>
            </a:r>
            <a:r>
              <a:rPr lang="cs-CZ" altLang="cs-CZ" sz="2000" dirty="0">
                <a:latin typeface="Trebuchet MS" panose="020B0603020202020204" pitchFamily="34" charset="0"/>
              </a:rPr>
              <a:t>., (retrospektiva)</a:t>
            </a:r>
            <a:r>
              <a:rPr lang="cs-CZ" altLang="cs-CZ" sz="2000" b="1" dirty="0">
                <a:latin typeface="Trebuchet MS" panose="020B0603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>
                <a:latin typeface="Trebuchet MS" panose="020B0603020202020204" pitchFamily="34" charset="0"/>
              </a:rPr>
              <a:t>Role pozorovatele?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>
                <a:latin typeface="Trebuchet MS" panose="020B0603020202020204" pitchFamily="34" charset="0"/>
              </a:rPr>
              <a:t>Zúčastněnost, Utajenost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>
                <a:latin typeface="Trebuchet MS" panose="020B0603020202020204" pitchFamily="34" charset="0"/>
              </a:rPr>
              <a:t>Manipulovat či nemanipulovat podmínky?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>
                <a:latin typeface="Trebuchet MS" panose="020B0603020202020204" pitchFamily="34" charset="0"/>
              </a:rPr>
              <a:t>Přirozené podmínky vs. laboratoř</a:t>
            </a:r>
          </a:p>
          <a:p>
            <a:pPr>
              <a:lnSpc>
                <a:spcPct val="90000"/>
              </a:lnSpc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spcBef>
                <a:spcPct val="60000"/>
              </a:spcBef>
            </a:pPr>
            <a:endParaRPr lang="en-US" altLang="cs-CZ" sz="2400" b="1" dirty="0">
              <a:latin typeface="Trebuchet MS" panose="020B0603020202020204" pitchFamily="34" charset="0"/>
            </a:endParaRP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1116013" y="6283325"/>
            <a:ext cx="6408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 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stuctured(formal)/unstructured(informal) observation, event sampling, time sampling, participant observer, hidden observer, naturalistic o-tion, laboratory o-tion, o-tion checklists, rating scales, field notes  </a:t>
            </a: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</a:p>
        </p:txBody>
      </p:sp>
      <p:graphicFrame>
        <p:nvGraphicFramePr>
          <p:cNvPr id="199758" name="Group 78"/>
          <p:cNvGraphicFramePr>
            <a:graphicFrameLocks noGrp="1"/>
          </p:cNvGraphicFramePr>
          <p:nvPr/>
        </p:nvGraphicFramePr>
        <p:xfrm>
          <a:off x="1331913" y="5084763"/>
          <a:ext cx="7343775" cy="1127142"/>
        </p:xfrm>
        <a:graphic>
          <a:graphicData uri="http://schemas.openxmlformats.org/drawingml/2006/table">
            <a:tbl>
              <a:tblPr/>
              <a:tblGrid>
                <a:gridCol w="3455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5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ZÚČASTNĚNÉ</a:t>
                      </a:r>
                      <a:r>
                        <a:rPr kumimoji="1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1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(ETNOGRAFIE)</a:t>
                      </a:r>
                    </a:p>
                  </a:txBody>
                  <a:tcPr marT="45617" marB="456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…</a:t>
                      </a:r>
                    </a:p>
                  </a:txBody>
                  <a:tcPr marT="45617" marB="456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STRUKTUROVANÉ</a:t>
                      </a:r>
                    </a:p>
                  </a:txBody>
                  <a:tcPr marT="45617" marB="456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nestrukturované, terénní pozn. </a:t>
                      </a:r>
                    </a:p>
                  </a:txBody>
                  <a:tcPr marT="45617" marB="456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úzký záběr (schéma), vzorky, </a:t>
                      </a:r>
                    </a:p>
                  </a:txBody>
                  <a:tcPr marT="45617" marB="456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přirozené podmínky, široký záběr</a:t>
                      </a:r>
                    </a:p>
                  </a:txBody>
                  <a:tcPr marT="45617" marB="456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reliabilita, možnost laboratoře </a:t>
                      </a:r>
                    </a:p>
                  </a:txBody>
                  <a:tcPr marT="45617" marB="456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délníkový popisek 5"/>
          <p:cNvSpPr/>
          <p:nvPr/>
        </p:nvSpPr>
        <p:spPr bwMode="auto">
          <a:xfrm>
            <a:off x="5219700" y="981075"/>
            <a:ext cx="1368425" cy="287338"/>
          </a:xfrm>
          <a:prstGeom prst="wedgeRectCallout">
            <a:avLst>
              <a:gd name="adj1" fmla="val -23929"/>
              <a:gd name="adj2" fmla="val 113642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sz="1800" dirty="0">
                <a:solidFill>
                  <a:schemeClr val="tx1"/>
                </a:solidFill>
                <a:latin typeface="Trebuchet MS" pitchFamily="34" charset="0"/>
              </a:rPr>
              <a:t>KÓDOVÁNÍ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333375"/>
            <a:ext cx="6769100" cy="609600"/>
          </a:xfr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altLang="cs-CZ" sz="2800" b="1">
                <a:latin typeface="Trebuchet MS" panose="020B0603020202020204" pitchFamily="34" charset="0"/>
              </a:rPr>
              <a:t>VOLBA ZPŮSOBU POZOROVÁNÍ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196975"/>
            <a:ext cx="7632700" cy="489585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cs-CZ" altLang="cs-CZ" sz="2400">
                <a:latin typeface="Trebuchet MS" panose="020B0603020202020204" pitchFamily="34" charset="0"/>
              </a:rPr>
              <a:t>Všechny tyto volby dohromady téměř definují design observační studie.</a:t>
            </a:r>
          </a:p>
          <a:p>
            <a:pPr>
              <a:spcBef>
                <a:spcPts val="1800"/>
              </a:spcBef>
            </a:pPr>
            <a:r>
              <a:rPr lang="cs-CZ" altLang="cs-CZ" sz="2400">
                <a:latin typeface="Trebuchet MS" panose="020B0603020202020204" pitchFamily="34" charset="0"/>
              </a:rPr>
              <a:t>Někdy používáme termín PROTOKOL, či POZOROVACÍ SCHÉMA pro určitým způsobem definovaný způsob pozorování – zajištění srovnatelnosti mezi výzkumy</a:t>
            </a:r>
          </a:p>
          <a:p>
            <a:pPr>
              <a:spcBef>
                <a:spcPts val="1800"/>
              </a:spcBef>
            </a:pPr>
            <a:r>
              <a:rPr lang="cs-CZ" altLang="cs-CZ" sz="2400">
                <a:latin typeface="Trebuchet MS" panose="020B0603020202020204" pitchFamily="34" charset="0"/>
              </a:rPr>
              <a:t>Není-li k dispozici vhodné pozorovací schéma z předchozího výzkumu, tvoříme vlastní</a:t>
            </a:r>
          </a:p>
          <a:p>
            <a:pPr lvl="1">
              <a:lnSpc>
                <a:spcPct val="90000"/>
              </a:lnSpc>
            </a:pPr>
            <a:endParaRPr lang="cs-CZ" altLang="cs-CZ" sz="240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spcBef>
                <a:spcPct val="60000"/>
              </a:spcBef>
            </a:pPr>
            <a:endParaRPr lang="en-US" altLang="cs-CZ" sz="2400" b="1">
              <a:latin typeface="Trebuchet MS" panose="020B0603020202020204" pitchFamily="34" charset="0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1116013" y="6283325"/>
            <a:ext cx="6408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 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stuctured(formal)/unstructured(informal) observation, event sampling, time sampling, participant observer, hidden observer, naturalistic o-tion, laboratory o-tion, o-tion checklists, rating scales, field notes  </a:t>
            </a: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</a:p>
        </p:txBody>
      </p:sp>
    </p:spTree>
  </p:cSld>
  <p:clrMapOvr>
    <a:masterClrMapping/>
  </p:clrMapOvr>
  <p:transition>
    <p:cover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latin typeface="Arial Narrow" panose="020B0606020202030204" pitchFamily="34" charset="0"/>
              </a:rPr>
              <a:t>vsuvka: Experimentální protokol</a:t>
            </a:r>
          </a:p>
        </p:txBody>
      </p:sp>
      <p:sp>
        <p:nvSpPr>
          <p:cNvPr id="105475" name="Zástupný symbol pro obsah 2"/>
          <p:cNvSpPr>
            <a:spLocks noGrp="1"/>
          </p:cNvSpPr>
          <p:nvPr>
            <p:ph idx="1"/>
          </p:nvPr>
        </p:nvSpPr>
        <p:spPr>
          <a:xfrm>
            <a:off x="1173163" y="1981200"/>
            <a:ext cx="7772400" cy="46881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Trebuchet MS" panose="020B0603020202020204" pitchFamily="34" charset="0"/>
              </a:rPr>
              <a:t>metoda, postup, jímž </a:t>
            </a:r>
            <a:r>
              <a:rPr lang="cs-CZ" altLang="cs-CZ" sz="2400" b="1" dirty="0">
                <a:latin typeface="Trebuchet MS" panose="020B0603020202020204" pitchFamily="34" charset="0"/>
              </a:rPr>
              <a:t>vyvoláváme</a:t>
            </a:r>
            <a:r>
              <a:rPr lang="cs-CZ" altLang="cs-CZ" sz="2400" dirty="0">
                <a:latin typeface="Trebuchet MS" panose="020B0603020202020204" pitchFamily="34" charset="0"/>
              </a:rPr>
              <a:t> určitý jev, který chceme zkoumat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Trebuchet MS" panose="020B0603020202020204" pitchFamily="34" charset="0"/>
              </a:rPr>
              <a:t>vystavení jedince určitým podnětům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Trebuchet MS" panose="020B0603020202020204" pitchFamily="34" charset="0"/>
              </a:rPr>
              <a:t>jako měření, akorát opačným směrem – namísto toho, aby se jev projevoval v našem měřícím nástroji, náš nástroj (protokol) jev způsobuje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400" b="1" dirty="0" err="1">
                <a:latin typeface="Trebuchet MS" panose="020B0603020202020204" pitchFamily="34" charset="0"/>
              </a:rPr>
              <a:t>manipulation</a:t>
            </a:r>
            <a:r>
              <a:rPr lang="cs-CZ" altLang="cs-CZ" sz="2400" b="1" dirty="0">
                <a:latin typeface="Trebuchet MS" panose="020B0603020202020204" pitchFamily="34" charset="0"/>
              </a:rPr>
              <a:t> </a:t>
            </a:r>
            <a:r>
              <a:rPr lang="cs-CZ" altLang="cs-CZ" sz="2400" b="1" dirty="0" err="1">
                <a:latin typeface="Trebuchet MS" panose="020B0603020202020204" pitchFamily="34" charset="0"/>
              </a:rPr>
              <a:t>check</a:t>
            </a:r>
            <a:r>
              <a:rPr lang="cs-CZ" altLang="cs-CZ" sz="2400" b="1" dirty="0">
                <a:latin typeface="Trebuchet MS" panose="020B0603020202020204" pitchFamily="34" charset="0"/>
              </a:rPr>
              <a:t> </a:t>
            </a:r>
            <a:r>
              <a:rPr lang="cs-CZ" altLang="cs-CZ" sz="2400" dirty="0">
                <a:latin typeface="Trebuchet MS" panose="020B0603020202020204" pitchFamily="34" charset="0"/>
              </a:rPr>
              <a:t>– kontrola vyvolaného jevu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Trebuchet MS" panose="020B0603020202020204" pitchFamily="34" charset="0"/>
              </a:rPr>
              <a:t>vztah mezi podnětovým materiálem a jevem, který má vyvolávat, není snadné prokázat (argumentovat) – proto se držíme zavedených protokolů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802255701"/>
      </p:ext>
    </p:extLst>
  </p:cSld>
  <p:clrMapOvr>
    <a:masterClrMapping/>
  </p:clrMapOvr>
  <p:transition>
    <p:cover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14327"/>
              </p:ext>
            </p:extLst>
          </p:nvPr>
        </p:nvGraphicFramePr>
        <p:xfrm>
          <a:off x="1173162" y="476672"/>
          <a:ext cx="7863333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3446925"/>
      </p:ext>
    </p:extLst>
  </p:cSld>
  <p:clrMapOvr>
    <a:masterClrMapping/>
  </p:clrMapOvr>
  <p:transition>
    <p:cover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245350" cy="884238"/>
          </a:xfr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altLang="cs-CZ" sz="2800" b="1">
                <a:latin typeface="Trebuchet MS" panose="020B0603020202020204" pitchFamily="34" charset="0"/>
              </a:rPr>
              <a:t>TVORBA POZOROVACÍHO SCHÉMATU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2600"/>
            <a:ext cx="7772400" cy="4343400"/>
          </a:xfrm>
        </p:spPr>
        <p:txBody>
          <a:bodyPr/>
          <a:lstStyle/>
          <a:p>
            <a:pPr marL="0" indent="0" algn="ctr">
              <a:spcBef>
                <a:spcPct val="45000"/>
              </a:spcBef>
              <a:buFont typeface="Monotype Sorts" pitchFamily="2" charset="2"/>
              <a:buNone/>
              <a:tabLst>
                <a:tab pos="2063750" algn="l"/>
              </a:tabLst>
              <a:defRPr/>
            </a:pPr>
            <a:r>
              <a:rPr lang="cs-CZ" sz="2200" dirty="0">
                <a:latin typeface="Trebuchet MS" pitchFamily="34" charset="0"/>
              </a:rPr>
              <a:t>Precizní, konkrétní vymezení toho, co se bude pozorovat (a co pozorované reprezentuje)</a:t>
            </a:r>
          </a:p>
          <a:p>
            <a:pPr>
              <a:spcBef>
                <a:spcPct val="45000"/>
              </a:spcBef>
              <a:tabLst>
                <a:tab pos="2063750" algn="l"/>
              </a:tabLst>
              <a:defRPr/>
            </a:pPr>
            <a:r>
              <a:rPr lang="cs-CZ" sz="2200" dirty="0">
                <a:latin typeface="Trebuchet MS" pitchFamily="34" charset="0"/>
              </a:rPr>
              <a:t>Objektivita	::: minimum kognitivního zpracování</a:t>
            </a:r>
          </a:p>
          <a:p>
            <a:pPr>
              <a:spcBef>
                <a:spcPct val="45000"/>
              </a:spcBef>
              <a:buFont typeface="Monotype Sorts" pitchFamily="2" charset="2"/>
              <a:buNone/>
              <a:tabLst>
                <a:tab pos="2063750" algn="l"/>
              </a:tabLst>
              <a:defRPr/>
            </a:pPr>
            <a:r>
              <a:rPr lang="cs-CZ" sz="2200" dirty="0">
                <a:latin typeface="Trebuchet MS" pitchFamily="34" charset="0"/>
              </a:rPr>
              <a:t>		::: téměř výhradně </a:t>
            </a:r>
            <a:r>
              <a:rPr lang="cs-CZ" sz="2200" b="1" dirty="0">
                <a:latin typeface="Trebuchet MS" pitchFamily="34" charset="0"/>
              </a:rPr>
              <a:t>chování</a:t>
            </a:r>
          </a:p>
          <a:p>
            <a:pPr>
              <a:spcBef>
                <a:spcPct val="45000"/>
              </a:spcBef>
              <a:buFont typeface="Monotype Sorts" pitchFamily="2" charset="2"/>
              <a:buNone/>
              <a:tabLst>
                <a:tab pos="2063750" algn="l"/>
              </a:tabLst>
              <a:defRPr/>
            </a:pPr>
            <a:r>
              <a:rPr lang="cs-CZ" sz="2200" dirty="0">
                <a:latin typeface="Trebuchet MS" pitchFamily="34" charset="0"/>
              </a:rPr>
              <a:t>		::: nezávislost na kontextu</a:t>
            </a:r>
          </a:p>
          <a:p>
            <a:pPr>
              <a:spcBef>
                <a:spcPct val="45000"/>
              </a:spcBef>
              <a:tabLst>
                <a:tab pos="2063750" algn="l"/>
              </a:tabLst>
              <a:defRPr/>
            </a:pPr>
            <a:r>
              <a:rPr lang="cs-CZ" sz="2200" dirty="0">
                <a:latin typeface="Trebuchet MS" pitchFamily="34" charset="0"/>
              </a:rPr>
              <a:t>Explicitní definice každé kategorie (s příklady)</a:t>
            </a:r>
          </a:p>
          <a:p>
            <a:pPr>
              <a:spcBef>
                <a:spcPct val="45000"/>
              </a:spcBef>
              <a:tabLst>
                <a:tab pos="2063750" algn="l"/>
              </a:tabLst>
              <a:defRPr/>
            </a:pPr>
            <a:r>
              <a:rPr lang="cs-CZ" sz="2200" b="1" dirty="0">
                <a:latin typeface="Trebuchet MS" pitchFamily="34" charset="0"/>
              </a:rPr>
              <a:t>Vyčerpávající</a:t>
            </a:r>
            <a:r>
              <a:rPr lang="cs-CZ" sz="2200" dirty="0">
                <a:latin typeface="Trebuchet MS" pitchFamily="34" charset="0"/>
              </a:rPr>
              <a:t> systém vzájemně výlučných kategorií</a:t>
            </a:r>
          </a:p>
          <a:p>
            <a:pPr>
              <a:spcBef>
                <a:spcPct val="45000"/>
              </a:spcBef>
              <a:tabLst>
                <a:tab pos="2063750" algn="l"/>
              </a:tabLst>
              <a:defRPr/>
            </a:pPr>
            <a:r>
              <a:rPr lang="cs-CZ" sz="2200" dirty="0">
                <a:latin typeface="Trebuchet MS" pitchFamily="34" charset="0"/>
              </a:rPr>
              <a:t>Možnost využití posuzovacích (ratingových) škál </a:t>
            </a:r>
          </a:p>
          <a:p>
            <a:pPr>
              <a:spcBef>
                <a:spcPct val="45000"/>
              </a:spcBef>
              <a:tabLst>
                <a:tab pos="2063750" algn="l"/>
              </a:tabLst>
              <a:defRPr/>
            </a:pPr>
            <a:r>
              <a:rPr lang="cs-CZ" sz="2200" dirty="0">
                <a:latin typeface="Trebuchet MS" pitchFamily="34" charset="0"/>
              </a:rPr>
              <a:t>Systém záznamu s důrazem na snadnost.</a:t>
            </a:r>
          </a:p>
          <a:p>
            <a:pPr>
              <a:spcBef>
                <a:spcPct val="45000"/>
              </a:spcBef>
              <a:tabLst>
                <a:tab pos="2063750" algn="l"/>
              </a:tabLst>
              <a:defRPr/>
            </a:pPr>
            <a:endParaRPr lang="cs-CZ" sz="2400" dirty="0">
              <a:latin typeface="Trebuchet MS" pitchFamily="34" charset="0"/>
            </a:endParaRPr>
          </a:p>
          <a:p>
            <a:pPr>
              <a:lnSpc>
                <a:spcPct val="90000"/>
              </a:lnSpc>
              <a:tabLst>
                <a:tab pos="2063750" algn="l"/>
              </a:tabLst>
              <a:defRPr/>
            </a:pPr>
            <a:endParaRPr lang="cs-CZ" sz="2400" dirty="0">
              <a:latin typeface="Trebuchet MS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2063750" algn="l"/>
              </a:tabLst>
              <a:defRPr/>
            </a:pPr>
            <a:endParaRPr lang="cs-CZ" sz="2400" b="1" dirty="0">
              <a:latin typeface="Trebuchet MS" pitchFamily="34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116013" y="6283325"/>
            <a:ext cx="6335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 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observation(al) schedule, cognitive processing, category system, exclusive and exhaustive categories </a:t>
            </a: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</a:p>
        </p:txBody>
      </p:sp>
    </p:spTree>
  </p:cSld>
  <p:clrMapOvr>
    <a:masterClrMapping/>
  </p:clrMapOvr>
  <p:transition>
    <p:cover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6958013" cy="884238"/>
          </a:xfr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altLang="cs-CZ" sz="2800" b="1">
                <a:latin typeface="Trebuchet MS" panose="020B0603020202020204" pitchFamily="34" charset="0"/>
              </a:rPr>
              <a:t>Ohrožení validity a reliability</a:t>
            </a:r>
            <a:br>
              <a:rPr lang="cs-CZ" altLang="cs-CZ" sz="2800" b="1">
                <a:latin typeface="Trebuchet MS" panose="020B0603020202020204" pitchFamily="34" charset="0"/>
              </a:rPr>
            </a:br>
            <a:r>
              <a:rPr lang="cs-CZ" altLang="cs-CZ" sz="2800" b="1">
                <a:latin typeface="Trebuchet MS" panose="020B0603020202020204" pitchFamily="34" charset="0"/>
              </a:rPr>
              <a:t>OBSERVAČNÍ ZKRESLENÍ A CHYBY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selektivní pozornost a kolísání pozornosti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omezení paměti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„haló“ efekt, stereotypy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projekce…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vliv pozorovatele</a:t>
            </a:r>
            <a:r>
              <a:rPr lang="cs-CZ" altLang="cs-CZ" sz="2800" dirty="0"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latin typeface="Trebuchet MS" panose="020B0603020202020204" pitchFamily="34" charset="0"/>
              </a:rPr>
              <a:t>(strategie: minimální interakce, zvyk)</a:t>
            </a:r>
          </a:p>
          <a:p>
            <a:pPr algn="r">
              <a:lnSpc>
                <a:spcPct val="90000"/>
              </a:lnSpc>
              <a:spcBef>
                <a:spcPct val="80000"/>
              </a:spcBef>
              <a:buFont typeface="Monotype Sorts" pitchFamily="2" charset="2"/>
              <a:buNone/>
              <a:defRPr/>
            </a:pPr>
            <a:r>
              <a:rPr lang="cs-CZ" altLang="cs-CZ" sz="2000" i="1" dirty="0">
                <a:latin typeface="Trebuchet MS" panose="020B0603020202020204" pitchFamily="34" charset="0"/>
              </a:rPr>
              <a:t>… kognitivní (obecná) psychologie, sociální kognice</a:t>
            </a:r>
            <a:endParaRPr lang="cs-CZ" altLang="cs-CZ" sz="2800" dirty="0">
              <a:latin typeface="Trebuchet MS" panose="020B0603020202020204" pitchFamily="34" charset="0"/>
            </a:endParaRP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1116013" y="6283325"/>
            <a:ext cx="6335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 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o-tional biases and errors (observer effects), selective attention, coding, memory, halo effect,    </a:t>
            </a: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</a:p>
        </p:txBody>
      </p:sp>
    </p:spTree>
  </p:cSld>
  <p:clrMapOvr>
    <a:masterClrMapping/>
  </p:clrMapOvr>
  <p:transition>
    <p:cover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029450" cy="533400"/>
          </a:xfr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altLang="cs-CZ" sz="2800" b="1" dirty="0">
                <a:latin typeface="Trebuchet MS" panose="020B0603020202020204" pitchFamily="34" charset="0"/>
              </a:rPr>
              <a:t>TYPY INFORMACÍ Z NESTRU.POZOROVÁNÍ</a:t>
            </a:r>
            <a:endParaRPr lang="en-US" altLang="cs-CZ" sz="2800" b="1" dirty="0">
              <a:latin typeface="Trebuchet MS" panose="020B0603020202020204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28800"/>
            <a:ext cx="7772400" cy="44672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Když nechceme/nemůžeme strukturovat, V a R můžeme podpořit rozlišováním mezi různými typy „pozorování“</a:t>
            </a:r>
          </a:p>
          <a:p>
            <a:pPr marL="0" indent="0"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r>
              <a:rPr lang="cs-CZ" altLang="cs-CZ" sz="2400" b="1" dirty="0">
                <a:latin typeface="Trebuchet MS" panose="020B0603020202020204" pitchFamily="34" charset="0"/>
              </a:rPr>
              <a:t>„č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istý“ popis toho, co vidíme – chování lidí, události, akté</a:t>
            </a:r>
            <a:r>
              <a:rPr lang="cs-CZ" altLang="cs-CZ" sz="2400" b="1" dirty="0">
                <a:latin typeface="Trebuchet MS" panose="020B0603020202020204" pitchFamily="34" charset="0"/>
              </a:rPr>
              <a:t>ř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i</a:t>
            </a:r>
          </a:p>
          <a:p>
            <a:r>
              <a:rPr lang="cs-CZ" altLang="cs-CZ" sz="24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popisy, na které se rozpomenete pozd</a:t>
            </a:r>
            <a:r>
              <a:rPr lang="cs-CZ" altLang="cs-CZ" sz="2400" i="1" dirty="0">
                <a:latin typeface="Trebuchet MS" panose="020B0603020202020204" pitchFamily="34" charset="0"/>
              </a:rPr>
              <a:t>ě</a:t>
            </a:r>
            <a:r>
              <a:rPr lang="cs-CZ" altLang="cs-CZ" sz="24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ji</a:t>
            </a:r>
          </a:p>
          <a:p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naše interpretace toho, co vidíme</a:t>
            </a:r>
          </a:p>
          <a:p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naše dojmy, pocity a asociace z toho, co vidíme (nev</a:t>
            </a:r>
            <a:r>
              <a:rPr lang="cs-CZ" altLang="cs-CZ" sz="2400" b="1" dirty="0">
                <a:latin typeface="Trebuchet MS" panose="020B0603020202020204" pitchFamily="34" charset="0"/>
              </a:rPr>
              <a:t>ě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domé interpretace)</a:t>
            </a:r>
          </a:p>
          <a:p>
            <a:r>
              <a:rPr lang="cs-CZ" altLang="cs-CZ" sz="2400" i="1" dirty="0">
                <a:solidFill>
                  <a:srgbClr val="FF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upomínky na to, co bychom ješt</a:t>
            </a:r>
            <a:r>
              <a:rPr lang="cs-CZ" altLang="cs-CZ" sz="2400" i="1" dirty="0">
                <a:solidFill>
                  <a:srgbClr val="FF0000"/>
                </a:solidFill>
                <a:latin typeface="Trebuchet MS" panose="020B0603020202020204" pitchFamily="34" charset="0"/>
              </a:rPr>
              <a:t>ě</a:t>
            </a:r>
            <a:r>
              <a:rPr lang="cs-CZ" altLang="cs-CZ" sz="2400" i="1" dirty="0">
                <a:solidFill>
                  <a:srgbClr val="FF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m</a:t>
            </a:r>
            <a:r>
              <a:rPr lang="cs-CZ" altLang="cs-CZ" sz="2400" i="1" dirty="0">
                <a:solidFill>
                  <a:srgbClr val="FF0000"/>
                </a:solidFill>
                <a:latin typeface="Trebuchet MS" panose="020B0603020202020204" pitchFamily="34" charset="0"/>
              </a:rPr>
              <a:t>ě</a:t>
            </a:r>
            <a:r>
              <a:rPr lang="cs-CZ" altLang="cs-CZ" sz="2400" i="1" dirty="0">
                <a:solidFill>
                  <a:srgbClr val="FF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li doplnit, zjistit; nečekané významné události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116013" y="6283325"/>
            <a:ext cx="6335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 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descriptions, interpretation, feelings/emotions, associations  </a:t>
            </a: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</a:p>
        </p:txBody>
      </p:sp>
    </p:spTree>
  </p:cSld>
  <p:clrMapOvr>
    <a:masterClrMapping/>
  </p:clrMapOvr>
  <p:transition>
    <p:cover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295400" y="1957388"/>
            <a:ext cx="7467600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800">
                <a:latin typeface="Arial Narrow" panose="020B0606020202030204" pitchFamily="34" charset="0"/>
              </a:rPr>
              <a:t>ZÍSKAT REPREZENTATIVNÍ VZOREK CHOVÁNÍ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667000" y="228600"/>
            <a:ext cx="3886200" cy="739775"/>
          </a:xfrm>
          <a:prstGeom prst="rect">
            <a:avLst/>
          </a:prstGeom>
          <a:solidFill>
            <a:srgbClr val="8989FF">
              <a:alpha val="39999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2400">
                <a:latin typeface="Arial Narrow" panose="020B0606020202030204" pitchFamily="34" charset="0"/>
              </a:rPr>
              <a:t>VZORKY CHOVÁNÍ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600">
                <a:latin typeface="Arial Narrow" panose="020B0606020202030204" pitchFamily="34" charset="0"/>
              </a:rPr>
              <a:t>KDY POZOROVAT?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295400" y="1143000"/>
            <a:ext cx="2286000" cy="617538"/>
          </a:xfrm>
          <a:prstGeom prst="rect">
            <a:avLst/>
          </a:prstGeom>
          <a:solidFill>
            <a:srgbClr val="FF6600">
              <a:alpha val="59999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2000">
                <a:latin typeface="Arial Narrow" panose="020B0606020202030204" pitchFamily="34" charset="0"/>
              </a:rPr>
              <a:t>ČASOVÉ VZORKY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400">
                <a:latin typeface="Arial Narrow" panose="020B0606020202030204" pitchFamily="34" charset="0"/>
              </a:rPr>
              <a:t>TIME SAMPLING</a:t>
            </a:r>
            <a:endParaRPr kumimoji="0" lang="cs-CZ" altLang="cs-CZ" sz="1600">
              <a:latin typeface="Arial Narrow" panose="020B0606020202030204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733800" y="1143000"/>
            <a:ext cx="5029200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800">
                <a:latin typeface="Arial Narrow" panose="020B0606020202030204" pitchFamily="34" charset="0"/>
              </a:rPr>
              <a:t>VÝBĚR ČASOVÝCH INTERVALŮ, V NICHŽ BUDE POZOROVÁNÍ PROVÁDĚNO</a:t>
            </a:r>
          </a:p>
        </p:txBody>
      </p:sp>
      <p:grpSp>
        <p:nvGrpSpPr>
          <p:cNvPr id="48134" name="Group 6"/>
          <p:cNvGrpSpPr>
            <a:grpSpLocks/>
          </p:cNvGrpSpPr>
          <p:nvPr/>
        </p:nvGrpSpPr>
        <p:grpSpPr bwMode="auto">
          <a:xfrm>
            <a:off x="1295400" y="2514600"/>
            <a:ext cx="6586538" cy="1209675"/>
            <a:chOff x="816" y="1584"/>
            <a:chExt cx="4149" cy="762"/>
          </a:xfrm>
        </p:grpSpPr>
        <p:graphicFrame>
          <p:nvGraphicFramePr>
            <p:cNvPr id="48202" name="Object 3"/>
            <p:cNvGraphicFramePr>
              <a:graphicFrameLocks noChangeAspect="1"/>
            </p:cNvGraphicFramePr>
            <p:nvPr/>
          </p:nvGraphicFramePr>
          <p:xfrm>
            <a:off x="4176" y="1584"/>
            <a:ext cx="789" cy="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36" name="Klip" r:id="rId4" imgW="14630400" imgH="14136624" progId="MS_ClipArt_Gallery.2">
                    <p:embed/>
                  </p:oleObj>
                </mc:Choice>
                <mc:Fallback>
                  <p:oleObj name="Klip" r:id="rId4" imgW="14630400" imgH="14136624" progId="MS_ClipArt_Gallery.2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1584"/>
                          <a:ext cx="789" cy="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203" name="Rectangle 8"/>
            <p:cNvSpPr>
              <a:spLocks noChangeArrowheads="1"/>
            </p:cNvSpPr>
            <p:nvPr/>
          </p:nvSpPr>
          <p:spPr bwMode="auto">
            <a:xfrm>
              <a:off x="816" y="1920"/>
              <a:ext cx="3216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cs-CZ" altLang="cs-CZ" sz="1800">
                  <a:latin typeface="Arial Narrow" panose="020B0606020202030204" pitchFamily="34" charset="0"/>
                </a:rPr>
                <a:t>ROZHODNEME SE POZOROVAT 2 HODINY DENNĚ.</a:t>
              </a:r>
            </a:p>
          </p:txBody>
        </p:sp>
      </p:grpSp>
      <p:grpSp>
        <p:nvGrpSpPr>
          <p:cNvPr id="48135" name="Group 9"/>
          <p:cNvGrpSpPr>
            <a:grpSpLocks/>
          </p:cNvGrpSpPr>
          <p:nvPr/>
        </p:nvGrpSpPr>
        <p:grpSpPr bwMode="auto">
          <a:xfrm>
            <a:off x="1219200" y="3505200"/>
            <a:ext cx="6858000" cy="1219200"/>
            <a:chOff x="768" y="2256"/>
            <a:chExt cx="4320" cy="768"/>
          </a:xfrm>
        </p:grpSpPr>
        <p:grpSp>
          <p:nvGrpSpPr>
            <p:cNvPr id="48182" name="Group 10"/>
            <p:cNvGrpSpPr>
              <a:grpSpLocks/>
            </p:cNvGrpSpPr>
            <p:nvPr/>
          </p:nvGrpSpPr>
          <p:grpSpPr bwMode="auto">
            <a:xfrm>
              <a:off x="768" y="2448"/>
              <a:ext cx="4320" cy="576"/>
              <a:chOff x="768" y="2592"/>
              <a:chExt cx="4320" cy="576"/>
            </a:xfrm>
          </p:grpSpPr>
          <p:grpSp>
            <p:nvGrpSpPr>
              <p:cNvPr id="48184" name="Group 11"/>
              <p:cNvGrpSpPr>
                <a:grpSpLocks/>
              </p:cNvGrpSpPr>
              <p:nvPr/>
            </p:nvGrpSpPr>
            <p:grpSpPr bwMode="auto">
              <a:xfrm>
                <a:off x="864" y="2592"/>
                <a:ext cx="4080" cy="336"/>
                <a:chOff x="864" y="2592"/>
                <a:chExt cx="4080" cy="336"/>
              </a:xfrm>
            </p:grpSpPr>
            <p:sp>
              <p:nvSpPr>
                <p:cNvPr id="48192" name="Line 12"/>
                <p:cNvSpPr>
                  <a:spLocks noChangeShapeType="1"/>
                </p:cNvSpPr>
                <p:nvPr/>
              </p:nvSpPr>
              <p:spPr bwMode="auto">
                <a:xfrm>
                  <a:off x="864" y="2760"/>
                  <a:ext cx="4080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grpSp>
              <p:nvGrpSpPr>
                <p:cNvPr id="48193" name="Group 13"/>
                <p:cNvGrpSpPr>
                  <a:grpSpLocks/>
                </p:cNvGrpSpPr>
                <p:nvPr/>
              </p:nvGrpSpPr>
              <p:grpSpPr bwMode="auto">
                <a:xfrm>
                  <a:off x="960" y="2592"/>
                  <a:ext cx="720" cy="336"/>
                  <a:chOff x="960" y="2592"/>
                  <a:chExt cx="240" cy="336"/>
                </a:xfrm>
              </p:grpSpPr>
              <p:sp>
                <p:nvSpPr>
                  <p:cNvPr id="48200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2592"/>
                    <a:ext cx="0" cy="33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820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592"/>
                    <a:ext cx="0" cy="33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48194" name="Group 16"/>
                <p:cNvGrpSpPr>
                  <a:grpSpLocks/>
                </p:cNvGrpSpPr>
                <p:nvPr/>
              </p:nvGrpSpPr>
              <p:grpSpPr bwMode="auto">
                <a:xfrm>
                  <a:off x="2544" y="2592"/>
                  <a:ext cx="720" cy="336"/>
                  <a:chOff x="960" y="2592"/>
                  <a:chExt cx="240" cy="336"/>
                </a:xfrm>
              </p:grpSpPr>
              <p:sp>
                <p:nvSpPr>
                  <p:cNvPr id="48198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2592"/>
                    <a:ext cx="0" cy="33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8199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592"/>
                    <a:ext cx="0" cy="33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48195" name="Group 19"/>
                <p:cNvGrpSpPr>
                  <a:grpSpLocks/>
                </p:cNvGrpSpPr>
                <p:nvPr/>
              </p:nvGrpSpPr>
              <p:grpSpPr bwMode="auto">
                <a:xfrm>
                  <a:off x="4080" y="2592"/>
                  <a:ext cx="720" cy="336"/>
                  <a:chOff x="960" y="2592"/>
                  <a:chExt cx="240" cy="336"/>
                </a:xfrm>
              </p:grpSpPr>
              <p:sp>
                <p:nvSpPr>
                  <p:cNvPr id="4819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2592"/>
                    <a:ext cx="0" cy="33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819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592"/>
                    <a:ext cx="0" cy="33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</p:grpSp>
          <p:grpSp>
            <p:nvGrpSpPr>
              <p:cNvPr id="48185" name="Group 22"/>
              <p:cNvGrpSpPr>
                <a:grpSpLocks/>
              </p:cNvGrpSpPr>
              <p:nvPr/>
            </p:nvGrpSpPr>
            <p:grpSpPr bwMode="auto">
              <a:xfrm>
                <a:off x="768" y="2918"/>
                <a:ext cx="4320" cy="250"/>
                <a:chOff x="768" y="2918"/>
                <a:chExt cx="4320" cy="250"/>
              </a:xfrm>
            </p:grpSpPr>
            <p:sp>
              <p:nvSpPr>
                <p:cNvPr id="4818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68" y="2918"/>
                  <a:ext cx="38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kumimoji="0" lang="cs-CZ" altLang="cs-CZ" sz="2000">
                      <a:latin typeface="Arial Narrow" panose="020B0606020202030204" pitchFamily="34" charset="0"/>
                    </a:rPr>
                    <a:t>9.00</a:t>
                  </a:r>
                  <a:endParaRPr kumimoji="0" lang="cs-CZ" altLang="cs-CZ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8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40" y="2918"/>
                  <a:ext cx="48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kumimoji="0" lang="cs-CZ" altLang="cs-CZ" sz="2000">
                      <a:latin typeface="Arial Narrow" panose="020B0606020202030204" pitchFamily="34" charset="0"/>
                    </a:rPr>
                    <a:t>10.00</a:t>
                  </a:r>
                  <a:endParaRPr kumimoji="0" lang="cs-CZ" altLang="cs-CZ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8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256" y="2918"/>
                  <a:ext cx="48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kumimoji="0" lang="cs-CZ" altLang="cs-CZ" sz="2000">
                      <a:latin typeface="Arial Narrow" panose="020B0606020202030204" pitchFamily="34" charset="0"/>
                    </a:rPr>
                    <a:t>11.00</a:t>
                  </a:r>
                  <a:endParaRPr kumimoji="0" lang="cs-CZ" altLang="cs-CZ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8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024" y="2918"/>
                  <a:ext cx="48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kumimoji="0" lang="cs-CZ" altLang="cs-CZ" sz="2000">
                      <a:latin typeface="Arial Narrow" panose="020B0606020202030204" pitchFamily="34" charset="0"/>
                    </a:rPr>
                    <a:t>12.00</a:t>
                  </a:r>
                  <a:endParaRPr kumimoji="0" lang="cs-CZ" altLang="cs-CZ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9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888" y="2918"/>
                  <a:ext cx="48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kumimoji="0" lang="cs-CZ" altLang="cs-CZ" sz="2000">
                      <a:latin typeface="Arial Narrow" panose="020B0606020202030204" pitchFamily="34" charset="0"/>
                    </a:rPr>
                    <a:t>13.00</a:t>
                  </a:r>
                  <a:endParaRPr kumimoji="0" lang="cs-CZ" altLang="cs-CZ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9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608" y="2918"/>
                  <a:ext cx="48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kumimoji="0" lang="cs-CZ" altLang="cs-CZ" sz="2000">
                      <a:latin typeface="Arial Narrow" panose="020B0606020202030204" pitchFamily="34" charset="0"/>
                    </a:rPr>
                    <a:t>14.00</a:t>
                  </a:r>
                  <a:endParaRPr kumimoji="0" lang="cs-CZ" altLang="cs-CZ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8183" name="Text Box 29"/>
            <p:cNvSpPr txBox="1">
              <a:spLocks noChangeArrowheads="1"/>
            </p:cNvSpPr>
            <p:nvPr/>
          </p:nvSpPr>
          <p:spPr bwMode="auto">
            <a:xfrm>
              <a:off x="2388" y="2256"/>
              <a:ext cx="10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cs-CZ" altLang="cs-CZ" sz="1600">
                  <a:latin typeface="Arial Narrow" panose="020B0606020202030204" pitchFamily="34" charset="0"/>
                </a:rPr>
                <a:t>VYUČOVACÍ DOBA</a:t>
              </a:r>
              <a:endParaRPr kumimoji="0" lang="cs-CZ" altLang="cs-CZ" sz="2400">
                <a:latin typeface="Arial Narrow" panose="020B0606020202030204" pitchFamily="34" charset="0"/>
              </a:endParaRPr>
            </a:p>
          </p:txBody>
        </p:sp>
      </p:grpSp>
      <p:grpSp>
        <p:nvGrpSpPr>
          <p:cNvPr id="48136" name="Group 30"/>
          <p:cNvGrpSpPr>
            <a:grpSpLocks/>
          </p:cNvGrpSpPr>
          <p:nvPr/>
        </p:nvGrpSpPr>
        <p:grpSpPr bwMode="auto">
          <a:xfrm>
            <a:off x="1295400" y="4648200"/>
            <a:ext cx="6858000" cy="1295400"/>
            <a:chOff x="816" y="3264"/>
            <a:chExt cx="4320" cy="816"/>
          </a:xfrm>
        </p:grpSpPr>
        <p:grpSp>
          <p:nvGrpSpPr>
            <p:cNvPr id="48162" name="Group 31"/>
            <p:cNvGrpSpPr>
              <a:grpSpLocks/>
            </p:cNvGrpSpPr>
            <p:nvPr/>
          </p:nvGrpSpPr>
          <p:grpSpPr bwMode="auto">
            <a:xfrm>
              <a:off x="816" y="3504"/>
              <a:ext cx="4320" cy="576"/>
              <a:chOff x="768" y="2592"/>
              <a:chExt cx="4320" cy="576"/>
            </a:xfrm>
          </p:grpSpPr>
          <p:grpSp>
            <p:nvGrpSpPr>
              <p:cNvPr id="48164" name="Group 32"/>
              <p:cNvGrpSpPr>
                <a:grpSpLocks/>
              </p:cNvGrpSpPr>
              <p:nvPr/>
            </p:nvGrpSpPr>
            <p:grpSpPr bwMode="auto">
              <a:xfrm>
                <a:off x="864" y="2592"/>
                <a:ext cx="4080" cy="336"/>
                <a:chOff x="864" y="2592"/>
                <a:chExt cx="4080" cy="336"/>
              </a:xfrm>
            </p:grpSpPr>
            <p:sp>
              <p:nvSpPr>
                <p:cNvPr id="48172" name="Line 33"/>
                <p:cNvSpPr>
                  <a:spLocks noChangeShapeType="1"/>
                </p:cNvSpPr>
                <p:nvPr/>
              </p:nvSpPr>
              <p:spPr bwMode="auto">
                <a:xfrm>
                  <a:off x="864" y="2760"/>
                  <a:ext cx="4080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grpSp>
              <p:nvGrpSpPr>
                <p:cNvPr id="48173" name="Group 34"/>
                <p:cNvGrpSpPr>
                  <a:grpSpLocks/>
                </p:cNvGrpSpPr>
                <p:nvPr/>
              </p:nvGrpSpPr>
              <p:grpSpPr bwMode="auto">
                <a:xfrm>
                  <a:off x="960" y="2592"/>
                  <a:ext cx="720" cy="336"/>
                  <a:chOff x="960" y="2592"/>
                  <a:chExt cx="240" cy="336"/>
                </a:xfrm>
              </p:grpSpPr>
              <p:sp>
                <p:nvSpPr>
                  <p:cNvPr id="48180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2592"/>
                    <a:ext cx="0" cy="33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8181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592"/>
                    <a:ext cx="0" cy="33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48174" name="Group 37"/>
                <p:cNvGrpSpPr>
                  <a:grpSpLocks/>
                </p:cNvGrpSpPr>
                <p:nvPr/>
              </p:nvGrpSpPr>
              <p:grpSpPr bwMode="auto">
                <a:xfrm>
                  <a:off x="2544" y="2592"/>
                  <a:ext cx="720" cy="336"/>
                  <a:chOff x="960" y="2592"/>
                  <a:chExt cx="240" cy="336"/>
                </a:xfrm>
              </p:grpSpPr>
              <p:sp>
                <p:nvSpPr>
                  <p:cNvPr id="4817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2592"/>
                    <a:ext cx="0" cy="33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817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592"/>
                    <a:ext cx="0" cy="33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48175" name="Group 40"/>
                <p:cNvGrpSpPr>
                  <a:grpSpLocks/>
                </p:cNvGrpSpPr>
                <p:nvPr/>
              </p:nvGrpSpPr>
              <p:grpSpPr bwMode="auto">
                <a:xfrm>
                  <a:off x="4080" y="2592"/>
                  <a:ext cx="720" cy="336"/>
                  <a:chOff x="960" y="2592"/>
                  <a:chExt cx="240" cy="336"/>
                </a:xfrm>
              </p:grpSpPr>
              <p:sp>
                <p:nvSpPr>
                  <p:cNvPr id="48176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2592"/>
                    <a:ext cx="0" cy="33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8177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592"/>
                    <a:ext cx="0" cy="33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</p:grpSp>
          <p:grpSp>
            <p:nvGrpSpPr>
              <p:cNvPr id="48165" name="Group 43"/>
              <p:cNvGrpSpPr>
                <a:grpSpLocks/>
              </p:cNvGrpSpPr>
              <p:nvPr/>
            </p:nvGrpSpPr>
            <p:grpSpPr bwMode="auto">
              <a:xfrm>
                <a:off x="768" y="2918"/>
                <a:ext cx="4320" cy="250"/>
                <a:chOff x="768" y="2918"/>
                <a:chExt cx="4320" cy="250"/>
              </a:xfrm>
            </p:grpSpPr>
            <p:sp>
              <p:nvSpPr>
                <p:cNvPr id="4816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768" y="2918"/>
                  <a:ext cx="38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kumimoji="0" lang="cs-CZ" altLang="cs-CZ" sz="2000">
                      <a:latin typeface="Arial Narrow" panose="020B0606020202030204" pitchFamily="34" charset="0"/>
                    </a:rPr>
                    <a:t>9.00</a:t>
                  </a:r>
                  <a:endParaRPr kumimoji="0" lang="cs-CZ" altLang="cs-CZ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6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440" y="2918"/>
                  <a:ext cx="48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kumimoji="0" lang="cs-CZ" altLang="cs-CZ" sz="2000">
                      <a:latin typeface="Arial Narrow" panose="020B0606020202030204" pitchFamily="34" charset="0"/>
                    </a:rPr>
                    <a:t>10.00</a:t>
                  </a:r>
                  <a:endParaRPr kumimoji="0" lang="cs-CZ" altLang="cs-CZ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6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256" y="2918"/>
                  <a:ext cx="48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kumimoji="0" lang="cs-CZ" altLang="cs-CZ" sz="2000">
                      <a:latin typeface="Arial Narrow" panose="020B0606020202030204" pitchFamily="34" charset="0"/>
                    </a:rPr>
                    <a:t>11.00</a:t>
                  </a:r>
                  <a:endParaRPr kumimoji="0" lang="cs-CZ" altLang="cs-CZ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69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3024" y="2918"/>
                  <a:ext cx="48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kumimoji="0" lang="cs-CZ" altLang="cs-CZ" sz="2000">
                      <a:latin typeface="Arial Narrow" panose="020B0606020202030204" pitchFamily="34" charset="0"/>
                    </a:rPr>
                    <a:t>12.00</a:t>
                  </a:r>
                  <a:endParaRPr kumimoji="0" lang="cs-CZ" altLang="cs-CZ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70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888" y="2918"/>
                  <a:ext cx="48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kumimoji="0" lang="cs-CZ" altLang="cs-CZ" sz="2000">
                      <a:latin typeface="Arial Narrow" panose="020B0606020202030204" pitchFamily="34" charset="0"/>
                    </a:rPr>
                    <a:t>13.00</a:t>
                  </a:r>
                  <a:endParaRPr kumimoji="0" lang="cs-CZ" altLang="cs-CZ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71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608" y="2918"/>
                  <a:ext cx="48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kumimoji="0" lang="cs-CZ" altLang="cs-CZ" sz="2000">
                      <a:latin typeface="Arial Narrow" panose="020B0606020202030204" pitchFamily="34" charset="0"/>
                    </a:rPr>
                    <a:t>14.00</a:t>
                  </a:r>
                  <a:endParaRPr kumimoji="0" lang="cs-CZ" altLang="cs-CZ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8163" name="Text Box 50"/>
            <p:cNvSpPr txBox="1">
              <a:spLocks noChangeArrowheads="1"/>
            </p:cNvSpPr>
            <p:nvPr/>
          </p:nvSpPr>
          <p:spPr bwMode="auto">
            <a:xfrm>
              <a:off x="2400" y="3264"/>
              <a:ext cx="10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cs-CZ" altLang="cs-CZ" sz="1600">
                  <a:latin typeface="Arial Narrow" panose="020B0606020202030204" pitchFamily="34" charset="0"/>
                </a:rPr>
                <a:t>VYUČOVACÍ DOBA</a:t>
              </a:r>
              <a:endParaRPr kumimoji="0" lang="cs-CZ" altLang="cs-CZ" sz="2400">
                <a:latin typeface="Arial Narrow" panose="020B0606020202030204" pitchFamily="34" charset="0"/>
              </a:endParaRPr>
            </a:p>
          </p:txBody>
        </p:sp>
      </p:grpSp>
      <p:grpSp>
        <p:nvGrpSpPr>
          <p:cNvPr id="48137" name="Group 51"/>
          <p:cNvGrpSpPr>
            <a:grpSpLocks/>
          </p:cNvGrpSpPr>
          <p:nvPr/>
        </p:nvGrpSpPr>
        <p:grpSpPr bwMode="auto">
          <a:xfrm>
            <a:off x="1676400" y="4953000"/>
            <a:ext cx="5867400" cy="762000"/>
            <a:chOff x="1008" y="2976"/>
            <a:chExt cx="3696" cy="480"/>
          </a:xfrm>
        </p:grpSpPr>
        <p:grpSp>
          <p:nvGrpSpPr>
            <p:cNvPr id="48150" name="Group 52"/>
            <p:cNvGrpSpPr>
              <a:grpSpLocks/>
            </p:cNvGrpSpPr>
            <p:nvPr/>
          </p:nvGrpSpPr>
          <p:grpSpPr bwMode="auto">
            <a:xfrm>
              <a:off x="1008" y="2976"/>
              <a:ext cx="576" cy="480"/>
              <a:chOff x="1008" y="3024"/>
              <a:chExt cx="576" cy="480"/>
            </a:xfrm>
          </p:grpSpPr>
          <p:sp>
            <p:nvSpPr>
              <p:cNvPr id="48160" name="Rectangle 53"/>
              <p:cNvSpPr>
                <a:spLocks noChangeArrowheads="1"/>
              </p:cNvSpPr>
              <p:nvPr/>
            </p:nvSpPr>
            <p:spPr bwMode="auto">
              <a:xfrm>
                <a:off x="1008" y="3024"/>
                <a:ext cx="144" cy="480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48161" name="Rectangle 54"/>
              <p:cNvSpPr>
                <a:spLocks noChangeArrowheads="1"/>
              </p:cNvSpPr>
              <p:nvPr/>
            </p:nvSpPr>
            <p:spPr bwMode="auto">
              <a:xfrm>
                <a:off x="1440" y="3024"/>
                <a:ext cx="144" cy="480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48151" name="Group 55"/>
            <p:cNvGrpSpPr>
              <a:grpSpLocks/>
            </p:cNvGrpSpPr>
            <p:nvPr/>
          </p:nvGrpSpPr>
          <p:grpSpPr bwMode="auto">
            <a:xfrm>
              <a:off x="1824" y="2976"/>
              <a:ext cx="576" cy="480"/>
              <a:chOff x="1008" y="3024"/>
              <a:chExt cx="576" cy="480"/>
            </a:xfrm>
          </p:grpSpPr>
          <p:sp>
            <p:nvSpPr>
              <p:cNvPr id="48158" name="Rectangle 56"/>
              <p:cNvSpPr>
                <a:spLocks noChangeArrowheads="1"/>
              </p:cNvSpPr>
              <p:nvPr/>
            </p:nvSpPr>
            <p:spPr bwMode="auto">
              <a:xfrm>
                <a:off x="1008" y="3024"/>
                <a:ext cx="144" cy="480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48159" name="Rectangle 57"/>
              <p:cNvSpPr>
                <a:spLocks noChangeArrowheads="1"/>
              </p:cNvSpPr>
              <p:nvPr/>
            </p:nvSpPr>
            <p:spPr bwMode="auto">
              <a:xfrm>
                <a:off x="1440" y="3024"/>
                <a:ext cx="144" cy="480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48152" name="Group 58"/>
            <p:cNvGrpSpPr>
              <a:grpSpLocks/>
            </p:cNvGrpSpPr>
            <p:nvPr/>
          </p:nvGrpSpPr>
          <p:grpSpPr bwMode="auto">
            <a:xfrm>
              <a:off x="3360" y="2976"/>
              <a:ext cx="576" cy="480"/>
              <a:chOff x="1008" y="3024"/>
              <a:chExt cx="576" cy="480"/>
            </a:xfrm>
          </p:grpSpPr>
          <p:sp>
            <p:nvSpPr>
              <p:cNvPr id="48156" name="Rectangle 59"/>
              <p:cNvSpPr>
                <a:spLocks noChangeArrowheads="1"/>
              </p:cNvSpPr>
              <p:nvPr/>
            </p:nvSpPr>
            <p:spPr bwMode="auto">
              <a:xfrm>
                <a:off x="1008" y="3024"/>
                <a:ext cx="144" cy="480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48157" name="Rectangle 60"/>
              <p:cNvSpPr>
                <a:spLocks noChangeArrowheads="1"/>
              </p:cNvSpPr>
              <p:nvPr/>
            </p:nvSpPr>
            <p:spPr bwMode="auto">
              <a:xfrm>
                <a:off x="1440" y="3024"/>
                <a:ext cx="144" cy="480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48153" name="Group 61"/>
            <p:cNvGrpSpPr>
              <a:grpSpLocks/>
            </p:cNvGrpSpPr>
            <p:nvPr/>
          </p:nvGrpSpPr>
          <p:grpSpPr bwMode="auto">
            <a:xfrm>
              <a:off x="4128" y="2976"/>
              <a:ext cx="576" cy="480"/>
              <a:chOff x="1008" y="3024"/>
              <a:chExt cx="576" cy="480"/>
            </a:xfrm>
          </p:grpSpPr>
          <p:sp>
            <p:nvSpPr>
              <p:cNvPr id="48154" name="Rectangle 62"/>
              <p:cNvSpPr>
                <a:spLocks noChangeArrowheads="1"/>
              </p:cNvSpPr>
              <p:nvPr/>
            </p:nvSpPr>
            <p:spPr bwMode="auto">
              <a:xfrm>
                <a:off x="1008" y="3024"/>
                <a:ext cx="144" cy="480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48155" name="Rectangle 63"/>
              <p:cNvSpPr>
                <a:spLocks noChangeArrowheads="1"/>
              </p:cNvSpPr>
              <p:nvPr/>
            </p:nvSpPr>
            <p:spPr bwMode="auto">
              <a:xfrm>
                <a:off x="1440" y="3024"/>
                <a:ext cx="144" cy="480"/>
              </a:xfrm>
              <a:prstGeom prst="rect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48138" name="Group 64"/>
          <p:cNvGrpSpPr>
            <a:grpSpLocks/>
          </p:cNvGrpSpPr>
          <p:nvPr/>
        </p:nvGrpSpPr>
        <p:grpSpPr bwMode="auto">
          <a:xfrm>
            <a:off x="1600200" y="3733800"/>
            <a:ext cx="5486400" cy="762000"/>
            <a:chOff x="1008" y="2352"/>
            <a:chExt cx="3456" cy="480"/>
          </a:xfrm>
        </p:grpSpPr>
        <p:sp>
          <p:nvSpPr>
            <p:cNvPr id="48146" name="Rectangle 65"/>
            <p:cNvSpPr>
              <a:spLocks noChangeArrowheads="1"/>
            </p:cNvSpPr>
            <p:nvPr/>
          </p:nvSpPr>
          <p:spPr bwMode="auto">
            <a:xfrm>
              <a:off x="3312" y="2352"/>
              <a:ext cx="336" cy="480"/>
            </a:xfrm>
            <a:prstGeom prst="rect">
              <a:avLst/>
            </a:prstGeom>
            <a:solidFill>
              <a:srgbClr val="F4C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cs-CZ" sz="4000">
                <a:solidFill>
                  <a:schemeClr val="tx2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8147" name="Rectangle 66"/>
            <p:cNvSpPr>
              <a:spLocks noChangeArrowheads="1"/>
            </p:cNvSpPr>
            <p:nvPr/>
          </p:nvSpPr>
          <p:spPr bwMode="auto">
            <a:xfrm>
              <a:off x="4128" y="2352"/>
              <a:ext cx="336" cy="480"/>
            </a:xfrm>
            <a:prstGeom prst="rect">
              <a:avLst/>
            </a:prstGeom>
            <a:solidFill>
              <a:srgbClr val="F4C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cs-CZ" sz="4000">
                <a:solidFill>
                  <a:schemeClr val="tx2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8148" name="Rectangle 67"/>
            <p:cNvSpPr>
              <a:spLocks noChangeArrowheads="1"/>
            </p:cNvSpPr>
            <p:nvPr/>
          </p:nvSpPr>
          <p:spPr bwMode="auto">
            <a:xfrm>
              <a:off x="1008" y="2352"/>
              <a:ext cx="336" cy="480"/>
            </a:xfrm>
            <a:prstGeom prst="rect">
              <a:avLst/>
            </a:prstGeom>
            <a:solidFill>
              <a:srgbClr val="F4C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cs-CZ" sz="4000">
                <a:solidFill>
                  <a:schemeClr val="tx2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8149" name="Rectangle 68"/>
            <p:cNvSpPr>
              <a:spLocks noChangeArrowheads="1"/>
            </p:cNvSpPr>
            <p:nvPr/>
          </p:nvSpPr>
          <p:spPr bwMode="auto">
            <a:xfrm>
              <a:off x="1728" y="2352"/>
              <a:ext cx="336" cy="480"/>
            </a:xfrm>
            <a:prstGeom prst="rect">
              <a:avLst/>
            </a:prstGeom>
            <a:solidFill>
              <a:srgbClr val="F4C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cs-CZ" sz="4000">
                <a:solidFill>
                  <a:schemeClr val="tx2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48139" name="Rectangle 69"/>
          <p:cNvSpPr>
            <a:spLocks noChangeArrowheads="1"/>
          </p:cNvSpPr>
          <p:nvPr/>
        </p:nvSpPr>
        <p:spPr bwMode="auto">
          <a:xfrm>
            <a:off x="1600200" y="3733800"/>
            <a:ext cx="2362200" cy="7620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40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8140" name="Group 70"/>
          <p:cNvGrpSpPr>
            <a:grpSpLocks/>
          </p:cNvGrpSpPr>
          <p:nvPr/>
        </p:nvGrpSpPr>
        <p:grpSpPr bwMode="auto">
          <a:xfrm>
            <a:off x="1600200" y="6096000"/>
            <a:ext cx="6400800" cy="617538"/>
            <a:chOff x="1008" y="3840"/>
            <a:chExt cx="4032" cy="389"/>
          </a:xfrm>
        </p:grpSpPr>
        <p:sp>
          <p:nvSpPr>
            <p:cNvPr id="48144" name="Rectangle 71"/>
            <p:cNvSpPr>
              <a:spLocks noChangeArrowheads="1"/>
            </p:cNvSpPr>
            <p:nvPr/>
          </p:nvSpPr>
          <p:spPr bwMode="auto">
            <a:xfrm>
              <a:off x="1008" y="3840"/>
              <a:ext cx="1920" cy="389"/>
            </a:xfrm>
            <a:prstGeom prst="rect">
              <a:avLst/>
            </a:prstGeom>
            <a:solidFill>
              <a:srgbClr val="6699FF">
                <a:alpha val="5098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cs-CZ" altLang="cs-CZ" sz="2000">
                  <a:latin typeface="Arial Narrow" panose="020B0606020202030204" pitchFamily="34" charset="0"/>
                </a:rPr>
                <a:t>SYSTEMATICKÝ VÝBĚR</a:t>
              </a:r>
              <a:endParaRPr kumimoji="0" lang="cs-CZ" altLang="cs-CZ" sz="1800">
                <a:latin typeface="Arial Narrow" panose="020B0606020202030204" pitchFamily="34" charset="0"/>
              </a:endParaRPr>
            </a:p>
          </p:txBody>
        </p:sp>
        <p:sp>
          <p:nvSpPr>
            <p:cNvPr id="48145" name="Rectangle 72"/>
            <p:cNvSpPr>
              <a:spLocks noChangeArrowheads="1"/>
            </p:cNvSpPr>
            <p:nvPr/>
          </p:nvSpPr>
          <p:spPr bwMode="auto">
            <a:xfrm>
              <a:off x="3120" y="3840"/>
              <a:ext cx="1920" cy="384"/>
            </a:xfrm>
            <a:prstGeom prst="rect">
              <a:avLst/>
            </a:prstGeom>
            <a:solidFill>
              <a:srgbClr val="6699FF">
                <a:alpha val="5098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cs-CZ" altLang="cs-CZ" sz="1800">
                  <a:latin typeface="Arial Narrow" panose="020B0606020202030204" pitchFamily="34" charset="0"/>
                </a:rPr>
                <a:t>NÁHODNÝ VÝBĚR</a:t>
              </a:r>
            </a:p>
          </p:txBody>
        </p:sp>
      </p:grpSp>
      <p:grpSp>
        <p:nvGrpSpPr>
          <p:cNvPr id="48141" name="Group 73"/>
          <p:cNvGrpSpPr>
            <a:grpSpLocks/>
          </p:cNvGrpSpPr>
          <p:nvPr/>
        </p:nvGrpSpPr>
        <p:grpSpPr bwMode="auto">
          <a:xfrm>
            <a:off x="990600" y="1828800"/>
            <a:ext cx="5410200" cy="1143000"/>
            <a:chOff x="624" y="1152"/>
            <a:chExt cx="3408" cy="720"/>
          </a:xfrm>
        </p:grpSpPr>
        <p:sp>
          <p:nvSpPr>
            <p:cNvPr id="48142" name="Rectangle 74"/>
            <p:cNvSpPr>
              <a:spLocks noChangeArrowheads="1"/>
            </p:cNvSpPr>
            <p:nvPr/>
          </p:nvSpPr>
          <p:spPr bwMode="auto">
            <a:xfrm>
              <a:off x="1104" y="1584"/>
              <a:ext cx="2928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cs-CZ" altLang="cs-CZ" sz="1800">
                  <a:latin typeface="Arial Narrow" panose="020B0606020202030204" pitchFamily="34" charset="0"/>
                </a:rPr>
                <a:t>ZÁJEM PRVŇÁČKŮ O ŠKOLU</a:t>
              </a:r>
            </a:p>
          </p:txBody>
        </p:sp>
        <p:graphicFrame>
          <p:nvGraphicFramePr>
            <p:cNvPr id="48143" name="Object 2"/>
            <p:cNvGraphicFramePr>
              <a:graphicFrameLocks noChangeAspect="1"/>
            </p:cNvGraphicFramePr>
            <p:nvPr/>
          </p:nvGraphicFramePr>
          <p:xfrm>
            <a:off x="624" y="1152"/>
            <a:ext cx="693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37" name="Klip" r:id="rId6" imgW="1786550" imgH="1854451" progId="MS_ClipArt_Gallery.2">
                    <p:embed/>
                  </p:oleObj>
                </mc:Choice>
                <mc:Fallback>
                  <p:oleObj name="Klip" r:id="rId6" imgW="1786550" imgH="1854451" progId="MS_ClipArt_Gallery.2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152"/>
                          <a:ext cx="693" cy="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Trebuchet MS" panose="020B0603020202020204" pitchFamily="34" charset="0"/>
              </a:rPr>
              <a:t>Cíle – schopnosti a dovednosti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b="1">
                <a:latin typeface="Trebuchet MS" panose="020B0603020202020204" pitchFamily="34" charset="0"/>
              </a:rPr>
              <a:t>Zvolit</a:t>
            </a:r>
            <a:r>
              <a:rPr lang="cs-CZ" altLang="cs-CZ" sz="2800">
                <a:latin typeface="Trebuchet MS" panose="020B0603020202020204" pitchFamily="34" charset="0"/>
              </a:rPr>
              <a:t> metodu … kvality metod</a:t>
            </a:r>
          </a:p>
          <a:p>
            <a:r>
              <a:rPr lang="cs-CZ" altLang="cs-CZ" sz="2800" b="1">
                <a:latin typeface="Trebuchet MS" panose="020B0603020202020204" pitchFamily="34" charset="0"/>
              </a:rPr>
              <a:t>Použít</a:t>
            </a:r>
            <a:r>
              <a:rPr lang="cs-CZ" altLang="cs-CZ" sz="2800">
                <a:latin typeface="Trebuchet MS" panose="020B0603020202020204" pitchFamily="34" charset="0"/>
              </a:rPr>
              <a:t> metodu … kvality uživatele</a:t>
            </a:r>
          </a:p>
          <a:p>
            <a:pPr lvl="1"/>
            <a:r>
              <a:rPr lang="cs-CZ" altLang="cs-CZ" sz="2400">
                <a:latin typeface="Trebuchet MS" panose="020B0603020202020204" pitchFamily="34" charset="0"/>
              </a:rPr>
              <a:t>Přizpůsobit, přeložit metodu … aplikace teorie</a:t>
            </a:r>
          </a:p>
          <a:p>
            <a:pPr lvl="1"/>
            <a:r>
              <a:rPr lang="cs-CZ" altLang="cs-CZ" sz="2400">
                <a:latin typeface="Trebuchet MS" panose="020B0603020202020204" pitchFamily="34" charset="0"/>
              </a:rPr>
              <a:t>…psychodiagnostika…</a:t>
            </a:r>
          </a:p>
          <a:p>
            <a:pPr lvl="1"/>
            <a:endParaRPr lang="cs-CZ" altLang="cs-CZ" sz="2400">
              <a:latin typeface="Trebuchet MS" panose="020B0603020202020204" pitchFamily="34" charset="0"/>
            </a:endParaRPr>
          </a:p>
          <a:p>
            <a:endParaRPr lang="cs-CZ" altLang="cs-CZ" sz="2800">
              <a:latin typeface="Trebuchet MS" panose="020B0603020202020204" pitchFamily="34" charset="0"/>
            </a:endParaRPr>
          </a:p>
          <a:p>
            <a:r>
              <a:rPr lang="cs-CZ" altLang="cs-CZ" sz="2800">
                <a:latin typeface="Trebuchet MS" panose="020B0603020202020204" pitchFamily="34" charset="0"/>
              </a:rPr>
              <a:t>Totéž posoudit u druhých</a:t>
            </a:r>
          </a:p>
          <a:p>
            <a:endParaRPr lang="cs-CZ" altLang="cs-CZ" sz="2800">
              <a:latin typeface="Trebuchet MS" panose="020B0603020202020204" pitchFamily="34" charset="0"/>
            </a:endParaRPr>
          </a:p>
          <a:p>
            <a:r>
              <a:rPr lang="cs-CZ" altLang="cs-CZ" sz="2800">
                <a:latin typeface="Trebuchet MS" panose="020B0603020202020204" pitchFamily="34" charset="0"/>
              </a:rPr>
              <a:t>Skrze metodu lépe pochopit pojem</a:t>
            </a:r>
          </a:p>
        </p:txBody>
      </p:sp>
    </p:spTree>
  </p:cSld>
  <p:clrMapOvr>
    <a:masterClrMapping/>
  </p:clrMapOvr>
  <p:transition>
    <p:cover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2667000" y="228600"/>
            <a:ext cx="3886200" cy="739775"/>
          </a:xfrm>
          <a:prstGeom prst="rect">
            <a:avLst/>
          </a:prstGeom>
          <a:solidFill>
            <a:srgbClr val="8989FF">
              <a:alpha val="39999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2400">
                <a:latin typeface="Arial Narrow" panose="020B0606020202030204" pitchFamily="34" charset="0"/>
              </a:rPr>
              <a:t>VZORKY CHOVÁNÍ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600">
                <a:latin typeface="Arial Narrow" panose="020B0606020202030204" pitchFamily="34" charset="0"/>
              </a:rPr>
              <a:t>CO POZOROVAT?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295400" y="1143000"/>
            <a:ext cx="2286000" cy="617538"/>
          </a:xfrm>
          <a:prstGeom prst="rect">
            <a:avLst/>
          </a:prstGeom>
          <a:solidFill>
            <a:srgbClr val="FF6600">
              <a:alpha val="59999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800">
                <a:latin typeface="Arial Narrow" panose="020B0606020202030204" pitchFamily="34" charset="0"/>
              </a:rPr>
              <a:t>VZORKY UDÁLOSTÍ</a:t>
            </a:r>
            <a:endParaRPr kumimoji="0" lang="cs-CZ" altLang="cs-CZ" sz="1600">
              <a:latin typeface="Arial Narrow" panose="020B060602020203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400">
                <a:latin typeface="Arial Narrow" panose="020B0606020202030204" pitchFamily="34" charset="0"/>
              </a:rPr>
              <a:t>EVENT SAMPLING</a:t>
            </a:r>
            <a:endParaRPr kumimoji="0" lang="cs-CZ" altLang="cs-CZ" sz="1600">
              <a:latin typeface="Arial Narrow" panose="020B0606020202030204" pitchFamily="34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733800" y="1143000"/>
            <a:ext cx="5029200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800">
                <a:latin typeface="Arial Narrow" panose="020B0606020202030204" pitchFamily="34" charset="0"/>
              </a:rPr>
              <a:t>VÝBĚR UDÁLOSTÍ, KTERÉ BUDOU POZOROVÁNY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733800" y="1676400"/>
            <a:ext cx="5029200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800">
                <a:latin typeface="Arial Narrow" panose="020B0606020202030204" pitchFamily="34" charset="0"/>
              </a:rPr>
              <a:t>VHODNÉ PRO UDÁLOSTI, KTERÉ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1800">
                <a:latin typeface="Arial Narrow" panose="020B0606020202030204" pitchFamily="34" charset="0"/>
              </a:rPr>
              <a:t>NEJSOU PŘÍLIŠ ČASTÉ</a:t>
            </a:r>
          </a:p>
        </p:txBody>
      </p:sp>
      <p:grpSp>
        <p:nvGrpSpPr>
          <p:cNvPr id="50182" name="Group 6"/>
          <p:cNvGrpSpPr>
            <a:grpSpLocks/>
          </p:cNvGrpSpPr>
          <p:nvPr/>
        </p:nvGrpSpPr>
        <p:grpSpPr bwMode="auto">
          <a:xfrm>
            <a:off x="914400" y="1511300"/>
            <a:ext cx="7010400" cy="1408113"/>
            <a:chOff x="576" y="952"/>
            <a:chExt cx="4416" cy="887"/>
          </a:xfrm>
        </p:grpSpPr>
        <p:graphicFrame>
          <p:nvGraphicFramePr>
            <p:cNvPr id="50246" name="Object 3"/>
            <p:cNvGraphicFramePr>
              <a:graphicFrameLocks noChangeAspect="1"/>
            </p:cNvGraphicFramePr>
            <p:nvPr/>
          </p:nvGraphicFramePr>
          <p:xfrm>
            <a:off x="576" y="952"/>
            <a:ext cx="632" cy="8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80" name="Klip" r:id="rId4" imgW="601675" imgH="784555" progId="MS_ClipArt_Gallery.2">
                    <p:embed/>
                  </p:oleObj>
                </mc:Choice>
                <mc:Fallback>
                  <p:oleObj name="Klip" r:id="rId4" imgW="601675" imgH="784555" progId="MS_ClipArt_Gallery.2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952"/>
                          <a:ext cx="632" cy="8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247" name="Rectangle 8"/>
            <p:cNvSpPr>
              <a:spLocks noChangeArrowheads="1"/>
            </p:cNvSpPr>
            <p:nvPr/>
          </p:nvSpPr>
          <p:spPr bwMode="auto">
            <a:xfrm>
              <a:off x="1296" y="1584"/>
              <a:ext cx="3696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cs-CZ" altLang="cs-CZ" sz="1800">
                  <a:latin typeface="Arial Narrow" panose="020B0606020202030204" pitchFamily="34" charset="0"/>
                </a:rPr>
                <a:t>PROJEVY PROSOCIÁLNÍHO CHOVÁNÍ V PRŮBĚHU POŽÁRU</a:t>
              </a:r>
              <a:endParaRPr kumimoji="0" lang="cs-CZ" altLang="cs-CZ" sz="1400">
                <a:latin typeface="Tahoma" panose="020B0604030504040204" pitchFamily="34" charset="0"/>
              </a:endParaRPr>
            </a:p>
          </p:txBody>
        </p:sp>
      </p:grpSp>
      <p:grpSp>
        <p:nvGrpSpPr>
          <p:cNvPr id="50183" name="Group 9"/>
          <p:cNvGrpSpPr>
            <a:grpSpLocks/>
          </p:cNvGrpSpPr>
          <p:nvPr/>
        </p:nvGrpSpPr>
        <p:grpSpPr bwMode="auto">
          <a:xfrm>
            <a:off x="1371600" y="2438400"/>
            <a:ext cx="7696200" cy="1517650"/>
            <a:chOff x="864" y="1536"/>
            <a:chExt cx="4848" cy="956"/>
          </a:xfrm>
        </p:grpSpPr>
        <p:grpSp>
          <p:nvGrpSpPr>
            <p:cNvPr id="50220" name="Group 10"/>
            <p:cNvGrpSpPr>
              <a:grpSpLocks/>
            </p:cNvGrpSpPr>
            <p:nvPr/>
          </p:nvGrpSpPr>
          <p:grpSpPr bwMode="auto">
            <a:xfrm>
              <a:off x="864" y="1914"/>
              <a:ext cx="4224" cy="578"/>
              <a:chOff x="816" y="2160"/>
              <a:chExt cx="4320" cy="664"/>
            </a:xfrm>
          </p:grpSpPr>
          <p:grpSp>
            <p:nvGrpSpPr>
              <p:cNvPr id="50222" name="Group 11"/>
              <p:cNvGrpSpPr>
                <a:grpSpLocks/>
              </p:cNvGrpSpPr>
              <p:nvPr/>
            </p:nvGrpSpPr>
            <p:grpSpPr bwMode="auto">
              <a:xfrm>
                <a:off x="1200" y="2160"/>
                <a:ext cx="3504" cy="480"/>
                <a:chOff x="1152" y="2880"/>
                <a:chExt cx="3504" cy="480"/>
              </a:xfrm>
            </p:grpSpPr>
            <p:sp>
              <p:nvSpPr>
                <p:cNvPr id="50242" name="Rectangle 12"/>
                <p:cNvSpPr>
                  <a:spLocks noChangeArrowheads="1"/>
                </p:cNvSpPr>
                <p:nvPr/>
              </p:nvSpPr>
              <p:spPr bwMode="auto">
                <a:xfrm>
                  <a:off x="1152" y="2880"/>
                  <a:ext cx="336" cy="480"/>
                </a:xfrm>
                <a:prstGeom prst="rect">
                  <a:avLst/>
                </a:prstGeom>
                <a:solidFill>
                  <a:srgbClr val="66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cs-CZ" sz="4000">
                    <a:solidFill>
                      <a:schemeClr val="tx2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0243" name="Rectangle 13"/>
                <p:cNvSpPr>
                  <a:spLocks noChangeArrowheads="1"/>
                </p:cNvSpPr>
                <p:nvPr/>
              </p:nvSpPr>
              <p:spPr bwMode="auto">
                <a:xfrm>
                  <a:off x="1920" y="2880"/>
                  <a:ext cx="336" cy="480"/>
                </a:xfrm>
                <a:prstGeom prst="rect">
                  <a:avLst/>
                </a:prstGeom>
                <a:solidFill>
                  <a:srgbClr val="66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cs-CZ" sz="4000">
                    <a:solidFill>
                      <a:schemeClr val="tx2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0244" name="Rectangle 14"/>
                <p:cNvSpPr>
                  <a:spLocks noChangeArrowheads="1"/>
                </p:cNvSpPr>
                <p:nvPr/>
              </p:nvSpPr>
              <p:spPr bwMode="auto">
                <a:xfrm>
                  <a:off x="3504" y="2880"/>
                  <a:ext cx="336" cy="480"/>
                </a:xfrm>
                <a:prstGeom prst="rect">
                  <a:avLst/>
                </a:prstGeom>
                <a:solidFill>
                  <a:srgbClr val="66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cs-CZ" sz="4000">
                    <a:solidFill>
                      <a:schemeClr val="tx2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0245" name="Rectangle 15"/>
                <p:cNvSpPr>
                  <a:spLocks noChangeArrowheads="1"/>
                </p:cNvSpPr>
                <p:nvPr/>
              </p:nvSpPr>
              <p:spPr bwMode="auto">
                <a:xfrm>
                  <a:off x="4320" y="2880"/>
                  <a:ext cx="336" cy="480"/>
                </a:xfrm>
                <a:prstGeom prst="rect">
                  <a:avLst/>
                </a:prstGeom>
                <a:solidFill>
                  <a:srgbClr val="66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cs-CZ" sz="4000">
                    <a:solidFill>
                      <a:schemeClr val="tx2"/>
                    </a:solidFill>
                    <a:latin typeface="Arial Narrow" panose="020B0606020202030204" pitchFamily="34" charset="0"/>
                  </a:endParaRPr>
                </a:p>
              </p:txBody>
            </p:sp>
          </p:grpSp>
          <p:grpSp>
            <p:nvGrpSpPr>
              <p:cNvPr id="50223" name="Group 16"/>
              <p:cNvGrpSpPr>
                <a:grpSpLocks/>
              </p:cNvGrpSpPr>
              <p:nvPr/>
            </p:nvGrpSpPr>
            <p:grpSpPr bwMode="auto">
              <a:xfrm>
                <a:off x="816" y="2232"/>
                <a:ext cx="4320" cy="592"/>
                <a:chOff x="768" y="2592"/>
                <a:chExt cx="4320" cy="592"/>
              </a:xfrm>
            </p:grpSpPr>
            <p:grpSp>
              <p:nvGrpSpPr>
                <p:cNvPr id="50224" name="Group 17"/>
                <p:cNvGrpSpPr>
                  <a:grpSpLocks/>
                </p:cNvGrpSpPr>
                <p:nvPr/>
              </p:nvGrpSpPr>
              <p:grpSpPr bwMode="auto">
                <a:xfrm>
                  <a:off x="864" y="2592"/>
                  <a:ext cx="4080" cy="336"/>
                  <a:chOff x="864" y="2592"/>
                  <a:chExt cx="4080" cy="336"/>
                </a:xfrm>
              </p:grpSpPr>
              <p:sp>
                <p:nvSpPr>
                  <p:cNvPr id="5023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2760"/>
                    <a:ext cx="4080" cy="0"/>
                  </a:xfrm>
                  <a:prstGeom prst="line">
                    <a:avLst/>
                  </a:prstGeom>
                  <a:noFill/>
                  <a:ln w="635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grpSp>
                <p:nvGrpSpPr>
                  <p:cNvPr id="50233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960" y="2592"/>
                    <a:ext cx="720" cy="336"/>
                    <a:chOff x="960" y="2592"/>
                    <a:chExt cx="240" cy="336"/>
                  </a:xfrm>
                </p:grpSpPr>
                <p:sp>
                  <p:nvSpPr>
                    <p:cNvPr id="50240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2592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0241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2592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</p:grpSp>
              <p:grpSp>
                <p:nvGrpSpPr>
                  <p:cNvPr id="50234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2544" y="2592"/>
                    <a:ext cx="720" cy="336"/>
                    <a:chOff x="960" y="2592"/>
                    <a:chExt cx="240" cy="336"/>
                  </a:xfrm>
                </p:grpSpPr>
                <p:sp>
                  <p:nvSpPr>
                    <p:cNvPr id="50238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2592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0239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2592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</p:grpSp>
              <p:grpSp>
                <p:nvGrpSpPr>
                  <p:cNvPr id="50235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4080" y="2592"/>
                    <a:ext cx="720" cy="336"/>
                    <a:chOff x="960" y="2592"/>
                    <a:chExt cx="240" cy="336"/>
                  </a:xfrm>
                </p:grpSpPr>
                <p:sp>
                  <p:nvSpPr>
                    <p:cNvPr id="50236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2592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0237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2592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</p:grpSp>
            </p:grpSp>
            <p:grpSp>
              <p:nvGrpSpPr>
                <p:cNvPr id="50225" name="Group 28"/>
                <p:cNvGrpSpPr>
                  <a:grpSpLocks/>
                </p:cNvGrpSpPr>
                <p:nvPr/>
              </p:nvGrpSpPr>
              <p:grpSpPr bwMode="auto">
                <a:xfrm>
                  <a:off x="768" y="2919"/>
                  <a:ext cx="4320" cy="265"/>
                  <a:chOff x="768" y="2919"/>
                  <a:chExt cx="4320" cy="265"/>
                </a:xfrm>
              </p:grpSpPr>
              <p:sp>
                <p:nvSpPr>
                  <p:cNvPr id="50226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2919"/>
                    <a:ext cx="384" cy="2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Monotype Sorts" pitchFamily="2" charset="2"/>
                      <a:buChar char="n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cs-CZ" altLang="cs-CZ" sz="1800">
                        <a:latin typeface="Arial Narrow" panose="020B0606020202030204" pitchFamily="34" charset="0"/>
                      </a:rPr>
                      <a:t>9.00</a:t>
                    </a:r>
                    <a:endParaRPr kumimoji="0" lang="cs-CZ" altLang="cs-CZ" sz="18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0227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2919"/>
                    <a:ext cx="480" cy="2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Monotype Sorts" pitchFamily="2" charset="2"/>
                      <a:buChar char="n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cs-CZ" altLang="cs-CZ" sz="1800">
                        <a:latin typeface="Arial Narrow" panose="020B0606020202030204" pitchFamily="34" charset="0"/>
                      </a:rPr>
                      <a:t>10.00</a:t>
                    </a:r>
                    <a:endParaRPr kumimoji="0" lang="cs-CZ" altLang="cs-CZ" sz="18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0228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6" y="2919"/>
                    <a:ext cx="480" cy="2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Monotype Sorts" pitchFamily="2" charset="2"/>
                      <a:buChar char="n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cs-CZ" altLang="cs-CZ" sz="1800">
                        <a:latin typeface="Arial Narrow" panose="020B0606020202030204" pitchFamily="34" charset="0"/>
                      </a:rPr>
                      <a:t>11.00</a:t>
                    </a:r>
                    <a:endParaRPr kumimoji="0" lang="cs-CZ" altLang="cs-CZ" sz="18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0229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24" y="2919"/>
                    <a:ext cx="480" cy="2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Monotype Sorts" pitchFamily="2" charset="2"/>
                      <a:buChar char="n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cs-CZ" altLang="cs-CZ" sz="1800">
                        <a:latin typeface="Arial Narrow" panose="020B0606020202030204" pitchFamily="34" charset="0"/>
                      </a:rPr>
                      <a:t>12.00</a:t>
                    </a:r>
                    <a:endParaRPr kumimoji="0" lang="cs-CZ" altLang="cs-CZ" sz="18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0230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2919"/>
                    <a:ext cx="480" cy="2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Monotype Sorts" pitchFamily="2" charset="2"/>
                      <a:buChar char="n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cs-CZ" altLang="cs-CZ" sz="1800">
                        <a:latin typeface="Arial Narrow" panose="020B0606020202030204" pitchFamily="34" charset="0"/>
                      </a:rPr>
                      <a:t>13.00</a:t>
                    </a:r>
                    <a:endParaRPr kumimoji="0" lang="cs-CZ" altLang="cs-CZ" sz="18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0231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8" y="2919"/>
                    <a:ext cx="480" cy="2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Monotype Sorts" pitchFamily="2" charset="2"/>
                      <a:buChar char="n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cs-CZ" altLang="cs-CZ" sz="1800">
                        <a:latin typeface="Arial Narrow" panose="020B0606020202030204" pitchFamily="34" charset="0"/>
                      </a:rPr>
                      <a:t>14.00</a:t>
                    </a:r>
                    <a:endParaRPr kumimoji="0" lang="cs-CZ" altLang="cs-CZ" sz="1800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</p:grpSp>
        <p:graphicFrame>
          <p:nvGraphicFramePr>
            <p:cNvPr id="50221" name="Object 2"/>
            <p:cNvGraphicFramePr>
              <a:graphicFrameLocks noChangeAspect="1"/>
            </p:cNvGraphicFramePr>
            <p:nvPr/>
          </p:nvGraphicFramePr>
          <p:xfrm>
            <a:off x="4748" y="1536"/>
            <a:ext cx="964" cy="7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81" name="Klip" r:id="rId6" imgW="2604380" imgH="1928388" progId="MS_ClipArt_Gallery.2">
                    <p:embed/>
                  </p:oleObj>
                </mc:Choice>
                <mc:Fallback>
                  <p:oleObj name="Klip" r:id="rId6" imgW="2604380" imgH="1928388" progId="MS_ClipArt_Gallery.2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8" y="1536"/>
                          <a:ext cx="964" cy="7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184" name="Group 36"/>
          <p:cNvGrpSpPr>
            <a:grpSpLocks/>
          </p:cNvGrpSpPr>
          <p:nvPr/>
        </p:nvGrpSpPr>
        <p:grpSpPr bwMode="auto">
          <a:xfrm>
            <a:off x="1590675" y="4562475"/>
            <a:ext cx="6791325" cy="514350"/>
            <a:chOff x="864" y="3516"/>
            <a:chExt cx="4080" cy="384"/>
          </a:xfrm>
        </p:grpSpPr>
        <p:sp>
          <p:nvSpPr>
            <p:cNvPr id="50210" name="Line 37"/>
            <p:cNvSpPr>
              <a:spLocks noChangeShapeType="1"/>
            </p:cNvSpPr>
            <p:nvPr/>
          </p:nvSpPr>
          <p:spPr bwMode="auto">
            <a:xfrm>
              <a:off x="864" y="3696"/>
              <a:ext cx="408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50211" name="Group 38"/>
            <p:cNvGrpSpPr>
              <a:grpSpLocks/>
            </p:cNvGrpSpPr>
            <p:nvPr/>
          </p:nvGrpSpPr>
          <p:grpSpPr bwMode="auto">
            <a:xfrm>
              <a:off x="984" y="3516"/>
              <a:ext cx="3864" cy="384"/>
              <a:chOff x="984" y="3564"/>
              <a:chExt cx="3864" cy="384"/>
            </a:xfrm>
          </p:grpSpPr>
          <p:sp>
            <p:nvSpPr>
              <p:cNvPr id="50212" name="Rectangle 39"/>
              <p:cNvSpPr>
                <a:spLocks noChangeArrowheads="1"/>
              </p:cNvSpPr>
              <p:nvPr/>
            </p:nvSpPr>
            <p:spPr bwMode="auto">
              <a:xfrm>
                <a:off x="984" y="3564"/>
                <a:ext cx="96" cy="384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0213" name="Rectangle 40"/>
              <p:cNvSpPr>
                <a:spLocks noChangeArrowheads="1"/>
              </p:cNvSpPr>
              <p:nvPr/>
            </p:nvSpPr>
            <p:spPr bwMode="auto">
              <a:xfrm>
                <a:off x="1704" y="3564"/>
                <a:ext cx="96" cy="384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0214" name="Rectangle 41"/>
              <p:cNvSpPr>
                <a:spLocks noChangeArrowheads="1"/>
              </p:cNvSpPr>
              <p:nvPr/>
            </p:nvSpPr>
            <p:spPr bwMode="auto">
              <a:xfrm>
                <a:off x="1440" y="3564"/>
                <a:ext cx="96" cy="384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0215" name="Rectangle 42"/>
              <p:cNvSpPr>
                <a:spLocks noChangeArrowheads="1"/>
              </p:cNvSpPr>
              <p:nvPr/>
            </p:nvSpPr>
            <p:spPr bwMode="auto">
              <a:xfrm>
                <a:off x="2904" y="3564"/>
                <a:ext cx="96" cy="384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0216" name="Rectangle 43"/>
              <p:cNvSpPr>
                <a:spLocks noChangeArrowheads="1"/>
              </p:cNvSpPr>
              <p:nvPr/>
            </p:nvSpPr>
            <p:spPr bwMode="auto">
              <a:xfrm>
                <a:off x="4440" y="3564"/>
                <a:ext cx="96" cy="384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0217" name="Rectangle 44"/>
              <p:cNvSpPr>
                <a:spLocks noChangeArrowheads="1"/>
              </p:cNvSpPr>
              <p:nvPr/>
            </p:nvSpPr>
            <p:spPr bwMode="auto">
              <a:xfrm>
                <a:off x="4752" y="3564"/>
                <a:ext cx="96" cy="384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0218" name="Rectangle 45"/>
              <p:cNvSpPr>
                <a:spLocks noChangeArrowheads="1"/>
              </p:cNvSpPr>
              <p:nvPr/>
            </p:nvSpPr>
            <p:spPr bwMode="auto">
              <a:xfrm>
                <a:off x="2352" y="3564"/>
                <a:ext cx="96" cy="384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0219" name="Rectangle 46"/>
              <p:cNvSpPr>
                <a:spLocks noChangeArrowheads="1"/>
              </p:cNvSpPr>
              <p:nvPr/>
            </p:nvSpPr>
            <p:spPr bwMode="auto">
              <a:xfrm>
                <a:off x="3552" y="3564"/>
                <a:ext cx="96" cy="384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50185" name="Group 47"/>
          <p:cNvGrpSpPr>
            <a:grpSpLocks/>
          </p:cNvGrpSpPr>
          <p:nvPr/>
        </p:nvGrpSpPr>
        <p:grpSpPr bwMode="auto">
          <a:xfrm>
            <a:off x="1406525" y="4419600"/>
            <a:ext cx="6580188" cy="838200"/>
            <a:chOff x="886" y="2784"/>
            <a:chExt cx="4145" cy="528"/>
          </a:xfrm>
        </p:grpSpPr>
        <p:sp>
          <p:nvSpPr>
            <p:cNvPr id="50206" name="Oval 48"/>
            <p:cNvSpPr>
              <a:spLocks noChangeArrowheads="1"/>
            </p:cNvSpPr>
            <p:nvPr/>
          </p:nvSpPr>
          <p:spPr bwMode="auto">
            <a:xfrm>
              <a:off x="886" y="2784"/>
              <a:ext cx="554" cy="528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cs-CZ" sz="4000">
                <a:solidFill>
                  <a:schemeClr val="tx2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0207" name="Oval 49"/>
            <p:cNvSpPr>
              <a:spLocks noChangeArrowheads="1"/>
            </p:cNvSpPr>
            <p:nvPr/>
          </p:nvSpPr>
          <p:spPr bwMode="auto">
            <a:xfrm>
              <a:off x="1760" y="2784"/>
              <a:ext cx="352" cy="528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cs-CZ" sz="4000">
                <a:solidFill>
                  <a:schemeClr val="tx2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0208" name="Oval 50"/>
            <p:cNvSpPr>
              <a:spLocks noChangeArrowheads="1"/>
            </p:cNvSpPr>
            <p:nvPr/>
          </p:nvSpPr>
          <p:spPr bwMode="auto">
            <a:xfrm>
              <a:off x="2902" y="2784"/>
              <a:ext cx="554" cy="528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cs-CZ" sz="4000">
                <a:solidFill>
                  <a:schemeClr val="tx2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0209" name="Oval 51"/>
            <p:cNvSpPr>
              <a:spLocks noChangeArrowheads="1"/>
            </p:cNvSpPr>
            <p:nvPr/>
          </p:nvSpPr>
          <p:spPr bwMode="auto">
            <a:xfrm>
              <a:off x="4578" y="2784"/>
              <a:ext cx="453" cy="528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cs-CZ" sz="4000">
                <a:solidFill>
                  <a:schemeClr val="tx2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50186" name="Group 52"/>
          <p:cNvGrpSpPr>
            <a:grpSpLocks/>
          </p:cNvGrpSpPr>
          <p:nvPr/>
        </p:nvGrpSpPr>
        <p:grpSpPr bwMode="auto">
          <a:xfrm>
            <a:off x="1514475" y="5791200"/>
            <a:ext cx="6791325" cy="838200"/>
            <a:chOff x="816" y="3456"/>
            <a:chExt cx="4080" cy="624"/>
          </a:xfrm>
        </p:grpSpPr>
        <p:grpSp>
          <p:nvGrpSpPr>
            <p:cNvPr id="50190" name="Group 53"/>
            <p:cNvGrpSpPr>
              <a:grpSpLocks/>
            </p:cNvGrpSpPr>
            <p:nvPr/>
          </p:nvGrpSpPr>
          <p:grpSpPr bwMode="auto">
            <a:xfrm>
              <a:off x="816" y="3552"/>
              <a:ext cx="4080" cy="384"/>
              <a:chOff x="864" y="3516"/>
              <a:chExt cx="4080" cy="384"/>
            </a:xfrm>
          </p:grpSpPr>
          <p:sp>
            <p:nvSpPr>
              <p:cNvPr id="50196" name="Line 54"/>
              <p:cNvSpPr>
                <a:spLocks noChangeShapeType="1"/>
              </p:cNvSpPr>
              <p:nvPr/>
            </p:nvSpPr>
            <p:spPr bwMode="auto">
              <a:xfrm>
                <a:off x="864" y="3696"/>
                <a:ext cx="4080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50197" name="Group 55"/>
              <p:cNvGrpSpPr>
                <a:grpSpLocks/>
              </p:cNvGrpSpPr>
              <p:nvPr/>
            </p:nvGrpSpPr>
            <p:grpSpPr bwMode="auto">
              <a:xfrm>
                <a:off x="984" y="3516"/>
                <a:ext cx="3864" cy="384"/>
                <a:chOff x="984" y="3564"/>
                <a:chExt cx="3864" cy="384"/>
              </a:xfrm>
            </p:grpSpPr>
            <p:sp>
              <p:nvSpPr>
                <p:cNvPr id="50198" name="Rectangle 56"/>
                <p:cNvSpPr>
                  <a:spLocks noChangeArrowheads="1"/>
                </p:cNvSpPr>
                <p:nvPr/>
              </p:nvSpPr>
              <p:spPr bwMode="auto">
                <a:xfrm>
                  <a:off x="984" y="3564"/>
                  <a:ext cx="96" cy="384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635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cs-CZ" sz="4000">
                    <a:solidFill>
                      <a:schemeClr val="tx2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0199" name="Rectangle 57"/>
                <p:cNvSpPr>
                  <a:spLocks noChangeArrowheads="1"/>
                </p:cNvSpPr>
                <p:nvPr/>
              </p:nvSpPr>
              <p:spPr bwMode="auto">
                <a:xfrm>
                  <a:off x="1704" y="3564"/>
                  <a:ext cx="96" cy="384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635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cs-CZ" sz="4000">
                    <a:solidFill>
                      <a:schemeClr val="tx2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0200" name="Rectangle 58"/>
                <p:cNvSpPr>
                  <a:spLocks noChangeArrowheads="1"/>
                </p:cNvSpPr>
                <p:nvPr/>
              </p:nvSpPr>
              <p:spPr bwMode="auto">
                <a:xfrm>
                  <a:off x="1440" y="3564"/>
                  <a:ext cx="96" cy="384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635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cs-CZ" sz="4000">
                    <a:solidFill>
                      <a:schemeClr val="tx2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0201" name="Rectangle 59"/>
                <p:cNvSpPr>
                  <a:spLocks noChangeArrowheads="1"/>
                </p:cNvSpPr>
                <p:nvPr/>
              </p:nvSpPr>
              <p:spPr bwMode="auto">
                <a:xfrm>
                  <a:off x="2904" y="3564"/>
                  <a:ext cx="96" cy="384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635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cs-CZ" sz="4000">
                    <a:solidFill>
                      <a:schemeClr val="tx2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0202" name="Rectangle 60"/>
                <p:cNvSpPr>
                  <a:spLocks noChangeArrowheads="1"/>
                </p:cNvSpPr>
                <p:nvPr/>
              </p:nvSpPr>
              <p:spPr bwMode="auto">
                <a:xfrm>
                  <a:off x="4440" y="3564"/>
                  <a:ext cx="96" cy="384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635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cs-CZ" sz="4000">
                    <a:solidFill>
                      <a:schemeClr val="tx2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0203" name="Rectangle 61"/>
                <p:cNvSpPr>
                  <a:spLocks noChangeArrowheads="1"/>
                </p:cNvSpPr>
                <p:nvPr/>
              </p:nvSpPr>
              <p:spPr bwMode="auto">
                <a:xfrm>
                  <a:off x="4752" y="3564"/>
                  <a:ext cx="96" cy="384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635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cs-CZ" sz="4000">
                    <a:solidFill>
                      <a:schemeClr val="tx2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0204" name="Rectangle 62"/>
                <p:cNvSpPr>
                  <a:spLocks noChangeArrowheads="1"/>
                </p:cNvSpPr>
                <p:nvPr/>
              </p:nvSpPr>
              <p:spPr bwMode="auto">
                <a:xfrm>
                  <a:off x="2352" y="3564"/>
                  <a:ext cx="96" cy="384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635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cs-CZ" sz="4000">
                    <a:solidFill>
                      <a:schemeClr val="tx2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0205" name="Rectangle 63"/>
                <p:cNvSpPr>
                  <a:spLocks noChangeArrowheads="1"/>
                </p:cNvSpPr>
                <p:nvPr/>
              </p:nvSpPr>
              <p:spPr bwMode="auto">
                <a:xfrm>
                  <a:off x="3552" y="3564"/>
                  <a:ext cx="96" cy="384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635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Monotype Sorts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cs-CZ" sz="4000">
                    <a:solidFill>
                      <a:schemeClr val="tx2"/>
                    </a:solidFill>
                    <a:latin typeface="Arial Narrow" panose="020B0606020202030204" pitchFamily="34" charset="0"/>
                  </a:endParaRPr>
                </a:p>
              </p:txBody>
            </p:sp>
          </p:grpSp>
        </p:grpSp>
        <p:grpSp>
          <p:nvGrpSpPr>
            <p:cNvPr id="50191" name="Group 64"/>
            <p:cNvGrpSpPr>
              <a:grpSpLocks/>
            </p:cNvGrpSpPr>
            <p:nvPr/>
          </p:nvGrpSpPr>
          <p:grpSpPr bwMode="auto">
            <a:xfrm>
              <a:off x="1584" y="3456"/>
              <a:ext cx="3312" cy="624"/>
              <a:chOff x="1584" y="3456"/>
              <a:chExt cx="3312" cy="624"/>
            </a:xfrm>
          </p:grpSpPr>
          <p:sp>
            <p:nvSpPr>
              <p:cNvPr id="50192" name="Oval 65"/>
              <p:cNvSpPr>
                <a:spLocks noChangeArrowheads="1"/>
              </p:cNvSpPr>
              <p:nvPr/>
            </p:nvSpPr>
            <p:spPr bwMode="auto">
              <a:xfrm>
                <a:off x="1584" y="3456"/>
                <a:ext cx="240" cy="624"/>
              </a:xfrm>
              <a:prstGeom prst="ellips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0193" name="Oval 66"/>
              <p:cNvSpPr>
                <a:spLocks noChangeArrowheads="1"/>
              </p:cNvSpPr>
              <p:nvPr/>
            </p:nvSpPr>
            <p:spPr bwMode="auto">
              <a:xfrm>
                <a:off x="2640" y="3456"/>
                <a:ext cx="528" cy="624"/>
              </a:xfrm>
              <a:prstGeom prst="ellips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0194" name="Oval 67"/>
              <p:cNvSpPr>
                <a:spLocks noChangeArrowheads="1"/>
              </p:cNvSpPr>
              <p:nvPr/>
            </p:nvSpPr>
            <p:spPr bwMode="auto">
              <a:xfrm>
                <a:off x="4608" y="3456"/>
                <a:ext cx="288" cy="624"/>
              </a:xfrm>
              <a:prstGeom prst="ellips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0195" name="Oval 68"/>
              <p:cNvSpPr>
                <a:spLocks noChangeArrowheads="1"/>
              </p:cNvSpPr>
              <p:nvPr/>
            </p:nvSpPr>
            <p:spPr bwMode="auto">
              <a:xfrm>
                <a:off x="3312" y="3456"/>
                <a:ext cx="480" cy="624"/>
              </a:xfrm>
              <a:prstGeom prst="ellips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Monotype Sort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cs-CZ" sz="400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50187" name="Group 69"/>
          <p:cNvGrpSpPr>
            <a:grpSpLocks/>
          </p:cNvGrpSpPr>
          <p:nvPr/>
        </p:nvGrpSpPr>
        <p:grpSpPr bwMode="auto">
          <a:xfrm>
            <a:off x="1524000" y="3962400"/>
            <a:ext cx="2590800" cy="1752600"/>
            <a:chOff x="960" y="2496"/>
            <a:chExt cx="1632" cy="1104"/>
          </a:xfrm>
        </p:grpSpPr>
        <p:sp>
          <p:nvSpPr>
            <p:cNvPr id="50188" name="Rectangle 70"/>
            <p:cNvSpPr>
              <a:spLocks noChangeArrowheads="1"/>
            </p:cNvSpPr>
            <p:nvPr/>
          </p:nvSpPr>
          <p:spPr bwMode="auto">
            <a:xfrm>
              <a:off x="960" y="2496"/>
              <a:ext cx="1632" cy="216"/>
            </a:xfrm>
            <a:prstGeom prst="rect">
              <a:avLst/>
            </a:prstGeom>
            <a:solidFill>
              <a:srgbClr val="FF6600">
                <a:alpha val="39999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cs-CZ" altLang="cs-CZ" sz="1400">
                  <a:latin typeface="Arial Narrow" panose="020B0606020202030204" pitchFamily="34" charset="0"/>
                </a:rPr>
                <a:t>SYSTEMATICKÝ VÝBĚR</a:t>
              </a:r>
            </a:p>
          </p:txBody>
        </p:sp>
        <p:sp>
          <p:nvSpPr>
            <p:cNvPr id="50189" name="Rectangle 71"/>
            <p:cNvSpPr>
              <a:spLocks noChangeArrowheads="1"/>
            </p:cNvSpPr>
            <p:nvPr/>
          </p:nvSpPr>
          <p:spPr bwMode="auto">
            <a:xfrm>
              <a:off x="960" y="3384"/>
              <a:ext cx="1632" cy="216"/>
            </a:xfrm>
            <a:prstGeom prst="rect">
              <a:avLst/>
            </a:prstGeom>
            <a:solidFill>
              <a:srgbClr val="FF6600">
                <a:alpha val="39999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cs-CZ" altLang="cs-CZ" sz="1400">
                  <a:latin typeface="Arial Narrow" panose="020B0606020202030204" pitchFamily="34" charset="0"/>
                </a:rPr>
                <a:t>NÁHODNÝ VÝBĚR</a:t>
              </a:r>
            </a:p>
          </p:txBody>
        </p:sp>
      </p:grpSp>
    </p:spTree>
  </p:cSld>
  <p:clrMapOvr>
    <a:masterClrMapping/>
  </p:clrMapOvr>
  <p:transition>
    <p:cover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6864350" cy="533400"/>
          </a:xfr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altLang="cs-CZ" sz="2800" b="1">
                <a:latin typeface="Trebuchet MS" panose="020B0603020202020204" pitchFamily="34" charset="0"/>
              </a:rPr>
              <a:t>RELIABILITA STRUKTUROVANÉHO POZ.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2600"/>
            <a:ext cx="7772400" cy="4343400"/>
          </a:xfrm>
        </p:spPr>
        <p:txBody>
          <a:bodyPr/>
          <a:lstStyle/>
          <a:p>
            <a:pPr marL="342900" lvl="1" indent="-342900">
              <a:buClr>
                <a:schemeClr val="accent1"/>
              </a:buClr>
              <a:buSzPct val="70000"/>
              <a:buFont typeface="Monotype Sorts" pitchFamily="2" charset="2"/>
              <a:buChar char="n"/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Kolísání pozornosti, rušení, nejasnost kategorií, chyby záznamu</a:t>
            </a:r>
          </a:p>
          <a:p>
            <a:pPr>
              <a:defRPr/>
            </a:pPr>
            <a:endParaRPr lang="cs-CZ" altLang="cs-CZ" sz="2800" dirty="0">
              <a:latin typeface="Trebuchet MS" panose="020B0603020202020204" pitchFamily="34" charset="0"/>
            </a:endParaRPr>
          </a:p>
          <a:p>
            <a:pPr>
              <a:defRPr/>
            </a:pPr>
            <a:r>
              <a:rPr lang="cs-CZ" altLang="cs-CZ" sz="2800" dirty="0">
                <a:latin typeface="Trebuchet MS" panose="020B0603020202020204" pitchFamily="34" charset="0"/>
              </a:rPr>
              <a:t>Konzistence pozorovatele (intra-</a:t>
            </a:r>
            <a:r>
              <a:rPr lang="cs-CZ" altLang="cs-CZ" sz="2800" dirty="0" err="1">
                <a:latin typeface="Trebuchet MS" panose="020B0603020202020204" pitchFamily="34" charset="0"/>
              </a:rPr>
              <a:t>observer</a:t>
            </a:r>
            <a:r>
              <a:rPr lang="cs-CZ" altLang="cs-CZ" sz="2800" dirty="0">
                <a:latin typeface="Trebuchet MS" panose="020B0603020202020204" pitchFamily="34" charset="0"/>
              </a:rPr>
              <a:t>)</a:t>
            </a:r>
          </a:p>
          <a:p>
            <a:pPr lvl="1"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Shoda opakovaného kódování</a:t>
            </a:r>
          </a:p>
          <a:p>
            <a:pPr lvl="1"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Změna v čase (trénink, fáze výzkumu)</a:t>
            </a:r>
          </a:p>
          <a:p>
            <a:pPr lvl="1">
              <a:defRPr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defRPr/>
            </a:pPr>
            <a:r>
              <a:rPr lang="cs-CZ" altLang="cs-CZ" sz="2800" b="1" dirty="0">
                <a:latin typeface="Trebuchet MS" panose="020B0603020202020204" pitchFamily="34" charset="0"/>
              </a:rPr>
              <a:t>Shoda mezi pozorovateli (inter-</a:t>
            </a:r>
            <a:r>
              <a:rPr lang="cs-CZ" altLang="cs-CZ" sz="2800" b="1" dirty="0" err="1">
                <a:latin typeface="Trebuchet MS" panose="020B0603020202020204" pitchFamily="34" charset="0"/>
              </a:rPr>
              <a:t>observer</a:t>
            </a:r>
            <a:r>
              <a:rPr lang="cs-CZ" altLang="cs-CZ" sz="2800" b="1" dirty="0">
                <a:latin typeface="Trebuchet MS" panose="020B0603020202020204" pitchFamily="34" charset="0"/>
              </a:rPr>
              <a:t>)</a:t>
            </a:r>
          </a:p>
          <a:p>
            <a:pPr lvl="1"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Shoda kódování více lidmi</a:t>
            </a:r>
          </a:p>
          <a:p>
            <a:pPr>
              <a:defRPr/>
            </a:pPr>
            <a:endParaRPr lang="cs-CZ" altLang="cs-CZ" sz="2800" dirty="0">
              <a:latin typeface="Trebuchet MS" panose="020B0603020202020204" pitchFamily="34" charset="0"/>
            </a:endParaRPr>
          </a:p>
          <a:p>
            <a:pPr>
              <a:buFont typeface="Monotype Sorts" pitchFamily="2" charset="2"/>
              <a:buNone/>
              <a:defRPr/>
            </a:pPr>
            <a:endParaRPr lang="en-US" altLang="cs-CZ" sz="2800" b="1" dirty="0">
              <a:latin typeface="Trebuchet MS" panose="020B0603020202020204" pitchFamily="34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116013" y="6283325"/>
            <a:ext cx="6335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 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intra-observer consistency, inter-observer agreement </a:t>
            </a: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Zástupný symbol pro obsah 2"/>
          <p:cNvSpPr>
            <a:spLocks noGrp="1"/>
          </p:cNvSpPr>
          <p:nvPr>
            <p:ph idx="1"/>
          </p:nvPr>
        </p:nvSpPr>
        <p:spPr>
          <a:xfrm>
            <a:off x="1173163" y="1341438"/>
            <a:ext cx="7970837" cy="5400675"/>
          </a:xfrm>
        </p:spPr>
        <p:txBody>
          <a:bodyPr/>
          <a:lstStyle/>
          <a:p>
            <a:pPr>
              <a:defRPr/>
            </a:pPr>
            <a:r>
              <a:rPr lang="cs-CZ" altLang="cs-CZ" sz="1800" dirty="0">
                <a:latin typeface="Trebuchet MS" panose="020B0603020202020204" pitchFamily="34" charset="0"/>
              </a:rPr>
              <a:t>Endokrinní a periferní neurofyziologické reakce na podněty</a:t>
            </a:r>
          </a:p>
          <a:p>
            <a:pPr>
              <a:defRPr/>
            </a:pPr>
            <a:r>
              <a:rPr lang="cs-CZ" altLang="cs-CZ" sz="1800" dirty="0">
                <a:latin typeface="Trebuchet MS" panose="020B0603020202020204" pitchFamily="34" charset="0"/>
              </a:rPr>
              <a:t>Možnost souvislého, okamžitého a „skrytého“ měření</a:t>
            </a:r>
          </a:p>
          <a:p>
            <a:pPr>
              <a:defRPr/>
            </a:pPr>
            <a:r>
              <a:rPr lang="cs-CZ" altLang="cs-CZ" sz="1800" dirty="0">
                <a:latin typeface="Trebuchet MS" panose="020B0603020202020204" pitchFamily="34" charset="0"/>
              </a:rPr>
              <a:t>Obvykle poskytují data na poměrových škálách</a:t>
            </a:r>
          </a:p>
          <a:p>
            <a:pPr>
              <a:defRPr/>
            </a:pPr>
            <a:r>
              <a:rPr lang="cs-CZ" altLang="cs-CZ" sz="1800" dirty="0">
                <a:latin typeface="Trebuchet MS" panose="020B0603020202020204" pitchFamily="34" charset="0"/>
              </a:rPr>
              <a:t>Vhodný doplněk k </a:t>
            </a:r>
            <a:r>
              <a:rPr lang="cs-CZ" altLang="cs-CZ" sz="1800" dirty="0" err="1">
                <a:latin typeface="Trebuchet MS" panose="020B0603020202020204" pitchFamily="34" charset="0"/>
              </a:rPr>
              <a:t>introsp</a:t>
            </a:r>
            <a:r>
              <a:rPr lang="cs-CZ" altLang="cs-CZ" sz="1800" dirty="0">
                <a:latin typeface="Trebuchet MS" panose="020B0603020202020204" pitchFamily="34" charset="0"/>
              </a:rPr>
              <a:t>. otázkám na emoce, intence, myšlenky</a:t>
            </a:r>
          </a:p>
          <a:p>
            <a:pPr>
              <a:defRPr/>
            </a:pPr>
            <a:endParaRPr lang="cs-CZ" altLang="cs-CZ" sz="1800" dirty="0">
              <a:latin typeface="Trebuchet MS" panose="020B0603020202020204" pitchFamily="34" charset="0"/>
            </a:endParaRPr>
          </a:p>
          <a:p>
            <a:pPr>
              <a:defRPr/>
            </a:pPr>
            <a:r>
              <a:rPr lang="cs-CZ" altLang="cs-CZ" sz="1800" b="1" dirty="0">
                <a:latin typeface="Trebuchet MS" panose="020B0603020202020204" pitchFamily="34" charset="0"/>
              </a:rPr>
              <a:t>Kardiovaskulární </a:t>
            </a:r>
            <a:r>
              <a:rPr lang="cs-CZ" altLang="cs-CZ" sz="1800" dirty="0">
                <a:latin typeface="Trebuchet MS" panose="020B0603020202020204" pitchFamily="34" charset="0"/>
              </a:rPr>
              <a:t>ukazatele: TK, tepová frekvence (ECG), dýchání – hloubka a frekvence, impedanční kardiografie (objem a dynamika krve)</a:t>
            </a:r>
          </a:p>
          <a:p>
            <a:pPr>
              <a:defRPr/>
            </a:pPr>
            <a:r>
              <a:rPr lang="cs-CZ" altLang="cs-CZ" sz="1800" b="1" dirty="0">
                <a:latin typeface="Trebuchet MS" panose="020B0603020202020204" pitchFamily="34" charset="0"/>
              </a:rPr>
              <a:t>Vodivost pokožky</a:t>
            </a:r>
            <a:r>
              <a:rPr lang="cs-CZ" altLang="cs-CZ" sz="1800" dirty="0">
                <a:latin typeface="Trebuchet MS" panose="020B0603020202020204" pitchFamily="34" charset="0"/>
              </a:rPr>
              <a:t> (</a:t>
            </a:r>
            <a:r>
              <a:rPr lang="cs-CZ" altLang="cs-CZ" sz="1800" dirty="0" err="1">
                <a:latin typeface="Trebuchet MS" panose="020B0603020202020204" pitchFamily="34" charset="0"/>
              </a:rPr>
              <a:t>elektrodermální</a:t>
            </a:r>
            <a:r>
              <a:rPr lang="cs-CZ" altLang="cs-CZ" sz="1800" dirty="0">
                <a:latin typeface="Trebuchet MS" panose="020B0603020202020204" pitchFamily="34" charset="0"/>
              </a:rPr>
              <a:t> aktivita, galvanický kožní reflex)</a:t>
            </a:r>
          </a:p>
          <a:p>
            <a:pPr>
              <a:defRPr/>
            </a:pPr>
            <a:r>
              <a:rPr lang="cs-CZ" altLang="cs-CZ" sz="1800" b="1" dirty="0">
                <a:latin typeface="Trebuchet MS" panose="020B0603020202020204" pitchFamily="34" charset="0"/>
              </a:rPr>
              <a:t>Svalový tonus</a:t>
            </a:r>
            <a:r>
              <a:rPr lang="cs-CZ" altLang="cs-CZ" sz="1800" dirty="0">
                <a:latin typeface="Trebuchet MS" panose="020B0603020202020204" pitchFamily="34" charset="0"/>
              </a:rPr>
              <a:t> – elektromyografie(EMG) – vč. svalů tváře</a:t>
            </a:r>
          </a:p>
          <a:p>
            <a:pPr>
              <a:defRPr/>
            </a:pPr>
            <a:r>
              <a:rPr lang="cs-CZ" altLang="cs-CZ" sz="1800" b="1" dirty="0">
                <a:latin typeface="Trebuchet MS" panose="020B0603020202020204" pitchFamily="34" charset="0"/>
              </a:rPr>
              <a:t>Endokrinní aktivita</a:t>
            </a:r>
            <a:r>
              <a:rPr lang="cs-CZ" altLang="cs-CZ" sz="1800" dirty="0">
                <a:latin typeface="Trebuchet MS" panose="020B0603020202020204" pitchFamily="34" charset="0"/>
              </a:rPr>
              <a:t> – kortizol (stres, diurnální cyklus)</a:t>
            </a:r>
          </a:p>
          <a:p>
            <a:pPr>
              <a:defRPr/>
            </a:pPr>
            <a:endParaRPr lang="cs-CZ" altLang="cs-CZ" sz="1800" dirty="0">
              <a:latin typeface="Trebuchet MS" panose="020B0603020202020204" pitchFamily="34" charset="0"/>
            </a:endParaRPr>
          </a:p>
          <a:p>
            <a:pPr>
              <a:defRPr/>
            </a:pPr>
            <a:r>
              <a:rPr lang="cs-CZ" altLang="cs-CZ" sz="1800" dirty="0">
                <a:latin typeface="Trebuchet MS" panose="020B0603020202020204" pitchFamily="34" charset="0"/>
              </a:rPr>
              <a:t>Zobrazovací metody mozkové aktivity – CT, (f)MRI, PET  a EEG </a:t>
            </a:r>
          </a:p>
          <a:p>
            <a:pPr>
              <a:defRPr/>
            </a:pPr>
            <a:endParaRPr lang="cs-CZ" altLang="cs-CZ" sz="1800" dirty="0">
              <a:latin typeface="Trebuchet MS" panose="020B0603020202020204" pitchFamily="34" charset="0"/>
            </a:endParaRPr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cs-CZ" altLang="cs-CZ" sz="1800" i="1" dirty="0">
                <a:latin typeface="Trebuchet MS" panose="020B0603020202020204" pitchFamily="34" charset="0"/>
              </a:rPr>
              <a:t>V laboratořích kolem nás – dostupnější, než byste si mysleli </a:t>
            </a:r>
          </a:p>
          <a:p>
            <a:pPr>
              <a:defRPr/>
            </a:pPr>
            <a:endParaRPr lang="cs-CZ" altLang="cs-CZ" sz="1800" dirty="0">
              <a:latin typeface="Trebuchet MS" panose="020B0603020202020204" pitchFamily="34" charset="0"/>
            </a:endParaRP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altLang="cs-CZ" sz="1050" dirty="0" err="1">
                <a:latin typeface="Trebuchet MS" panose="020B0603020202020204" pitchFamily="34" charset="0"/>
              </a:rPr>
              <a:t>Blascovich</a:t>
            </a:r>
            <a:r>
              <a:rPr lang="cs-CZ" altLang="cs-CZ" sz="1050" dirty="0">
                <a:latin typeface="Trebuchet MS" panose="020B0603020202020204" pitchFamily="34" charset="0"/>
              </a:rPr>
              <a:t>, J., </a:t>
            </a:r>
            <a:r>
              <a:rPr lang="cs-CZ" altLang="cs-CZ" sz="1050" dirty="0" err="1">
                <a:latin typeface="Trebuchet MS" panose="020B0603020202020204" pitchFamily="34" charset="0"/>
              </a:rPr>
              <a:t>Vanman</a:t>
            </a:r>
            <a:r>
              <a:rPr lang="cs-CZ" altLang="cs-CZ" sz="1050" dirty="0">
                <a:latin typeface="Trebuchet MS" panose="020B0603020202020204" pitchFamily="34" charset="0"/>
              </a:rPr>
              <a:t>, E., </a:t>
            </a:r>
            <a:r>
              <a:rPr lang="cs-CZ" altLang="cs-CZ" sz="1050" dirty="0" err="1">
                <a:latin typeface="Trebuchet MS" panose="020B0603020202020204" pitchFamily="34" charset="0"/>
              </a:rPr>
              <a:t>Mendes</a:t>
            </a:r>
            <a:r>
              <a:rPr lang="cs-CZ" altLang="cs-CZ" sz="1050" dirty="0">
                <a:latin typeface="Trebuchet MS" panose="020B0603020202020204" pitchFamily="34" charset="0"/>
              </a:rPr>
              <a:t>, W., &amp; </a:t>
            </a:r>
            <a:r>
              <a:rPr lang="cs-CZ" altLang="cs-CZ" sz="1050" dirty="0" err="1">
                <a:latin typeface="Trebuchet MS" panose="020B0603020202020204" pitchFamily="34" charset="0"/>
              </a:rPr>
              <a:t>Dickerson</a:t>
            </a:r>
            <a:r>
              <a:rPr lang="cs-CZ" altLang="cs-CZ" sz="1050" dirty="0">
                <a:latin typeface="Trebuchet MS" panose="020B0603020202020204" pitchFamily="34" charset="0"/>
              </a:rPr>
              <a:t>, S. (2011).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altLang="cs-CZ" sz="1050" dirty="0" err="1">
                <a:latin typeface="Trebuchet MS" panose="020B0603020202020204" pitchFamily="34" charset="0"/>
              </a:rPr>
              <a:t>Social</a:t>
            </a:r>
            <a:r>
              <a:rPr lang="cs-CZ" altLang="cs-CZ" sz="1050" dirty="0">
                <a:latin typeface="Trebuchet MS" panose="020B0603020202020204" pitchFamily="34" charset="0"/>
              </a:rPr>
              <a:t> </a:t>
            </a:r>
            <a:r>
              <a:rPr lang="cs-CZ" altLang="cs-CZ" sz="1050" dirty="0" err="1">
                <a:latin typeface="Trebuchet MS" panose="020B0603020202020204" pitchFamily="34" charset="0"/>
              </a:rPr>
              <a:t>psychophysiology</a:t>
            </a:r>
            <a:r>
              <a:rPr lang="cs-CZ" altLang="cs-CZ" sz="1050" dirty="0">
                <a:latin typeface="Trebuchet MS" panose="020B0603020202020204" pitchFamily="34" charset="0"/>
              </a:rPr>
              <a:t> </a:t>
            </a:r>
            <a:r>
              <a:rPr lang="cs-CZ" altLang="cs-CZ" sz="1050" dirty="0" err="1">
                <a:latin typeface="Trebuchet MS" panose="020B0603020202020204" pitchFamily="34" charset="0"/>
              </a:rPr>
              <a:t>for</a:t>
            </a:r>
            <a:r>
              <a:rPr lang="cs-CZ" altLang="cs-CZ" sz="1050" dirty="0">
                <a:latin typeface="Trebuchet MS" panose="020B0603020202020204" pitchFamily="34" charset="0"/>
              </a:rPr>
              <a:t> </a:t>
            </a:r>
            <a:r>
              <a:rPr lang="cs-CZ" altLang="cs-CZ" sz="1050" dirty="0" err="1">
                <a:latin typeface="Trebuchet MS" panose="020B0603020202020204" pitchFamily="34" charset="0"/>
              </a:rPr>
              <a:t>social</a:t>
            </a:r>
            <a:r>
              <a:rPr lang="cs-CZ" altLang="cs-CZ" sz="1050" dirty="0">
                <a:latin typeface="Trebuchet MS" panose="020B0603020202020204" pitchFamily="34" charset="0"/>
              </a:rPr>
              <a:t> and personality psychology. (</a:t>
            </a:r>
            <a:r>
              <a:rPr lang="cs-CZ" altLang="cs-CZ" sz="1050" dirty="0" err="1">
                <a:latin typeface="Trebuchet MS" panose="020B0603020202020204" pitchFamily="34" charset="0"/>
              </a:rPr>
              <a:t>viii</a:t>
            </a:r>
            <a:r>
              <a:rPr lang="cs-CZ" altLang="cs-CZ" sz="1050" dirty="0">
                <a:latin typeface="Trebuchet MS" panose="020B0603020202020204" pitchFamily="34" charset="0"/>
              </a:rPr>
              <a:t>, 120 p.) Los Angeles: SAGE.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08113" y="219075"/>
            <a:ext cx="6980237" cy="89376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cs-CZ" altLang="cs-CZ" sz="28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rPr>
              <a:t>PŘÍSTROJOVÉ METODY</a:t>
            </a:r>
          </a:p>
          <a:p>
            <a:pPr>
              <a:defRPr/>
            </a:pPr>
            <a:r>
              <a:rPr kumimoji="0" lang="cs-CZ" altLang="cs-CZ" sz="24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rPr>
              <a:t>(PSYCHO)FYZIOLOGIE, ZOBRAZOVACÍ METODY</a:t>
            </a:r>
            <a:endParaRPr kumimoji="0" lang="en-US" altLang="cs-CZ" sz="2800" dirty="0">
              <a:solidFill>
                <a:schemeClr val="tx1"/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>
                <a:latin typeface="Trebuchet MS" panose="020B0603020202020204" pitchFamily="34" charset="0"/>
              </a:rPr>
              <a:t>Standardizovaný podnětový materiál</a:t>
            </a:r>
          </a:p>
          <a:p>
            <a:r>
              <a:rPr lang="cs-CZ" altLang="cs-CZ" sz="2400">
                <a:latin typeface="Trebuchet MS" panose="020B0603020202020204" pitchFamily="34" charset="0"/>
              </a:rPr>
              <a:t>Standardizovaný způsob administrace, obvykle individuální – doplnění nestrukturovaným pozorováním (validita)</a:t>
            </a:r>
          </a:p>
          <a:p>
            <a:r>
              <a:rPr lang="cs-CZ" altLang="cs-CZ" sz="2400">
                <a:latin typeface="Trebuchet MS" panose="020B0603020202020204" pitchFamily="34" charset="0"/>
              </a:rPr>
              <a:t>Vyhodnocení: kódování reakcí(chování) vyšetřované osoby na podněty</a:t>
            </a:r>
          </a:p>
          <a:p>
            <a:r>
              <a:rPr lang="cs-CZ" altLang="cs-CZ" sz="2400">
                <a:latin typeface="Trebuchet MS" panose="020B0603020202020204" pitchFamily="34" charset="0"/>
              </a:rPr>
              <a:t>Interpretace v kontextu vyšetření – ve výzkumu je tento prvek oslaben.</a:t>
            </a:r>
          </a:p>
          <a:p>
            <a:r>
              <a:rPr lang="cs-CZ" altLang="cs-CZ" sz="2400">
                <a:latin typeface="Trebuchet MS" panose="020B0603020202020204" pitchFamily="34" charset="0"/>
              </a:rPr>
              <a:t>Dovednost administrovat test je komplexní – trénink, teorie, znalost</a:t>
            </a:r>
          </a:p>
          <a:p>
            <a:endParaRPr lang="cs-CZ" altLang="cs-CZ"/>
          </a:p>
          <a:p>
            <a:endParaRPr lang="cs-CZ" alt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8113" y="404813"/>
            <a:ext cx="6980237" cy="522287"/>
          </a:xfr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0" lang="cs-CZ" altLang="cs-CZ" sz="2800" b="1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rPr>
              <a:t>TESTY – PSYCHOLOGOVY PŘÍSTROJE</a:t>
            </a:r>
            <a:endParaRPr kumimoji="0" lang="en-US" altLang="cs-CZ" sz="2800" b="1" kern="1200" dirty="0">
              <a:solidFill>
                <a:schemeClr val="tx1"/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609600"/>
            <a:ext cx="7575550" cy="685800"/>
          </a:xfr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altLang="cs-CZ" sz="2800" b="1">
                <a:latin typeface="Trebuchet MS" panose="020B0603020202020204" pitchFamily="34" charset="0"/>
              </a:rPr>
              <a:t>PŘEDNOSTI A SLABÉ STRÁNKY POZOROVÁNÍ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85938"/>
            <a:ext cx="7772400" cy="4310062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altLang="cs-CZ" sz="2400" b="1">
                <a:latin typeface="Trebuchet MS" panose="020B0603020202020204" pitchFamily="34" charset="0"/>
              </a:rPr>
              <a:t>MOŽNÉ PŘEDNOSTI</a:t>
            </a:r>
          </a:p>
          <a:p>
            <a:r>
              <a:rPr lang="cs-CZ" altLang="cs-CZ" sz="2400">
                <a:latin typeface="Trebuchet MS" panose="020B0603020202020204" pitchFamily="34" charset="0"/>
              </a:rPr>
              <a:t>Přímost, nezprostředkovanost - validita</a:t>
            </a:r>
          </a:p>
          <a:p>
            <a:r>
              <a:rPr lang="cs-CZ" altLang="cs-CZ" sz="2400">
                <a:latin typeface="Trebuchet MS" panose="020B0603020202020204" pitchFamily="34" charset="0"/>
              </a:rPr>
              <a:t>Zachycení jevů v jejich přirozeném prostředí</a:t>
            </a:r>
          </a:p>
          <a:p>
            <a:r>
              <a:rPr lang="cs-CZ" altLang="cs-CZ" sz="2400">
                <a:latin typeface="Trebuchet MS" panose="020B0603020202020204" pitchFamily="34" charset="0"/>
              </a:rPr>
              <a:t>Množství dat na záznamu – alternativní kódování</a:t>
            </a:r>
          </a:p>
          <a:p>
            <a:pPr>
              <a:buFont typeface="Monotype Sorts" pitchFamily="2" charset="2"/>
              <a:buNone/>
            </a:pPr>
            <a:endParaRPr lang="cs-CZ" altLang="cs-CZ" sz="2400">
              <a:latin typeface="Trebuchet MS" panose="020B0603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cs-CZ" altLang="cs-CZ" sz="2400" b="1">
                <a:latin typeface="Trebuchet MS" panose="020B0603020202020204" pitchFamily="34" charset="0"/>
              </a:rPr>
              <a:t>MOŽNÁ SLABÁ MÍSTA</a:t>
            </a:r>
          </a:p>
          <a:p>
            <a:r>
              <a:rPr lang="cs-CZ" altLang="cs-CZ" sz="2400">
                <a:latin typeface="Trebuchet MS" panose="020B0603020202020204" pitchFamily="34" charset="0"/>
              </a:rPr>
              <a:t>Ovlivnění  pozorovaného jevu pozorovatelem</a:t>
            </a:r>
          </a:p>
          <a:p>
            <a:r>
              <a:rPr lang="cs-CZ" altLang="cs-CZ" sz="2400">
                <a:latin typeface="Trebuchet MS" panose="020B0603020202020204" pitchFamily="34" charset="0"/>
              </a:rPr>
              <a:t>Časová náročnost (nákladnost)</a:t>
            </a:r>
          </a:p>
          <a:p>
            <a:r>
              <a:rPr lang="cs-CZ" altLang="cs-CZ" sz="2400">
                <a:latin typeface="Trebuchet MS" panose="020B0603020202020204" pitchFamily="34" charset="0"/>
              </a:rPr>
              <a:t>Kvality pozorovatele</a:t>
            </a:r>
          </a:p>
          <a:p>
            <a:r>
              <a:rPr lang="cs-CZ" altLang="cs-CZ" sz="2400">
                <a:latin typeface="Trebuchet MS" panose="020B0603020202020204" pitchFamily="34" charset="0"/>
              </a:rPr>
              <a:t>Získání přístupu k jevu</a:t>
            </a:r>
            <a:endParaRPr lang="en-US" altLang="cs-CZ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  <p:transition>
    <p:cover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609600"/>
            <a:ext cx="6985000" cy="658813"/>
          </a:xfrm>
          <a:solidFill>
            <a:schemeClr val="hlink">
              <a:alpha val="70979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>
                <a:latin typeface="Trebuchet MS" panose="020B0603020202020204" pitchFamily="34" charset="0"/>
              </a:rPr>
              <a:t>KLADENÍ OTÁZEK - ROZHOVOR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2600"/>
            <a:ext cx="7772400" cy="43434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Jde vlastn</a:t>
            </a:r>
            <a:r>
              <a:rPr lang="cs-CZ" altLang="cs-CZ" sz="2000" dirty="0">
                <a:latin typeface="Trebuchet MS" panose="020B0603020202020204" pitchFamily="34" charset="0"/>
              </a:rPr>
              <a:t>ě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o 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ZPROST</a:t>
            </a:r>
            <a:r>
              <a:rPr lang="cs-CZ" altLang="cs-CZ" sz="2400" b="1" dirty="0">
                <a:latin typeface="Trebuchet MS" panose="020B0603020202020204" pitchFamily="34" charset="0"/>
              </a:rPr>
              <a:t>Ř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EDKOVANÉ POZOROVÁNÍ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r">
              <a:buFont typeface="Monotype Sorts" pitchFamily="2" charset="2"/>
              <a:buNone/>
              <a:defRPr/>
            </a:pP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	ptáme se druhých na výsledky jejich „pozorování“</a:t>
            </a:r>
          </a:p>
          <a:p>
            <a:pPr>
              <a:buFont typeface="Monotype Sorts" pitchFamily="2" charset="2"/>
              <a:buNone/>
              <a:defRPr/>
            </a:pPr>
            <a:endParaRPr lang="cs-CZ" altLang="cs-CZ" sz="20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Rozhovor je konverzace se specifickým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CÍLE</a:t>
            </a:r>
            <a:r>
              <a:rPr lang="cs-CZ" altLang="cs-CZ" sz="2400" b="1" dirty="0">
                <a:latin typeface="Trebuchet MS" panose="020B0603020202020204" pitchFamily="34" charset="0"/>
              </a:rPr>
              <a:t>M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, Ú</a:t>
            </a:r>
            <a:r>
              <a:rPr lang="cs-CZ" altLang="cs-CZ" sz="2400" b="1" dirty="0">
                <a:latin typeface="Trebuchet MS" panose="020B0603020202020204" pitchFamily="34" charset="0"/>
              </a:rPr>
              <a:t>Č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ELEM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Monotype Sorts" pitchFamily="2" charset="2"/>
              <a:buNone/>
              <a:defRPr/>
            </a:pP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Rozhovor je 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DOVEDNOST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Monotype Sorts" pitchFamily="2" charset="2"/>
              <a:buNone/>
              <a:defRPr/>
            </a:pPr>
            <a:endParaRPr lang="cs-CZ" altLang="cs-CZ" sz="24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cs-CZ" altLang="cs-CZ" sz="2400" b="1" dirty="0">
                <a:latin typeface="Trebuchet MS" panose="020B0603020202020204" pitchFamily="34" charset="0"/>
              </a:rPr>
              <a:t>Z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ÁKLADNÍ PRVKY</a:t>
            </a:r>
            <a:r>
              <a:rPr lang="cs-CZ" altLang="cs-CZ" sz="2400" b="1" dirty="0">
                <a:latin typeface="Trebuchet MS" panose="020B0603020202020204" pitchFamily="34" charset="0"/>
              </a:rPr>
              <a:t> ROZHOVORU</a:t>
            </a:r>
            <a:endParaRPr lang="cs-CZ" altLang="cs-CZ" sz="24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VEDENÍ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rozhovoru, aby sm</a:t>
            </a:r>
            <a:r>
              <a:rPr lang="cs-CZ" altLang="cs-CZ" sz="2000" dirty="0">
                <a:latin typeface="Trebuchet MS" panose="020B0603020202020204" pitchFamily="34" charset="0"/>
              </a:rPr>
              <a:t>ěř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oval k vytý</a:t>
            </a:r>
            <a:r>
              <a:rPr lang="cs-CZ" altLang="cs-CZ" sz="2000" dirty="0">
                <a:latin typeface="Trebuchet MS" panose="020B0603020202020204" pitchFamily="34" charset="0"/>
              </a:rPr>
              <a:t>č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enému cíli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defRPr/>
            </a:pP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KLADENÍ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otázek (formulovat, řadit, klást)</a:t>
            </a:r>
          </a:p>
          <a:p>
            <a:pPr>
              <a:defRPr/>
            </a:pP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NASLOUCHÁNÍ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odpov</a:t>
            </a:r>
            <a:r>
              <a:rPr lang="cs-CZ" altLang="cs-CZ" sz="2000" dirty="0">
                <a:latin typeface="Trebuchet MS" panose="020B0603020202020204" pitchFamily="34" charset="0"/>
              </a:rPr>
              <a:t>ě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dím (+</a:t>
            </a:r>
            <a:r>
              <a:rPr lang="cs-CZ" altLang="cs-CZ" sz="2000" dirty="0">
                <a:latin typeface="Trebuchet MS" panose="020B0603020202020204" pitchFamily="34" charset="0"/>
              </a:rPr>
              <a:t> záznam) 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endParaRPr lang="cs-CZ" altLang="cs-CZ" sz="2000" dirty="0">
              <a:latin typeface="Trebuchet MS" panose="020B0603020202020204" pitchFamily="34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116013" y="6283325"/>
            <a:ext cx="6335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asking questions, interview, purpose, skill, asking, listening, interview management</a:t>
            </a:r>
            <a:endParaRPr lang="en-US" altLang="cs-CZ" sz="1000" b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8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09600"/>
            <a:ext cx="7416800" cy="658813"/>
          </a:xfrm>
          <a:solidFill>
            <a:schemeClr val="hlink">
              <a:alpha val="59999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>
                <a:latin typeface="Trebuchet MS" panose="020B0603020202020204" pitchFamily="34" charset="0"/>
              </a:rPr>
              <a:t>TYPY ROZHOVORU - STRUKTUROVÁNÍ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73238"/>
            <a:ext cx="7772400" cy="4392612"/>
          </a:xfrm>
        </p:spPr>
        <p:txBody>
          <a:bodyPr/>
          <a:lstStyle/>
          <a:p>
            <a:pPr marL="269875" indent="-269875"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cs-CZ" sz="2000" b="1">
                <a:latin typeface="Trebuchet MS" panose="020B0603020202020204" pitchFamily="34" charset="0"/>
                <a:cs typeface="Times New Roman" panose="02020603050405020304" pitchFamily="18" charset="0"/>
              </a:rPr>
              <a:t>STRUKTUROV</a:t>
            </a:r>
            <a:r>
              <a:rPr lang="cs-CZ" altLang="cs-CZ" sz="2000" b="1">
                <a:latin typeface="Trebuchet MS" panose="020B0603020202020204" pitchFamily="34" charset="0"/>
                <a:cs typeface="Times New Roman" panose="02020603050405020304" pitchFamily="18" charset="0"/>
              </a:rPr>
              <a:t>ÁNÍ - Jak moc necháme respondenta aby ur</a:t>
            </a:r>
            <a:r>
              <a:rPr lang="cs-CZ" altLang="cs-CZ" sz="2000" b="1">
                <a:latin typeface="Trebuchet MS" panose="020B0603020202020204" pitchFamily="34" charset="0"/>
              </a:rPr>
              <a:t>č</a:t>
            </a:r>
            <a:r>
              <a:rPr lang="cs-CZ" altLang="cs-CZ" sz="2000" b="1">
                <a:latin typeface="Trebuchet MS" panose="020B0603020202020204" pitchFamily="34" charset="0"/>
                <a:cs typeface="Times New Roman" panose="02020603050405020304" pitchFamily="18" charset="0"/>
              </a:rPr>
              <a:t>oval, jaké budou odpov</a:t>
            </a:r>
            <a:r>
              <a:rPr lang="cs-CZ" altLang="cs-CZ" sz="2000" b="1">
                <a:latin typeface="Trebuchet MS" panose="020B0603020202020204" pitchFamily="34" charset="0"/>
              </a:rPr>
              <a:t>ě</a:t>
            </a:r>
            <a:r>
              <a:rPr lang="cs-CZ" altLang="cs-CZ" sz="2000" b="1">
                <a:latin typeface="Trebuchet MS" panose="020B0603020202020204" pitchFamily="34" charset="0"/>
                <a:cs typeface="Times New Roman" panose="02020603050405020304" pitchFamily="18" charset="0"/>
              </a:rPr>
              <a:t>di – výsledky.</a:t>
            </a:r>
          </a:p>
          <a:p>
            <a:pPr marL="269875" indent="-269875">
              <a:lnSpc>
                <a:spcPct val="80000"/>
              </a:lnSpc>
              <a:buFont typeface="Monotype Sorts" pitchFamily="2" charset="2"/>
              <a:buNone/>
            </a:pPr>
            <a:endParaRPr lang="cs-CZ" altLang="cs-CZ" sz="2000" b="1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69875" indent="-269875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cs-CZ" altLang="cs-CZ" sz="2000" b="1">
                <a:latin typeface="Trebuchet MS" panose="020B0603020202020204" pitchFamily="34" charset="0"/>
                <a:cs typeface="Times New Roman" panose="02020603050405020304" pitchFamily="18" charset="0"/>
              </a:rPr>
              <a:t>NESTRUKTUROVANÝ </a:t>
            </a:r>
            <a:r>
              <a:rPr lang="cs-CZ" altLang="cs-CZ" sz="1600" b="1">
                <a:latin typeface="Trebuchet MS" panose="020B0603020202020204" pitchFamily="34" charset="0"/>
                <a:cs typeface="Times New Roman" panose="02020603050405020304" pitchFamily="18" charset="0"/>
              </a:rPr>
              <a:t>– </a:t>
            </a:r>
            <a:r>
              <a:rPr lang="cs-CZ" altLang="cs-CZ" sz="1600" i="1">
                <a:latin typeface="Trebuchet MS" panose="020B0603020202020204" pitchFamily="34" charset="0"/>
                <a:cs typeface="Times New Roman" panose="02020603050405020304" pitchFamily="18" charset="0"/>
              </a:rPr>
              <a:t>O </a:t>
            </a:r>
            <a:r>
              <a:rPr lang="cs-CZ" altLang="cs-CZ" sz="1600" i="1">
                <a:latin typeface="Trebuchet MS" panose="020B0603020202020204" pitchFamily="34" charset="0"/>
              </a:rPr>
              <a:t>č</a:t>
            </a:r>
            <a:r>
              <a:rPr lang="cs-CZ" altLang="cs-CZ" sz="1600" i="1">
                <a:latin typeface="Trebuchet MS" panose="020B0603020202020204" pitchFamily="34" charset="0"/>
                <a:cs typeface="Times New Roman" panose="02020603050405020304" pitchFamily="18" charset="0"/>
              </a:rPr>
              <a:t>em bude mluvit R, kdy</a:t>
            </a:r>
            <a:r>
              <a:rPr lang="cs-CZ" altLang="cs-CZ" sz="1600" i="1">
                <a:latin typeface="Trebuchet MS" panose="020B0603020202020204" pitchFamily="34" charset="0"/>
              </a:rPr>
              <a:t>ž</a:t>
            </a:r>
            <a:r>
              <a:rPr lang="cs-CZ" altLang="cs-CZ" sz="1600" i="1">
                <a:latin typeface="Trebuchet MS" panose="020B0603020202020204" pitchFamily="34" charset="0"/>
                <a:cs typeface="Times New Roman" panose="02020603050405020304" pitchFamily="18" charset="0"/>
              </a:rPr>
              <a:t> se ho zeptám na tuto oblast? – </a:t>
            </a:r>
            <a:r>
              <a:rPr lang="cs-CZ" altLang="cs-CZ" sz="1600" i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Co si myslíte o euthanasii?</a:t>
            </a:r>
            <a:endParaRPr lang="cs-CZ" altLang="cs-CZ" sz="1600" b="1">
              <a:solidFill>
                <a:srgbClr val="0066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69875" indent="-269875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cs-CZ" altLang="cs-CZ" sz="2000" b="1">
                <a:latin typeface="Trebuchet MS" panose="020B0603020202020204" pitchFamily="34" charset="0"/>
                <a:cs typeface="Times New Roman" panose="02020603050405020304" pitchFamily="18" charset="0"/>
              </a:rPr>
              <a:t>STRUKTUROVANÝ </a:t>
            </a:r>
            <a:r>
              <a:rPr lang="cs-CZ" altLang="cs-CZ" sz="1600" b="1">
                <a:latin typeface="Trebuchet MS" panose="020B0603020202020204" pitchFamily="34" charset="0"/>
                <a:cs typeface="Times New Roman" panose="02020603050405020304" pitchFamily="18" charset="0"/>
              </a:rPr>
              <a:t>– </a:t>
            </a:r>
            <a:r>
              <a:rPr lang="cs-CZ" altLang="cs-CZ" sz="1600" i="1">
                <a:latin typeface="Trebuchet MS" panose="020B0603020202020204" pitchFamily="34" charset="0"/>
                <a:cs typeface="Times New Roman" panose="02020603050405020304" pitchFamily="18" charset="0"/>
              </a:rPr>
              <a:t>Myslí si R tohle nebo tohle? </a:t>
            </a:r>
            <a:r>
              <a:rPr lang="cs-CZ" altLang="cs-CZ" sz="1600" i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</a:t>
            </a:r>
            <a:r>
              <a:rPr lang="cs-CZ" altLang="cs-CZ" sz="1600" i="1">
                <a:solidFill>
                  <a:srgbClr val="006600"/>
                </a:solidFill>
                <a:latin typeface="Trebuchet MS" panose="020B0603020202020204" pitchFamily="34" charset="0"/>
              </a:rPr>
              <a:t>ě</a:t>
            </a:r>
            <a:r>
              <a:rPr lang="cs-CZ" altLang="cs-CZ" sz="1600" i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la by být, podle vás euthanasie zlegalizována? A/N</a:t>
            </a:r>
          </a:p>
          <a:p>
            <a:pPr marL="269875" indent="-269875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cs-CZ" altLang="cs-CZ" sz="2000" b="1">
                <a:latin typeface="Trebuchet MS" panose="020B0603020202020204" pitchFamily="34" charset="0"/>
                <a:cs typeface="Times New Roman" panose="02020603050405020304" pitchFamily="18" charset="0"/>
              </a:rPr>
              <a:t>POLOSTRUKTUROVANÝ </a:t>
            </a:r>
            <a:r>
              <a:rPr lang="cs-CZ" altLang="cs-CZ" sz="1600" b="1">
                <a:latin typeface="Trebuchet MS" panose="020B0603020202020204" pitchFamily="34" charset="0"/>
                <a:cs typeface="Times New Roman" panose="02020603050405020304" pitchFamily="18" charset="0"/>
              </a:rPr>
              <a:t>– </a:t>
            </a:r>
            <a:r>
              <a:rPr lang="cs-CZ" altLang="cs-CZ" sz="1600" i="1">
                <a:latin typeface="Trebuchet MS" panose="020B0603020202020204" pitchFamily="34" charset="0"/>
                <a:cs typeface="Times New Roman" panose="02020603050405020304" pitchFamily="18" charset="0"/>
              </a:rPr>
              <a:t>Abych se dozv</a:t>
            </a:r>
            <a:r>
              <a:rPr lang="cs-CZ" altLang="cs-CZ" sz="1600" i="1">
                <a:latin typeface="Trebuchet MS" panose="020B0603020202020204" pitchFamily="34" charset="0"/>
              </a:rPr>
              <a:t>ě</a:t>
            </a:r>
            <a:r>
              <a:rPr lang="cs-CZ" altLang="cs-CZ" sz="1600" i="1">
                <a:latin typeface="Trebuchet MS" panose="020B0603020202020204" pitchFamily="34" charset="0"/>
                <a:cs typeface="Times New Roman" panose="02020603050405020304" pitchFamily="18" charset="0"/>
              </a:rPr>
              <a:t>d</a:t>
            </a:r>
            <a:r>
              <a:rPr lang="cs-CZ" altLang="cs-CZ" sz="1600" i="1">
                <a:latin typeface="Trebuchet MS" panose="020B0603020202020204" pitchFamily="34" charset="0"/>
              </a:rPr>
              <a:t>ě</a:t>
            </a:r>
            <a:r>
              <a:rPr lang="cs-CZ" altLang="cs-CZ" sz="1600" i="1">
                <a:latin typeface="Trebuchet MS" panose="020B0603020202020204" pitchFamily="34" charset="0"/>
                <a:cs typeface="Times New Roman" panose="02020603050405020304" pitchFamily="18" charset="0"/>
              </a:rPr>
              <a:t>l, jak R vnímá danou oblast, budeme se muset v rozhovoru dotknout následujících témat, otázek. </a:t>
            </a:r>
            <a:r>
              <a:rPr lang="cs-CZ" altLang="cs-CZ" sz="1600" i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Co si myslíte o legalizaci euthanasie? Kdy je podle vás euthanasie moráln</a:t>
            </a:r>
            <a:r>
              <a:rPr lang="cs-CZ" altLang="cs-CZ" sz="1600" i="1">
                <a:solidFill>
                  <a:srgbClr val="006600"/>
                </a:solidFill>
                <a:latin typeface="Trebuchet MS" panose="020B0603020202020204" pitchFamily="34" charset="0"/>
              </a:rPr>
              <a:t>ě</a:t>
            </a:r>
            <a:r>
              <a:rPr lang="cs-CZ" altLang="cs-CZ" sz="1600" i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ospravedlnitelná?</a:t>
            </a:r>
          </a:p>
          <a:p>
            <a:pPr marL="269875" indent="-269875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endParaRPr lang="cs-CZ" altLang="cs-CZ" sz="1600" i="1">
              <a:solidFill>
                <a:srgbClr val="0066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69875" indent="-269875" algn="r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Monotype Sorts" pitchFamily="2" charset="2"/>
              <a:buNone/>
            </a:pPr>
            <a:r>
              <a:rPr lang="cs-CZ" altLang="cs-CZ" sz="2000" b="1">
                <a:latin typeface="Trebuchet MS" panose="020B0603020202020204" pitchFamily="34" charset="0"/>
                <a:cs typeface="Times New Roman" panose="02020603050405020304" pitchFamily="18" charset="0"/>
              </a:rPr>
              <a:t>… </a:t>
            </a:r>
            <a:r>
              <a:rPr lang="cs-CZ" altLang="cs-CZ" sz="2400" b="1">
                <a:latin typeface="Trebuchet MS" panose="020B0603020202020204" pitchFamily="34" charset="0"/>
                <a:cs typeface="Times New Roman" panose="02020603050405020304" pitchFamily="18" charset="0"/>
              </a:rPr>
              <a:t>SCHÉMA (PLÁN) ROZHOVORU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116013" y="6283325"/>
            <a:ext cx="6335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structured, semi-structured, unstructured, clinical (expert), interview schedule</a:t>
            </a:r>
            <a:endParaRPr lang="en-US" altLang="cs-CZ" sz="1000" b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09600"/>
            <a:ext cx="7416800" cy="658813"/>
          </a:xfrm>
          <a:solidFill>
            <a:schemeClr val="hlink">
              <a:alpha val="59999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>
                <a:latin typeface="Trebuchet MS" panose="020B0603020202020204" pitchFamily="34" charset="0"/>
              </a:rPr>
              <a:t>VEDENÍ ROZHOVORU - PRŮBĚH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2600"/>
            <a:ext cx="7772400" cy="434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altLang="cs-CZ" sz="2400" b="1">
                <a:latin typeface="Trebuchet MS" panose="020B0603020202020204" pitchFamily="34" charset="0"/>
                <a:cs typeface="Times New Roman" panose="02020603050405020304" pitchFamily="18" charset="0"/>
              </a:rPr>
              <a:t>ÚVOD – 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2400">
                <a:latin typeface="Trebuchet MS" panose="020B0603020202020204" pitchFamily="34" charset="0"/>
              </a:rPr>
              <a:t>ř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edstavení tazatele, ú</a:t>
            </a:r>
            <a:r>
              <a:rPr lang="cs-CZ" altLang="cs-CZ" sz="2400">
                <a:latin typeface="Trebuchet MS" panose="020B0603020202020204" pitchFamily="34" charset="0"/>
              </a:rPr>
              <a:t>č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elu rozhovoru, ujišt</a:t>
            </a:r>
            <a:r>
              <a:rPr lang="cs-CZ" altLang="cs-CZ" sz="2400">
                <a:latin typeface="Trebuchet MS" panose="020B0603020202020204" pitchFamily="34" charset="0"/>
              </a:rPr>
              <a:t>ě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ní o d</a:t>
            </a:r>
            <a:r>
              <a:rPr lang="cs-CZ" altLang="cs-CZ" sz="2400">
                <a:latin typeface="Trebuchet MS" panose="020B0603020202020204" pitchFamily="34" charset="0"/>
              </a:rPr>
              <a:t>ů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v</a:t>
            </a:r>
            <a:r>
              <a:rPr lang="cs-CZ" altLang="cs-CZ" sz="2400">
                <a:latin typeface="Trebuchet MS" panose="020B0603020202020204" pitchFamily="34" charset="0"/>
              </a:rPr>
              <a:t>ěr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nosti, dohod</a:t>
            </a:r>
            <a:r>
              <a:rPr lang="cs-CZ" altLang="cs-CZ" sz="2400">
                <a:latin typeface="Trebuchet MS" panose="020B0603020202020204" pitchFamily="34" charset="0"/>
              </a:rPr>
              <a:t>a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 o záznamu, raport</a:t>
            </a:r>
          </a:p>
          <a:p>
            <a:pPr>
              <a:spcBef>
                <a:spcPct val="50000"/>
              </a:spcBef>
            </a:pPr>
            <a:r>
              <a:rPr lang="cs-CZ" altLang="cs-CZ" sz="2400" b="1">
                <a:latin typeface="Trebuchet MS" panose="020B0603020202020204" pitchFamily="34" charset="0"/>
                <a:cs typeface="Times New Roman" panose="02020603050405020304" pitchFamily="18" charset="0"/>
              </a:rPr>
              <a:t>ZAH</a:t>
            </a:r>
            <a:r>
              <a:rPr lang="cs-CZ" altLang="cs-CZ" sz="2400" b="1">
                <a:latin typeface="Trebuchet MS" panose="020B0603020202020204" pitchFamily="34" charset="0"/>
              </a:rPr>
              <a:t>Ř</a:t>
            </a:r>
            <a:r>
              <a:rPr lang="cs-CZ" altLang="cs-CZ" sz="2400" b="1">
                <a:latin typeface="Trebuchet MS" panose="020B0603020202020204" pitchFamily="34" charset="0"/>
                <a:cs typeface="Times New Roman" panose="02020603050405020304" pitchFamily="18" charset="0"/>
              </a:rPr>
              <a:t>ÍVACÍ KOLO 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– jednoduché neohro</a:t>
            </a:r>
            <a:r>
              <a:rPr lang="cs-CZ" altLang="cs-CZ" sz="2400">
                <a:latin typeface="Trebuchet MS" panose="020B0603020202020204" pitchFamily="34" charset="0"/>
              </a:rPr>
              <a:t>ž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ující otázky</a:t>
            </a:r>
          </a:p>
          <a:p>
            <a:pPr>
              <a:spcBef>
                <a:spcPct val="50000"/>
              </a:spcBef>
            </a:pPr>
            <a:r>
              <a:rPr lang="cs-CZ" altLang="cs-CZ" sz="2400" b="1">
                <a:latin typeface="Trebuchet MS" panose="020B0603020202020204" pitchFamily="34" charset="0"/>
                <a:cs typeface="Times New Roman" panose="02020603050405020304" pitchFamily="18" charset="0"/>
              </a:rPr>
              <a:t>HLAVNÍ NÁPL</a:t>
            </a:r>
            <a:r>
              <a:rPr lang="cs-CZ" altLang="cs-CZ" sz="2400" b="1">
                <a:latin typeface="Trebuchet MS" panose="020B0603020202020204" pitchFamily="34" charset="0"/>
              </a:rPr>
              <a:t>Ň</a:t>
            </a:r>
            <a:r>
              <a:rPr lang="cs-CZ" altLang="cs-CZ" sz="2400" b="1">
                <a:latin typeface="Trebuchet MS" panose="020B0603020202020204" pitchFamily="34" charset="0"/>
                <a:cs typeface="Times New Roman" panose="02020603050405020304" pitchFamily="18" charset="0"/>
              </a:rPr>
              <a:t> ROZHOVORU</a:t>
            </a:r>
          </a:p>
          <a:p>
            <a:pPr>
              <a:spcBef>
                <a:spcPct val="50000"/>
              </a:spcBef>
            </a:pPr>
            <a:r>
              <a:rPr lang="cs-CZ" altLang="cs-CZ" sz="2400" b="1">
                <a:latin typeface="Trebuchet MS" panose="020B0603020202020204" pitchFamily="34" charset="0"/>
                <a:cs typeface="Times New Roman" panose="02020603050405020304" pitchFamily="18" charset="0"/>
              </a:rPr>
              <a:t>ZKLIDN</a:t>
            </a:r>
            <a:r>
              <a:rPr lang="cs-CZ" altLang="cs-CZ" sz="2400" b="1">
                <a:latin typeface="Trebuchet MS" panose="020B0603020202020204" pitchFamily="34" charset="0"/>
              </a:rPr>
              <a:t>Ě</a:t>
            </a:r>
            <a:r>
              <a:rPr lang="cs-CZ" altLang="cs-CZ" sz="2400" b="1">
                <a:latin typeface="Trebuchet MS" panose="020B0603020202020204" pitchFamily="34" charset="0"/>
                <a:cs typeface="Times New Roman" panose="02020603050405020304" pitchFamily="18" charset="0"/>
              </a:rPr>
              <a:t>NÍ 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– uvoln</a:t>
            </a:r>
            <a:r>
              <a:rPr lang="cs-CZ" altLang="cs-CZ" sz="2400">
                <a:latin typeface="Trebuchet MS" panose="020B0603020202020204" pitchFamily="34" charset="0"/>
              </a:rPr>
              <a:t>ě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ní nap</a:t>
            </a:r>
            <a:r>
              <a:rPr lang="cs-CZ" altLang="cs-CZ" sz="2400">
                <a:latin typeface="Trebuchet MS" panose="020B0603020202020204" pitchFamily="34" charset="0"/>
              </a:rPr>
              <a:t>ě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tí, které se mohlo b</a:t>
            </a:r>
            <a:r>
              <a:rPr lang="cs-CZ" altLang="cs-CZ" sz="2400">
                <a:latin typeface="Trebuchet MS" panose="020B0603020202020204" pitchFamily="34" charset="0"/>
              </a:rPr>
              <a:t>ě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hem rozhovoru nashromá</a:t>
            </a:r>
            <a:r>
              <a:rPr lang="cs-CZ" altLang="cs-CZ" sz="2400">
                <a:latin typeface="Trebuchet MS" panose="020B0603020202020204" pitchFamily="34" charset="0"/>
              </a:rPr>
              <a:t>ž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dit</a:t>
            </a:r>
          </a:p>
          <a:p>
            <a:pPr>
              <a:spcBef>
                <a:spcPct val="50000"/>
              </a:spcBef>
            </a:pPr>
            <a:r>
              <a:rPr lang="cs-CZ" altLang="cs-CZ" sz="2400" b="1">
                <a:latin typeface="Trebuchet MS" panose="020B0603020202020204" pitchFamily="34" charset="0"/>
                <a:cs typeface="Times New Roman" panose="02020603050405020304" pitchFamily="18" charset="0"/>
              </a:rPr>
              <a:t>UZAV</a:t>
            </a:r>
            <a:r>
              <a:rPr lang="cs-CZ" altLang="cs-CZ" sz="2400" b="1">
                <a:latin typeface="Trebuchet MS" panose="020B0603020202020204" pitchFamily="34" charset="0"/>
              </a:rPr>
              <a:t>Ř</a:t>
            </a:r>
            <a:r>
              <a:rPr lang="cs-CZ" altLang="cs-CZ" sz="2400" b="1">
                <a:latin typeface="Trebuchet MS" panose="020B0603020202020204" pitchFamily="34" charset="0"/>
                <a:cs typeface="Times New Roman" panose="02020603050405020304" pitchFamily="18" charset="0"/>
              </a:rPr>
              <a:t>ENÍ 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– pod</a:t>
            </a:r>
            <a:r>
              <a:rPr lang="cs-CZ" altLang="cs-CZ" sz="2400">
                <a:latin typeface="Trebuchet MS" panose="020B0603020202020204" pitchFamily="34" charset="0"/>
              </a:rPr>
              <a:t>ě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kování, debriefing, rozlou</a:t>
            </a:r>
            <a:r>
              <a:rPr lang="cs-CZ" altLang="cs-CZ" sz="2400">
                <a:latin typeface="Trebuchet MS" panose="020B0603020202020204" pitchFamily="34" charset="0"/>
              </a:rPr>
              <a:t>č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ení se. Pozor na jev „ruka na klice“ </a:t>
            </a:r>
          </a:p>
        </p:txBody>
      </p:sp>
      <p:sp>
        <p:nvSpPr>
          <p:cNvPr id="183301" name="AutoShape 5"/>
          <p:cNvSpPr>
            <a:spLocks noChangeArrowheads="1"/>
          </p:cNvSpPr>
          <p:nvPr/>
        </p:nvSpPr>
        <p:spPr bwMode="auto">
          <a:xfrm>
            <a:off x="5003800" y="4652963"/>
            <a:ext cx="1584325" cy="504825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40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83302" name="AutoShape 6"/>
          <p:cNvSpPr>
            <a:spLocks noChangeArrowheads="1"/>
          </p:cNvSpPr>
          <p:nvPr/>
        </p:nvSpPr>
        <p:spPr bwMode="auto">
          <a:xfrm>
            <a:off x="7308850" y="2133600"/>
            <a:ext cx="1008063" cy="504825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40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83304" name="AutoShape 8"/>
          <p:cNvSpPr>
            <a:spLocks noChangeArrowheads="1"/>
          </p:cNvSpPr>
          <p:nvPr/>
        </p:nvSpPr>
        <p:spPr bwMode="auto">
          <a:xfrm>
            <a:off x="1187450" y="1557338"/>
            <a:ext cx="7632700" cy="1584325"/>
          </a:xfrm>
          <a:prstGeom prst="roundRect">
            <a:avLst>
              <a:gd name="adj" fmla="val 16667"/>
            </a:avLst>
          </a:prstGeom>
          <a:solidFill>
            <a:srgbClr val="99CC00">
              <a:alpha val="14902"/>
            </a:srgbClr>
          </a:solidFill>
          <a:ln w="28575" algn="ctr">
            <a:solidFill>
              <a:srgbClr val="99CC00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40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83305" name="AutoShape 9"/>
          <p:cNvSpPr>
            <a:spLocks noChangeArrowheads="1"/>
          </p:cNvSpPr>
          <p:nvPr/>
        </p:nvSpPr>
        <p:spPr bwMode="auto">
          <a:xfrm>
            <a:off x="1187450" y="3789363"/>
            <a:ext cx="7704138" cy="1800225"/>
          </a:xfrm>
          <a:prstGeom prst="roundRect">
            <a:avLst>
              <a:gd name="adj" fmla="val 16667"/>
            </a:avLst>
          </a:prstGeom>
          <a:solidFill>
            <a:srgbClr val="99CC00">
              <a:alpha val="14902"/>
            </a:srgbClr>
          </a:solidFill>
          <a:ln w="28575" algn="ctr">
            <a:solidFill>
              <a:srgbClr val="99CC00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40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83306" name="AutoShape 10"/>
          <p:cNvSpPr>
            <a:spLocks noChangeArrowheads="1"/>
          </p:cNvSpPr>
          <p:nvPr/>
        </p:nvSpPr>
        <p:spPr bwMode="auto">
          <a:xfrm>
            <a:off x="1187450" y="3213100"/>
            <a:ext cx="7632700" cy="503238"/>
          </a:xfrm>
          <a:prstGeom prst="roundRect">
            <a:avLst>
              <a:gd name="adj" fmla="val 16667"/>
            </a:avLst>
          </a:prstGeom>
          <a:solidFill>
            <a:srgbClr val="FFCC00">
              <a:alpha val="14902"/>
            </a:srgbClr>
          </a:solidFill>
          <a:ln w="28575" algn="ctr">
            <a:solidFill>
              <a:srgbClr val="FF9900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40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5545" name="Text Box 11"/>
          <p:cNvSpPr txBox="1">
            <a:spLocks noChangeArrowheads="1"/>
          </p:cNvSpPr>
          <p:nvPr/>
        </p:nvSpPr>
        <p:spPr bwMode="auto">
          <a:xfrm>
            <a:off x="1116013" y="6283325"/>
            <a:ext cx="6335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interview stages, introduction warm-up, main body, cool-off, closure </a:t>
            </a:r>
            <a:endParaRPr lang="en-US" altLang="cs-CZ" sz="1000" b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 autoUpdateAnimBg="0"/>
      <p:bldP spid="183301" grpId="0" animBg="1"/>
      <p:bldP spid="183302" grpId="0" animBg="1"/>
      <p:bldP spid="183304" grpId="0" animBg="1"/>
      <p:bldP spid="183305" grpId="0" animBg="1"/>
      <p:bldP spid="18330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20713"/>
            <a:ext cx="7416800" cy="658812"/>
          </a:xfrm>
          <a:solidFill>
            <a:schemeClr val="hlink">
              <a:alpha val="59999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>
                <a:latin typeface="Trebuchet MS" panose="020B0603020202020204" pitchFamily="34" charset="0"/>
              </a:rPr>
              <a:t>VEDENÍ ROZHOVORU - PRAVIDLA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1173163" y="3573463"/>
            <a:ext cx="7772400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endParaRPr lang="cs-CZ" altLang="cs-CZ" sz="2000" b="0">
              <a:latin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7588" name="Text Box 6"/>
          <p:cNvSpPr txBox="1">
            <a:spLocks noChangeArrowheads="1"/>
          </p:cNvSpPr>
          <p:nvPr/>
        </p:nvSpPr>
        <p:spPr bwMode="auto">
          <a:xfrm>
            <a:off x="1258888" y="1700213"/>
            <a:ext cx="7742237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5350" indent="-360363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Pct val="145000"/>
              <a:buFont typeface="Wingdings" panose="05000000000000000000" pitchFamily="2" charset="2"/>
              <a:buChar char="§"/>
            </a:pPr>
            <a:r>
              <a:rPr lang="cs-CZ" altLang="cs-CZ" sz="2000" b="0">
                <a:solidFill>
                  <a:schemeClr val="tx2"/>
                </a:solidFill>
                <a:latin typeface="Trebuchet MS" panose="020B0603020202020204" pitchFamily="34" charset="0"/>
              </a:rPr>
              <a:t>Mějte NATRÉNOVÁNO</a:t>
            </a:r>
          </a:p>
          <a:p>
            <a:pPr>
              <a:spcBef>
                <a:spcPct val="50000"/>
              </a:spcBef>
              <a:buSzPct val="145000"/>
              <a:buFont typeface="Wingdings" panose="05000000000000000000" pitchFamily="2" charset="2"/>
              <a:buChar char="§"/>
            </a:pPr>
            <a:r>
              <a:rPr lang="cs-CZ" altLang="cs-CZ" sz="2000" b="0">
                <a:solidFill>
                  <a:schemeClr val="tx2"/>
                </a:solidFill>
                <a:latin typeface="Trebuchet MS" panose="020B0603020202020204" pitchFamily="34" charset="0"/>
              </a:rPr>
              <a:t>NASLOUCHEJTE, i při strukturovaném rozhovoru</a:t>
            </a:r>
          </a:p>
          <a:p>
            <a:pPr>
              <a:spcBef>
                <a:spcPct val="50000"/>
              </a:spcBef>
              <a:buSzPct val="145000"/>
              <a:buFont typeface="Wingdings" panose="05000000000000000000" pitchFamily="2" charset="2"/>
              <a:buChar char="§"/>
            </a:pPr>
            <a:r>
              <a:rPr lang="cs-CZ" altLang="cs-CZ" sz="2000" b="0">
                <a:solidFill>
                  <a:schemeClr val="tx2"/>
                </a:solidFill>
                <a:latin typeface="Trebuchet MS" panose="020B0603020202020204" pitchFamily="34" charset="0"/>
              </a:rPr>
              <a:t>NEUTRALITA </a:t>
            </a:r>
          </a:p>
          <a:p>
            <a:pPr lvl="1">
              <a:spcBef>
                <a:spcPct val="50000"/>
              </a:spcBef>
              <a:buClr>
                <a:schemeClr val="accent1"/>
              </a:buClr>
              <a:buSzPct val="145000"/>
              <a:buFont typeface="Wingdings" panose="05000000000000000000" pitchFamily="2" charset="2"/>
              <a:buChar char="§"/>
            </a:pPr>
            <a:r>
              <a:rPr lang="cs-CZ" altLang="cs-CZ" sz="1800" b="0">
                <a:solidFill>
                  <a:schemeClr val="tx2"/>
                </a:solidFill>
                <a:latin typeface="Trebuchet MS" panose="020B0603020202020204" pitchFamily="34" charset="0"/>
              </a:rPr>
              <a:t>Otázky klaďte klidně, přímočaře a způsobem, který v respondentovi nevyvolá pocit ohrožení (nebo jiné nežádoucí pocity)</a:t>
            </a:r>
          </a:p>
          <a:p>
            <a:pPr lvl="1">
              <a:spcBef>
                <a:spcPct val="50000"/>
              </a:spcBef>
              <a:buClr>
                <a:schemeClr val="accent1"/>
              </a:buClr>
              <a:buSzPct val="145000"/>
              <a:buFont typeface="Wingdings" panose="05000000000000000000" pitchFamily="2" charset="2"/>
              <a:buChar char="§"/>
            </a:pPr>
            <a:r>
              <a:rPr lang="cs-CZ" altLang="cs-CZ" sz="1800" b="0">
                <a:solidFill>
                  <a:schemeClr val="tx2"/>
                </a:solidFill>
                <a:latin typeface="Trebuchet MS" panose="020B0603020202020204" pitchFamily="34" charset="0"/>
              </a:rPr>
              <a:t>Minimalizujte návodnost, </a:t>
            </a:r>
            <a:r>
              <a:rPr lang="cs-CZ" altLang="cs-CZ" sz="1800">
                <a:solidFill>
                  <a:schemeClr val="tx2"/>
                </a:solidFill>
                <a:latin typeface="Trebuchet MS" panose="020B0603020202020204" pitchFamily="34" charset="0"/>
              </a:rPr>
              <a:t>SUGESTIVNOST</a:t>
            </a:r>
            <a:r>
              <a:rPr lang="cs-CZ" altLang="cs-CZ" sz="1800" b="0">
                <a:solidFill>
                  <a:schemeClr val="tx2"/>
                </a:solidFill>
                <a:latin typeface="Trebuchet MS" panose="020B0603020202020204" pitchFamily="34" charset="0"/>
              </a:rPr>
              <a:t>. Nedejte znát, jaké odpovědi si přejete slyšet.</a:t>
            </a:r>
          </a:p>
          <a:p>
            <a:pPr>
              <a:spcBef>
                <a:spcPct val="50000"/>
              </a:spcBef>
              <a:buSzPct val="145000"/>
              <a:buFont typeface="Wingdings" panose="05000000000000000000" pitchFamily="2" charset="2"/>
              <a:buChar char="§"/>
            </a:pPr>
            <a:r>
              <a:rPr lang="cs-CZ" altLang="cs-CZ" sz="2000" b="0">
                <a:solidFill>
                  <a:schemeClr val="tx2"/>
                </a:solidFill>
                <a:latin typeface="Trebuchet MS" panose="020B0603020202020204" pitchFamily="34" charset="0"/>
              </a:rPr>
              <a:t>Otázky řaďte spíše od obecnějších ke specifičtějším (trychtýř)</a:t>
            </a:r>
          </a:p>
          <a:p>
            <a:pPr>
              <a:spcBef>
                <a:spcPct val="50000"/>
              </a:spcBef>
              <a:buSzPct val="145000"/>
              <a:buFont typeface="Wingdings" panose="05000000000000000000" pitchFamily="2" charset="2"/>
              <a:buChar char="§"/>
            </a:pPr>
            <a:r>
              <a:rPr lang="cs-CZ" altLang="cs-CZ" sz="2000" b="0">
                <a:solidFill>
                  <a:schemeClr val="tx2"/>
                </a:solidFill>
                <a:latin typeface="Trebuchet MS" panose="020B0603020202020204" pitchFamily="34" charset="0"/>
              </a:rPr>
              <a:t>UŽÍVEJTE si to (nebo se alespoň tvařte, že vás to baví, že vás respondentův názor zajímá)</a:t>
            </a:r>
          </a:p>
          <a:p>
            <a:pPr algn="r">
              <a:spcBef>
                <a:spcPct val="50000"/>
              </a:spcBef>
              <a:buSzPct val="145000"/>
              <a:buFont typeface="Wingdings" panose="05000000000000000000" pitchFamily="2" charset="2"/>
              <a:buNone/>
            </a:pPr>
            <a:r>
              <a:rPr lang="cs-CZ" altLang="cs-CZ" sz="2000" b="0">
                <a:solidFill>
                  <a:schemeClr val="tx2"/>
                </a:solidFill>
                <a:latin typeface="Trebuchet MS" panose="020B0603020202020204" pitchFamily="34" charset="0"/>
              </a:rPr>
              <a:t>… nedodržení vede ke zkreslením – </a:t>
            </a:r>
            <a:r>
              <a:rPr lang="cs-CZ" altLang="cs-CZ" sz="2000">
                <a:solidFill>
                  <a:schemeClr val="tx2"/>
                </a:solidFill>
                <a:latin typeface="Trebuchet MS" panose="020B0603020202020204" pitchFamily="34" charset="0"/>
              </a:rPr>
              <a:t>INTERVIEWER BIAS</a:t>
            </a:r>
          </a:p>
        </p:txBody>
      </p:sp>
      <p:sp>
        <p:nvSpPr>
          <p:cNvPr id="67589" name="Text Box 7"/>
          <p:cNvSpPr txBox="1">
            <a:spLocks noChangeArrowheads="1"/>
          </p:cNvSpPr>
          <p:nvPr/>
        </p:nvSpPr>
        <p:spPr bwMode="auto">
          <a:xfrm>
            <a:off x="1116013" y="6283325"/>
            <a:ext cx="6335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interviewing rules, practice, listen,ask in a neutral way, funnel technique, enjoy</a:t>
            </a:r>
            <a:endParaRPr lang="en-US" altLang="cs-CZ" sz="1000" b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2555875" y="381000"/>
            <a:ext cx="3671888" cy="557213"/>
          </a:xfrm>
          <a:prstGeom prst="rect">
            <a:avLst/>
          </a:prstGeom>
          <a:solidFill>
            <a:schemeClr val="hlink">
              <a:alpha val="5999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2800">
                <a:latin typeface="Trebuchet MS" panose="020B0603020202020204" pitchFamily="34" charset="0"/>
              </a:rPr>
              <a:t>TVOŘÍME DATA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5438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2400" b="0">
                <a:latin typeface="Trebuchet MS" panose="020B0603020202020204" pitchFamily="34" charset="0"/>
              </a:rPr>
              <a:t>Po jakých datech to vlastně toužíme?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cs-CZ" altLang="cs-CZ" sz="2400" b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cs-CZ" altLang="cs-CZ" sz="2400" b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r>
              <a:rPr kumimoji="0" lang="cs-CZ" altLang="cs-CZ" sz="2400" b="0">
                <a:latin typeface="Trebuchet MS" panose="020B0603020202020204" pitchFamily="34" charset="0"/>
              </a:rPr>
              <a:t>Na malých školách se šikana vyskytuje v menší míře než na velkých.</a:t>
            </a: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endParaRPr kumimoji="0" lang="cs-CZ" altLang="cs-CZ" sz="2400" b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r>
              <a:rPr kumimoji="0" lang="cs-CZ" altLang="cs-CZ" sz="2400" b="0">
                <a:latin typeface="Trebuchet MS" panose="020B0603020202020204" pitchFamily="34" charset="0"/>
              </a:rPr>
              <a:t>Schopnost pracovat pro tým zvyšuje pracovní výkonnost.</a:t>
            </a: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endParaRPr kumimoji="0" lang="cs-CZ" altLang="cs-CZ" sz="2400" b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r>
              <a:rPr kumimoji="0" lang="cs-CZ" altLang="cs-CZ" sz="2400" b="0">
                <a:latin typeface="Trebuchet MS" panose="020B0603020202020204" pitchFamily="34" charset="0"/>
              </a:rPr>
              <a:t>Nošení brýlí nadhodnocuje v očích druhých náš intelekt. </a:t>
            </a: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endParaRPr kumimoji="0" lang="cs-CZ" altLang="cs-CZ" sz="2400" b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r>
              <a:rPr kumimoji="0" lang="cs-CZ" altLang="cs-CZ" sz="2400" b="0">
                <a:latin typeface="Trebuchet MS" panose="020B0603020202020204" pitchFamily="34" charset="0"/>
              </a:rPr>
              <a:t>Lidé s poruchou osobnosti neprožívají pocity viny.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00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00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00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07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00" y="549275"/>
            <a:ext cx="7416800" cy="863600"/>
          </a:xfrm>
          <a:solidFill>
            <a:schemeClr val="hlink">
              <a:alpha val="58823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>
                <a:latin typeface="Trebuchet MS" panose="020B0603020202020204" pitchFamily="34" charset="0"/>
              </a:rPr>
              <a:t>VEDENÍ ROZHOVORU – NASLOUCHÁNÍ, POBÍDKY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2600"/>
            <a:ext cx="7646987" cy="43434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altLang="cs-CZ" sz="1800">
                <a:latin typeface="Trebuchet MS" panose="020B0603020202020204" pitchFamily="34" charset="0"/>
              </a:rPr>
              <a:t>Techniky sloužící udržení raportu - </a:t>
            </a:r>
            <a:r>
              <a:rPr lang="cs-CZ" altLang="cs-CZ" sz="1800" b="1">
                <a:latin typeface="Trebuchet MS" panose="020B0603020202020204" pitchFamily="34" charset="0"/>
              </a:rPr>
              <a:t>naslouchání</a:t>
            </a:r>
            <a:r>
              <a:rPr lang="cs-CZ" altLang="cs-CZ" sz="1800">
                <a:latin typeface="Trebuchet MS" panose="020B0603020202020204" pitchFamily="34" charset="0"/>
              </a:rPr>
              <a:t>, ujišťování se o odpovědích, pobízení k dalším odpovědím.</a:t>
            </a:r>
          </a:p>
          <a:p>
            <a:pPr>
              <a:buFont typeface="Monotype Sorts" pitchFamily="2" charset="2"/>
              <a:buNone/>
            </a:pPr>
            <a:endParaRPr lang="cs-CZ" altLang="cs-CZ" sz="1800">
              <a:latin typeface="Trebuchet MS" panose="020B0603020202020204" pitchFamily="34" charset="0"/>
            </a:endParaRPr>
          </a:p>
          <a:p>
            <a:r>
              <a:rPr lang="cs-CZ" altLang="cs-CZ" sz="2000">
                <a:latin typeface="Trebuchet MS" panose="020B0603020202020204" pitchFamily="34" charset="0"/>
              </a:rPr>
              <a:t>POBÍDKY UNIVERZÁLNÍ</a:t>
            </a:r>
          </a:p>
          <a:p>
            <a:pPr lvl="1"/>
            <a:r>
              <a:rPr lang="cs-CZ" altLang="cs-CZ" sz="1600">
                <a:latin typeface="Trebuchet MS" panose="020B0603020202020204" pitchFamily="34" charset="0"/>
              </a:rPr>
              <a:t>mlčení (krátké)</a:t>
            </a:r>
          </a:p>
          <a:p>
            <a:pPr lvl="1"/>
            <a:r>
              <a:rPr lang="cs-CZ" altLang="cs-CZ" sz="1600">
                <a:latin typeface="Trebuchet MS" panose="020B0603020202020204" pitchFamily="34" charset="0"/>
              </a:rPr>
              <a:t>tázavý pohled</a:t>
            </a:r>
          </a:p>
          <a:p>
            <a:pPr lvl="1"/>
            <a:r>
              <a:rPr lang="cs-CZ" altLang="cs-CZ" sz="1600">
                <a:latin typeface="Trebuchet MS" panose="020B0603020202020204" pitchFamily="34" charset="0"/>
              </a:rPr>
              <a:t>„mmmmmmm“</a:t>
            </a:r>
          </a:p>
          <a:p>
            <a:pPr lvl="1"/>
            <a:r>
              <a:rPr lang="cs-CZ" altLang="cs-CZ" sz="1600">
                <a:latin typeface="Trebuchet MS" panose="020B0603020202020204" pitchFamily="34" charset="0"/>
              </a:rPr>
              <a:t>opakování, parafrázování, sumarizování</a:t>
            </a:r>
          </a:p>
          <a:p>
            <a:pPr lvl="1"/>
            <a:r>
              <a:rPr lang="cs-CZ" altLang="cs-CZ" sz="1600">
                <a:latin typeface="Trebuchet MS" panose="020B0603020202020204" pitchFamily="34" charset="0"/>
              </a:rPr>
              <a:t>přitakávání (porozumění, zájem)</a:t>
            </a:r>
          </a:p>
          <a:p>
            <a:pPr>
              <a:spcBef>
                <a:spcPct val="60000"/>
              </a:spcBef>
            </a:pPr>
            <a:r>
              <a:rPr lang="cs-CZ" altLang="cs-CZ" sz="2000">
                <a:latin typeface="Trebuchet MS" panose="020B0603020202020204" pitchFamily="34" charset="0"/>
              </a:rPr>
              <a:t>NABÍDKY SPECIFICKÉ</a:t>
            </a:r>
          </a:p>
          <a:p>
            <a:pPr lvl="1"/>
            <a:r>
              <a:rPr lang="cs-CZ" altLang="cs-CZ" sz="1600">
                <a:latin typeface="Trebuchet MS" panose="020B0603020202020204" pitchFamily="34" charset="0"/>
              </a:rPr>
              <a:t>Připravené doplňující nebo návodné otázky</a:t>
            </a:r>
          </a:p>
          <a:p>
            <a:pPr lvl="1"/>
            <a:r>
              <a:rPr lang="cs-CZ" altLang="cs-CZ" sz="1600">
                <a:latin typeface="Trebuchet MS" panose="020B0603020202020204" pitchFamily="34" charset="0"/>
              </a:rPr>
              <a:t>Součástí rozhovorového schématu (plánu)</a:t>
            </a:r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1116013" y="6283325"/>
            <a:ext cx="6335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probes</a:t>
            </a:r>
            <a:endParaRPr lang="en-US" altLang="cs-CZ" sz="1000" b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1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09600"/>
            <a:ext cx="7416800" cy="658813"/>
          </a:xfrm>
          <a:solidFill>
            <a:schemeClr val="folHlink">
              <a:alpha val="59999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>
                <a:latin typeface="Trebuchet MS" panose="020B0603020202020204" pitchFamily="34" charset="0"/>
              </a:rPr>
              <a:t>FORMY (FORMÁTY) OTÁZEK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b="1">
                <a:latin typeface="Trebuchet MS" panose="020B0603020202020204" pitchFamily="34" charset="0"/>
              </a:rPr>
              <a:t>OTEVŘENÉ </a:t>
            </a:r>
            <a:r>
              <a:rPr lang="cs-CZ" altLang="cs-CZ" sz="2000">
                <a:latin typeface="Trebuchet MS" panose="020B0603020202020204" pitchFamily="34" charset="0"/>
              </a:rPr>
              <a:t>– možné odpovědi nejsou předem vymezeny</a:t>
            </a:r>
          </a:p>
          <a:p>
            <a:pPr>
              <a:lnSpc>
                <a:spcPct val="90000"/>
              </a:lnSpc>
            </a:pPr>
            <a:r>
              <a:rPr lang="cs-CZ" altLang="cs-CZ" sz="2400" b="1">
                <a:latin typeface="Trebuchet MS" panose="020B0603020202020204" pitchFamily="34" charset="0"/>
              </a:rPr>
              <a:t>UZAVŘENÉ </a:t>
            </a:r>
            <a:r>
              <a:rPr lang="cs-CZ" altLang="cs-CZ" sz="2000">
                <a:latin typeface="Trebuchet MS" panose="020B0603020202020204" pitchFamily="34" charset="0"/>
              </a:rPr>
              <a:t>– omezené odpověďové varianty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latin typeface="Trebuchet MS" panose="020B0603020202020204" pitchFamily="34" charset="0"/>
              </a:rPr>
              <a:t>Ano/ne, dichotomické, alternativní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latin typeface="Trebuchet MS" panose="020B0603020202020204" pitchFamily="34" charset="0"/>
              </a:rPr>
              <a:t>Multiple-choice </a:t>
            </a:r>
            <a:r>
              <a:rPr lang="cs-CZ" altLang="cs-CZ" sz="1600">
                <a:latin typeface="Trebuchet MS" panose="020B0603020202020204" pitchFamily="34" charset="0"/>
              </a:rPr>
              <a:t>(</a:t>
            </a:r>
            <a:r>
              <a:rPr lang="cs-CZ" altLang="cs-CZ" sz="1600" i="1">
                <a:latin typeface="Trebuchet MS" panose="020B0603020202020204" pitchFamily="34" charset="0"/>
              </a:rPr>
              <a:t>ustáleně alternativní, mnohonásobné volby </a:t>
            </a:r>
            <a:r>
              <a:rPr lang="cs-CZ" altLang="cs-CZ" sz="1600">
                <a:latin typeface="Trebuchet MS" panose="020B0603020202020204" pitchFamily="34" charset="0"/>
              </a:rPr>
              <a:t>;-)</a:t>
            </a:r>
            <a:r>
              <a:rPr lang="cs-CZ" altLang="cs-CZ" sz="1600" b="1">
                <a:latin typeface="Trebuchet MS" panose="020B0603020202020204" pitchFamily="34" charset="0"/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latin typeface="Trebuchet MS" panose="020B0603020202020204" pitchFamily="34" charset="0"/>
              </a:rPr>
              <a:t>ŠKÁLOVÉ (posuzovací, ratingové) – přímá kvantifikace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altLang="cs-CZ" sz="2000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cs-CZ" altLang="cs-CZ" sz="200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b="1">
                <a:latin typeface="Trebuchet MS" panose="020B0603020202020204" pitchFamily="34" charset="0"/>
              </a:rPr>
              <a:t>SPECIÁLNÍ (PSYCHOLOGICKÉ) – </a:t>
            </a:r>
            <a:r>
              <a:rPr lang="cs-CZ" altLang="cs-CZ" sz="2000">
                <a:latin typeface="Trebuchet MS" panose="020B0603020202020204" pitchFamily="34" charset="0"/>
              </a:rPr>
              <a:t>vědomé porušení „pravidel“ </a:t>
            </a:r>
            <a:r>
              <a:rPr lang="en-US" altLang="cs-CZ" sz="2400">
                <a:latin typeface="Trebuchet MS" panose="020B0603020202020204" pitchFamily="34" charset="0"/>
              </a:rPr>
              <a:t>&gt;&gt;</a:t>
            </a:r>
            <a:r>
              <a:rPr lang="en-US" altLang="cs-CZ" sz="2000">
                <a:latin typeface="Trebuchet MS" panose="020B0603020202020204" pitchFamily="34" charset="0"/>
              </a:rPr>
              <a:t> skr</a:t>
            </a:r>
            <a:r>
              <a:rPr lang="cs-CZ" altLang="cs-CZ" sz="2000">
                <a:latin typeface="Trebuchet MS" panose="020B0603020202020204" pitchFamily="34" charset="0"/>
              </a:rPr>
              <a:t>ytí pravého účelu </a:t>
            </a:r>
            <a:r>
              <a:rPr lang="en-US" altLang="cs-CZ" sz="2000">
                <a:latin typeface="Trebuchet MS" panose="020B0603020202020204" pitchFamily="34" charset="0"/>
              </a:rPr>
              <a:t>&gt;&gt; </a:t>
            </a:r>
            <a:r>
              <a:rPr lang="cs-CZ" altLang="cs-CZ" sz="2000">
                <a:latin typeface="Trebuchet MS" panose="020B0603020202020204" pitchFamily="34" charset="0"/>
              </a:rPr>
              <a:t>vyvolat </a:t>
            </a:r>
            <a:r>
              <a:rPr lang="cs-CZ" altLang="cs-CZ" sz="2000" u="sng">
                <a:latin typeface="Trebuchet MS" panose="020B0603020202020204" pitchFamily="34" charset="0"/>
              </a:rPr>
              <a:t>verbální chování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latin typeface="Trebuchet MS" panose="020B0603020202020204" pitchFamily="34" charset="0"/>
              </a:rPr>
              <a:t>Např. projektivní, asociační (konotační)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latin typeface="Trebuchet MS" panose="020B0603020202020204" pitchFamily="34" charset="0"/>
              </a:rPr>
              <a:t>Manipulativní, experimentální (př. nucená volba, sugesce)</a:t>
            </a:r>
          </a:p>
          <a:p>
            <a:pPr>
              <a:lnSpc>
                <a:spcPct val="90000"/>
              </a:lnSpc>
            </a:pPr>
            <a:endParaRPr lang="en-US" altLang="cs-CZ" sz="2400">
              <a:latin typeface="Trebuchet MS" panose="020B0603020202020204" pitchFamily="34" charset="0"/>
            </a:endParaRPr>
          </a:p>
        </p:txBody>
      </p:sp>
      <p:sp>
        <p:nvSpPr>
          <p:cNvPr id="179204" name="Line 4"/>
          <p:cNvSpPr>
            <a:spLocks noChangeShapeType="1"/>
          </p:cNvSpPr>
          <p:nvPr/>
        </p:nvSpPr>
        <p:spPr bwMode="auto">
          <a:xfrm>
            <a:off x="1476375" y="4149725"/>
            <a:ext cx="7272338" cy="0"/>
          </a:xfrm>
          <a:prstGeom prst="line">
            <a:avLst/>
          </a:prstGeom>
          <a:noFill/>
          <a:ln w="25400">
            <a:solidFill>
              <a:srgbClr val="339966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116013" y="6283325"/>
            <a:ext cx="6335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question forms, open, closed,true/false, dichotomous, scale, rating, projective </a:t>
            </a:r>
            <a:endParaRPr lang="cs-CZ" altLang="cs-CZ" sz="40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 autoUpdateAnimBg="0"/>
      <p:bldP spid="17920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08013"/>
            <a:ext cx="7254875" cy="658812"/>
          </a:xfrm>
          <a:solidFill>
            <a:schemeClr val="folHlink">
              <a:alpha val="59999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>
                <a:latin typeface="Trebuchet MS" panose="020B0603020202020204" pitchFamily="34" charset="0"/>
              </a:rPr>
              <a:t>PRAVIDLA VOLBY/FORMULACE OTÁZEK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84313"/>
            <a:ext cx="7772400" cy="4897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RELEVANCE, ZNÁMOST TÉMATU 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–  pro vás i respondenta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JEDNODUCHOST 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– krátkodobá pam</a:t>
            </a:r>
            <a:r>
              <a:rPr lang="cs-CZ" altLang="cs-CZ" sz="1800">
                <a:latin typeface="Trebuchet MS" panose="020B0603020202020204" pitchFamily="34" charset="0"/>
              </a:rPr>
              <a:t>ěť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 (7-2)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jen na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 JEDNU V</a:t>
            </a:r>
            <a:r>
              <a:rPr lang="cs-CZ" altLang="cs-CZ" sz="2400">
                <a:latin typeface="Trebuchet MS" panose="020B0603020202020204" pitchFamily="34" charset="0"/>
              </a:rPr>
              <a:t>Ě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C 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(x dvouhlav</a:t>
            </a:r>
            <a:r>
              <a:rPr lang="cs-CZ" altLang="cs-CZ" sz="1800">
                <a:latin typeface="Trebuchet MS" panose="020B0603020202020204" pitchFamily="34" charset="0"/>
              </a:rPr>
              <a:t>ň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ovost)</a:t>
            </a:r>
            <a:r>
              <a:rPr lang="cs-CZ" altLang="cs-CZ" sz="1800">
                <a:latin typeface="Trebuchet MS" panose="020B0603020202020204" pitchFamily="34" charset="0"/>
              </a:rPr>
              <a:t>, pozor na podmiňování, 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SROZUMITELNOST, 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vyhýbejte se slangu, je nutné ji ov</a:t>
            </a:r>
            <a:r>
              <a:rPr lang="cs-CZ" altLang="cs-CZ" sz="1800">
                <a:latin typeface="Trebuchet MS" panose="020B0603020202020204" pitchFamily="34" charset="0"/>
              </a:rPr>
              <a:t>ěř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ovat, srozumitelnost </a:t>
            </a:r>
            <a:r>
              <a:rPr lang="cs-CZ" altLang="cs-CZ" sz="1800" u="sng">
                <a:latin typeface="Trebuchet MS" panose="020B0603020202020204" pitchFamily="34" charset="0"/>
                <a:cs typeface="Times New Roman" panose="02020603050405020304" pitchFamily="18" charset="0"/>
              </a:rPr>
              <a:t>všem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 respondent</a:t>
            </a:r>
            <a:r>
              <a:rPr lang="cs-CZ" altLang="cs-CZ" sz="1800">
                <a:latin typeface="Trebuchet MS" panose="020B0603020202020204" pitchFamily="34" charset="0"/>
              </a:rPr>
              <a:t>ů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m, pozor na víceznačná, vágní slova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Trebuchet MS" panose="020B0603020202020204" pitchFamily="34" charset="0"/>
              </a:rPr>
              <a:t>POZOR NA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 ZÁPORY 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v otázce, zvláště dvojité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VYHÝBEJTE SE SUGESTIVNÍM 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otázkám, zva</a:t>
            </a:r>
            <a:r>
              <a:rPr lang="cs-CZ" altLang="cs-CZ" sz="1800">
                <a:latin typeface="Trebuchet MS" panose="020B0603020202020204" pitchFamily="34" charset="0"/>
              </a:rPr>
              <a:t>ž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ujte dojem na R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latin typeface="Trebuchet MS" panose="020B0603020202020204" pitchFamily="34" charset="0"/>
                <a:cs typeface="Times New Roman" panose="02020603050405020304" pitchFamily="18" charset="0"/>
              </a:rPr>
              <a:t>VYVA</a:t>
            </a:r>
            <a:r>
              <a:rPr lang="cs-CZ" altLang="cs-CZ" sz="2000">
                <a:latin typeface="Trebuchet MS" panose="020B0603020202020204" pitchFamily="34" charset="0"/>
              </a:rPr>
              <a:t>ŽUJTE </a:t>
            </a:r>
            <a:r>
              <a:rPr lang="cs-CZ" altLang="cs-CZ" sz="1600">
                <a:latin typeface="Trebuchet MS" panose="020B0603020202020204" pitchFamily="34" charset="0"/>
              </a:rPr>
              <a:t>– zahrňte do otázky explicitně oba póly</a:t>
            </a:r>
            <a:endParaRPr lang="cs-CZ" altLang="cs-CZ" sz="160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VYHÝBEJTE SE EMOTIVNÍM 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otázkám</a:t>
            </a:r>
          </a:p>
          <a:p>
            <a:pPr>
              <a:lnSpc>
                <a:spcPct val="90000"/>
              </a:lnSpc>
            </a:pP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nabídn</a:t>
            </a:r>
            <a:r>
              <a:rPr lang="cs-CZ" altLang="cs-CZ" sz="1800">
                <a:latin typeface="Trebuchet MS" panose="020B0603020202020204" pitchFamily="34" charset="0"/>
              </a:rPr>
              <a:t>ě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te </a:t>
            </a: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„NEVÍM“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, kdykoli lze nev</a:t>
            </a:r>
            <a:r>
              <a:rPr lang="cs-CZ" altLang="cs-CZ" sz="1800">
                <a:latin typeface="Trebuchet MS" panose="020B0603020202020204" pitchFamily="34" charset="0"/>
              </a:rPr>
              <a:t>ě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d</a:t>
            </a:r>
            <a:r>
              <a:rPr lang="cs-CZ" altLang="cs-CZ" sz="1800">
                <a:latin typeface="Trebuchet MS" panose="020B0603020202020204" pitchFamily="34" charset="0"/>
              </a:rPr>
              <a:t>ě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t</a:t>
            </a:r>
            <a:endParaRPr lang="cs-CZ" altLang="cs-CZ" sz="240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POZOR NA KONTEXT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 daný p</a:t>
            </a:r>
            <a:r>
              <a:rPr lang="cs-CZ" altLang="cs-CZ" sz="1800">
                <a:latin typeface="Trebuchet MS" panose="020B0603020202020204" pitchFamily="34" charset="0"/>
              </a:rPr>
              <a:t>ř</a:t>
            </a:r>
            <a:r>
              <a:rPr lang="cs-CZ" altLang="cs-CZ" sz="1800">
                <a:latin typeface="Trebuchet MS" panose="020B0603020202020204" pitchFamily="34" charset="0"/>
                <a:cs typeface="Times New Roman" panose="02020603050405020304" pitchFamily="18" charset="0"/>
              </a:rPr>
              <a:t>edchozími ot.</a:t>
            </a:r>
          </a:p>
          <a:p>
            <a:pPr algn="r">
              <a:lnSpc>
                <a:spcPct val="90000"/>
              </a:lnSpc>
              <a:buFont typeface="Monotype Sorts" pitchFamily="2" charset="2"/>
              <a:buNone/>
            </a:pPr>
            <a:r>
              <a:rPr lang="cs-CZ" altLang="cs-CZ" sz="2400">
                <a:latin typeface="Trebuchet MS" panose="020B0603020202020204" pitchFamily="34" charset="0"/>
                <a:cs typeface="Times New Roman" panose="02020603050405020304" pitchFamily="18" charset="0"/>
              </a:rPr>
              <a:t>… a další</a:t>
            </a:r>
          </a:p>
        </p:txBody>
      </p:sp>
    </p:spTree>
  </p:cSld>
  <p:clrMapOvr>
    <a:masterClrMapping/>
  </p:clrMapOvr>
  <p:transition>
    <p:cover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ChangeArrowheads="1"/>
          </p:cNvSpPr>
          <p:nvPr/>
        </p:nvSpPr>
        <p:spPr bwMode="auto">
          <a:xfrm>
            <a:off x="1258888" y="609600"/>
            <a:ext cx="7416800" cy="658813"/>
          </a:xfrm>
          <a:prstGeom prst="rect">
            <a:avLst/>
          </a:prstGeom>
          <a:solidFill>
            <a:srgbClr val="99CC00">
              <a:alpha val="59999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2"/>
                </a:solidFill>
                <a:latin typeface="Trebuchet MS" panose="020B0603020202020204" pitchFamily="34" charset="0"/>
              </a:rPr>
              <a:t>4 FÁZE ODPOVÍDÁNÍ NA OTÁZKU</a:t>
            </a:r>
            <a:endParaRPr lang="en-US" altLang="cs-CZ" sz="280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175140" name="Group 36"/>
          <p:cNvGraphicFramePr>
            <a:graphicFrameLocks noGrp="1"/>
          </p:cNvGraphicFramePr>
          <p:nvPr/>
        </p:nvGraphicFramePr>
        <p:xfrm>
          <a:off x="1258888" y="1773238"/>
          <a:ext cx="7416800" cy="4048125"/>
        </p:xfrm>
        <a:graphic>
          <a:graphicData uri="http://schemas.openxmlformats.org/drawingml/2006/table">
            <a:tbl>
              <a:tblPr/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POROZUMĚNÍ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Identifikace požadované informace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Propojení s relevantními pojmy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Sociální kognice – účel tázání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VYBAVENÍ</a:t>
                      </a:r>
                      <a:r>
                        <a:rPr kumimoji="1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Z PAMĚTI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Stanovení strategie vybavení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Vybavení specifických a obecných paměťových stop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rebuchet MS" pitchFamily="34" charset="0"/>
                        </a:rPr>
                        <a:t>Doplnění chybějících detailů</a:t>
                      </a:r>
                      <a:r>
                        <a:rPr kumimoji="1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POSOUZENÍ</a:t>
                      </a:r>
                      <a:r>
                        <a:rPr kumimoji="1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 ZPRACOVÁNÍ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… kompletnosti a relevantnosti vybaveného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… vhodnosti, přípustnosti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Vytvoření odhadu na základě dílčích informací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ODPOVĚĎ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Srovnání svého odhadu s nabízenými kategoriemi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Provádění úprav…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5796" name="Text Box 38"/>
          <p:cNvSpPr txBox="1">
            <a:spLocks noChangeArrowheads="1"/>
          </p:cNvSpPr>
          <p:nvPr/>
        </p:nvSpPr>
        <p:spPr bwMode="auto">
          <a:xfrm>
            <a:off x="1116013" y="6283325"/>
            <a:ext cx="6335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comprehension, retrieval, judgement, response  </a:t>
            </a:r>
            <a:endParaRPr lang="cs-CZ" altLang="cs-CZ" sz="40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5797" name="Text Box 39"/>
          <p:cNvSpPr txBox="1">
            <a:spLocks noChangeArrowheads="1"/>
          </p:cNvSpPr>
          <p:nvPr/>
        </p:nvSpPr>
        <p:spPr bwMode="auto">
          <a:xfrm>
            <a:off x="6300788" y="1268413"/>
            <a:ext cx="25193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 b="0">
                <a:solidFill>
                  <a:schemeClr val="tx2"/>
                </a:solidFill>
                <a:latin typeface="Trebuchet MS" panose="020B0603020202020204" pitchFamily="34" charset="0"/>
              </a:rPr>
              <a:t>Tourangeau, Rips, Rasinski (2000)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9"/>
          <p:cNvSpPr>
            <a:spLocks noChangeArrowheads="1"/>
          </p:cNvSpPr>
          <p:nvPr/>
        </p:nvSpPr>
        <p:spPr bwMode="auto">
          <a:xfrm>
            <a:off x="971550" y="3789363"/>
            <a:ext cx="8172450" cy="2303462"/>
          </a:xfrm>
          <a:prstGeom prst="rect">
            <a:avLst/>
          </a:prstGeom>
          <a:solidFill>
            <a:srgbClr val="FF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i="1">
                <a:solidFill>
                  <a:schemeClr val="tx2"/>
                </a:solidFill>
                <a:latin typeface="Trebuchet MS" panose="020B0603020202020204" pitchFamily="34" charset="0"/>
              </a:rPr>
              <a:t>Nežádoucí cesta k odpovědi</a:t>
            </a:r>
          </a:p>
        </p:txBody>
      </p:sp>
      <p:sp>
        <p:nvSpPr>
          <p:cNvPr id="77827" name="Rectangle 38"/>
          <p:cNvSpPr>
            <a:spLocks noChangeArrowheads="1"/>
          </p:cNvSpPr>
          <p:nvPr/>
        </p:nvSpPr>
        <p:spPr bwMode="auto">
          <a:xfrm>
            <a:off x="971550" y="1484313"/>
            <a:ext cx="8172450" cy="2089150"/>
          </a:xfrm>
          <a:prstGeom prst="rect">
            <a:avLst/>
          </a:prstGeom>
          <a:solidFill>
            <a:srgbClr val="CCFFCC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i="1">
                <a:solidFill>
                  <a:schemeClr val="tx2"/>
                </a:solidFill>
                <a:latin typeface="Trebuchet MS" panose="020B0603020202020204" pitchFamily="34" charset="0"/>
              </a:rPr>
              <a:t>Žádoucí, ideální cesta k odpovědi</a:t>
            </a:r>
          </a:p>
        </p:txBody>
      </p:sp>
      <p:sp>
        <p:nvSpPr>
          <p:cNvPr id="77828" name="Rectangle 8"/>
          <p:cNvSpPr>
            <a:spLocks noChangeArrowheads="1"/>
          </p:cNvSpPr>
          <p:nvPr/>
        </p:nvSpPr>
        <p:spPr bwMode="auto">
          <a:xfrm>
            <a:off x="1258888" y="609600"/>
            <a:ext cx="7416800" cy="658813"/>
          </a:xfrm>
          <a:prstGeom prst="rect">
            <a:avLst/>
          </a:prstGeom>
          <a:solidFill>
            <a:srgbClr val="99CC00">
              <a:alpha val="59999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600">
                <a:solidFill>
                  <a:schemeClr val="tx2"/>
                </a:solidFill>
                <a:latin typeface="Trebuchet MS" panose="020B0603020202020204" pitchFamily="34" charset="0"/>
              </a:rPr>
              <a:t>DVOUCESTNÝ MODEL ODPOVÍDÁNÍ NA OTÁZKY</a:t>
            </a:r>
            <a:endParaRPr lang="en-US" altLang="cs-CZ" sz="260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77829" name="AutoShape 9"/>
          <p:cNvSpPr>
            <a:spLocks noChangeArrowheads="1"/>
          </p:cNvSpPr>
          <p:nvPr/>
        </p:nvSpPr>
        <p:spPr bwMode="auto">
          <a:xfrm>
            <a:off x="971550" y="2565400"/>
            <a:ext cx="1296988" cy="719138"/>
          </a:xfrm>
          <a:prstGeom prst="flowChartProcess">
            <a:avLst/>
          </a:prstGeom>
          <a:solidFill>
            <a:schemeClr val="hlink">
              <a:alpha val="2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  <a:latin typeface="Arial Narrow" panose="020B0606020202030204" pitchFamily="34" charset="0"/>
              </a:rPr>
              <a:t>Porozumění</a:t>
            </a:r>
          </a:p>
        </p:txBody>
      </p:sp>
      <p:sp>
        <p:nvSpPr>
          <p:cNvPr id="77830" name="Rectangle 10"/>
          <p:cNvSpPr>
            <a:spLocks noChangeArrowheads="1"/>
          </p:cNvSpPr>
          <p:nvPr/>
        </p:nvSpPr>
        <p:spPr bwMode="auto">
          <a:xfrm>
            <a:off x="2627313" y="1989138"/>
            <a:ext cx="1873250" cy="1439862"/>
          </a:xfrm>
          <a:prstGeom prst="rect">
            <a:avLst/>
          </a:prstGeom>
          <a:solidFill>
            <a:schemeClr val="hlink">
              <a:alpha val="2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  <a:latin typeface="Arial Narrow" panose="020B0606020202030204" pitchFamily="34" charset="0"/>
              </a:rPr>
              <a:t>Kogn. zpracování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0">
                <a:solidFill>
                  <a:schemeClr val="tx2"/>
                </a:solidFill>
                <a:latin typeface="Arial Narrow" panose="020B0606020202030204" pitchFamily="34" charset="0"/>
              </a:rPr>
              <a:t>- Identifikace </a:t>
            </a:r>
            <a:r>
              <a:rPr lang="cs-CZ" altLang="cs-CZ" sz="1800">
                <a:solidFill>
                  <a:schemeClr val="tx2"/>
                </a:solidFill>
                <a:latin typeface="Arial Narrow" panose="020B0606020202030204" pitchFamily="34" charset="0"/>
              </a:rPr>
              <a:t>Inf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0">
                <a:solidFill>
                  <a:schemeClr val="tx2"/>
                </a:solidFill>
                <a:latin typeface="Arial Narrow" panose="020B0606020202030204" pitchFamily="34" charset="0"/>
              </a:rPr>
              <a:t>- Vybavení </a:t>
            </a:r>
            <a:r>
              <a:rPr lang="cs-CZ" altLang="cs-CZ" sz="1800">
                <a:solidFill>
                  <a:schemeClr val="tx2"/>
                </a:solidFill>
                <a:latin typeface="Arial Narrow" panose="020B0606020202030204" pitchFamily="34" charset="0"/>
              </a:rPr>
              <a:t>Inf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0">
                <a:solidFill>
                  <a:schemeClr val="tx2"/>
                </a:solidFill>
                <a:latin typeface="Arial Narrow" panose="020B0606020202030204" pitchFamily="34" charset="0"/>
              </a:rPr>
              <a:t>- Organizace </a:t>
            </a:r>
            <a:r>
              <a:rPr lang="cs-CZ" altLang="cs-CZ" sz="1800">
                <a:solidFill>
                  <a:schemeClr val="tx2"/>
                </a:solidFill>
                <a:latin typeface="Arial Narrow" panose="020B0606020202030204" pitchFamily="34" charset="0"/>
              </a:rPr>
              <a:t>Inf</a:t>
            </a:r>
          </a:p>
        </p:txBody>
      </p:sp>
      <p:sp>
        <p:nvSpPr>
          <p:cNvPr id="77831" name="AutoShape 11"/>
          <p:cNvSpPr>
            <a:spLocks noChangeArrowheads="1"/>
          </p:cNvSpPr>
          <p:nvPr/>
        </p:nvSpPr>
        <p:spPr bwMode="auto">
          <a:xfrm>
            <a:off x="4859338" y="2565400"/>
            <a:ext cx="1152525" cy="647700"/>
          </a:xfrm>
          <a:prstGeom prst="flowChartProcess">
            <a:avLst/>
          </a:prstGeom>
          <a:solidFill>
            <a:schemeClr val="hlink">
              <a:alpha val="2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  <a:latin typeface="Arial Narrow" panose="020B0606020202030204" pitchFamily="34" charset="0"/>
              </a:rPr>
              <a:t>Přesnost?</a:t>
            </a:r>
          </a:p>
        </p:txBody>
      </p:sp>
      <p:sp>
        <p:nvSpPr>
          <p:cNvPr id="77832" name="AutoShape 12"/>
          <p:cNvSpPr>
            <a:spLocks noChangeArrowheads="1"/>
          </p:cNvSpPr>
          <p:nvPr/>
        </p:nvSpPr>
        <p:spPr bwMode="auto">
          <a:xfrm>
            <a:off x="6300788" y="2565400"/>
            <a:ext cx="1223962" cy="647700"/>
          </a:xfrm>
          <a:prstGeom prst="flowChartProcess">
            <a:avLst/>
          </a:prstGeom>
          <a:solidFill>
            <a:schemeClr val="hlink">
              <a:alpha val="2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  <a:latin typeface="Arial Narrow" panose="020B0606020202030204" pitchFamily="34" charset="0"/>
              </a:rPr>
              <a:t>Adekvátnost?</a:t>
            </a:r>
          </a:p>
        </p:txBody>
      </p:sp>
      <p:sp>
        <p:nvSpPr>
          <p:cNvPr id="77833" name="AutoShape 13"/>
          <p:cNvSpPr>
            <a:spLocks noChangeArrowheads="1"/>
          </p:cNvSpPr>
          <p:nvPr/>
        </p:nvSpPr>
        <p:spPr bwMode="auto">
          <a:xfrm>
            <a:off x="7885113" y="2492375"/>
            <a:ext cx="1079500" cy="790575"/>
          </a:xfrm>
          <a:prstGeom prst="flowChartProcess">
            <a:avLst/>
          </a:prstGeom>
          <a:solidFill>
            <a:schemeClr val="hlink">
              <a:alpha val="25098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  <a:latin typeface="Arial Narrow" panose="020B0606020202030204" pitchFamily="34" charset="0"/>
              </a:rPr>
              <a:t>Validní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  <a:latin typeface="Arial Narrow" panose="020B0606020202030204" pitchFamily="34" charset="0"/>
              </a:rPr>
              <a:t>odpověď</a:t>
            </a:r>
          </a:p>
        </p:txBody>
      </p:sp>
      <p:sp>
        <p:nvSpPr>
          <p:cNvPr id="77834" name="AutoShape 14"/>
          <p:cNvSpPr>
            <a:spLocks noChangeArrowheads="1"/>
          </p:cNvSpPr>
          <p:nvPr/>
        </p:nvSpPr>
        <p:spPr bwMode="auto">
          <a:xfrm>
            <a:off x="3059113" y="4221163"/>
            <a:ext cx="3095625" cy="1295400"/>
          </a:xfrm>
          <a:prstGeom prst="flowChartProcess">
            <a:avLst/>
          </a:prstGeom>
          <a:solidFill>
            <a:schemeClr val="folHlink">
              <a:alpha val="32941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  <a:latin typeface="Arial Narrow" panose="020B0606020202030204" pitchFamily="34" charset="0"/>
              </a:rPr>
              <a:t>Volba O podle jiných nápovědí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0">
                <a:solidFill>
                  <a:schemeClr val="tx2"/>
                </a:solidFill>
                <a:latin typeface="Arial Narrow" panose="020B0606020202030204" pitchFamily="34" charset="0"/>
              </a:rPr>
              <a:t>- Od tazatele (status, vzhled, chování)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0">
                <a:solidFill>
                  <a:schemeClr val="tx2"/>
                </a:solidFill>
                <a:latin typeface="Arial Narrow" panose="020B0606020202030204" pitchFamily="34" charset="0"/>
              </a:rPr>
              <a:t>- Formulace otázky, předchozí otázky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0">
                <a:solidFill>
                  <a:schemeClr val="tx2"/>
                </a:solidFill>
                <a:latin typeface="Arial Narrow" panose="020B0606020202030204" pitchFamily="34" charset="0"/>
              </a:rPr>
              <a:t>- Vlastní cíle, přesvědčení a hodnoty</a:t>
            </a:r>
          </a:p>
        </p:txBody>
      </p:sp>
      <p:sp>
        <p:nvSpPr>
          <p:cNvPr id="77835" name="AutoShape 15"/>
          <p:cNvSpPr>
            <a:spLocks noChangeArrowheads="1"/>
          </p:cNvSpPr>
          <p:nvPr/>
        </p:nvSpPr>
        <p:spPr bwMode="auto">
          <a:xfrm>
            <a:off x="6659563" y="4221163"/>
            <a:ext cx="2232025" cy="1295400"/>
          </a:xfrm>
          <a:prstGeom prst="flowChartProcess">
            <a:avLst/>
          </a:prstGeom>
          <a:solidFill>
            <a:schemeClr val="folHlink">
              <a:alpha val="43137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  <a:latin typeface="Arial Narrow" panose="020B0606020202030204" pitchFamily="34" charset="0"/>
              </a:rPr>
              <a:t>Nevalidní odpověď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0">
                <a:solidFill>
                  <a:schemeClr val="tx2"/>
                </a:solidFill>
                <a:latin typeface="Arial Narrow" panose="020B0606020202030204" pitchFamily="34" charset="0"/>
              </a:rPr>
              <a:t>- Konformita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0">
                <a:solidFill>
                  <a:schemeClr val="tx2"/>
                </a:solidFill>
                <a:latin typeface="Arial Narrow" panose="020B0606020202030204" pitchFamily="34" charset="0"/>
              </a:rPr>
              <a:t>- Žádoucnost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0">
                <a:solidFill>
                  <a:schemeClr val="tx2"/>
                </a:solidFill>
                <a:latin typeface="Arial Narrow" panose="020B0606020202030204" pitchFamily="34" charset="0"/>
              </a:rPr>
              <a:t>- Tendence (ne)souhlasit…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7836" name="AutoShape 16"/>
          <p:cNvCxnSpPr>
            <a:cxnSpLocks noChangeShapeType="1"/>
          </p:cNvCxnSpPr>
          <p:nvPr/>
        </p:nvCxnSpPr>
        <p:spPr bwMode="auto">
          <a:xfrm rot="10800000">
            <a:off x="2195513" y="1628775"/>
            <a:ext cx="2305050" cy="720725"/>
          </a:xfrm>
          <a:prstGeom prst="bentConnector3">
            <a:avLst>
              <a:gd name="adj1" fmla="val -18389"/>
            </a:avLst>
          </a:prstGeom>
          <a:noFill/>
          <a:ln w="25400">
            <a:solidFill>
              <a:schemeClr val="accent2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37" name="AutoShape 17"/>
          <p:cNvCxnSpPr>
            <a:cxnSpLocks noChangeShapeType="1"/>
          </p:cNvCxnSpPr>
          <p:nvPr/>
        </p:nvCxnSpPr>
        <p:spPr bwMode="auto">
          <a:xfrm rot="16200000" flipH="1">
            <a:off x="2087563" y="1736725"/>
            <a:ext cx="647700" cy="431800"/>
          </a:xfrm>
          <a:prstGeom prst="bentConnector3">
            <a:avLst>
              <a:gd name="adj1" fmla="val 99995"/>
            </a:avLst>
          </a:prstGeom>
          <a:noFill/>
          <a:ln w="25400">
            <a:solidFill>
              <a:schemeClr val="accent2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38" name="Line 18"/>
          <p:cNvSpPr>
            <a:spLocks noChangeShapeType="1"/>
          </p:cNvSpPr>
          <p:nvPr/>
        </p:nvSpPr>
        <p:spPr bwMode="auto">
          <a:xfrm>
            <a:off x="2268538" y="2924175"/>
            <a:ext cx="358775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39" name="Line 19"/>
          <p:cNvSpPr>
            <a:spLocks noChangeShapeType="1"/>
          </p:cNvSpPr>
          <p:nvPr/>
        </p:nvSpPr>
        <p:spPr bwMode="auto">
          <a:xfrm>
            <a:off x="4500563" y="2924175"/>
            <a:ext cx="358775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40" name="Line 20"/>
          <p:cNvSpPr>
            <a:spLocks noChangeShapeType="1"/>
          </p:cNvSpPr>
          <p:nvPr/>
        </p:nvSpPr>
        <p:spPr bwMode="auto">
          <a:xfrm>
            <a:off x="6011863" y="2924175"/>
            <a:ext cx="288925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41" name="Line 21"/>
          <p:cNvSpPr>
            <a:spLocks noChangeShapeType="1"/>
          </p:cNvSpPr>
          <p:nvPr/>
        </p:nvSpPr>
        <p:spPr bwMode="auto">
          <a:xfrm>
            <a:off x="7523163" y="2924175"/>
            <a:ext cx="358775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77842" name="AutoShape 22"/>
          <p:cNvCxnSpPr>
            <a:cxnSpLocks noChangeShapeType="1"/>
            <a:stCxn id="77829" idx="2"/>
            <a:endCxn id="77834" idx="1"/>
          </p:cNvCxnSpPr>
          <p:nvPr/>
        </p:nvCxnSpPr>
        <p:spPr bwMode="auto">
          <a:xfrm rot="16200000" flipH="1">
            <a:off x="1547813" y="3367088"/>
            <a:ext cx="1574800" cy="1428750"/>
          </a:xfrm>
          <a:prstGeom prst="bentConnector2">
            <a:avLst/>
          </a:prstGeom>
          <a:noFill/>
          <a:ln w="25400">
            <a:solidFill>
              <a:srgbClr val="993366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43" name="Line 24"/>
          <p:cNvSpPr>
            <a:spLocks noChangeShapeType="1"/>
          </p:cNvSpPr>
          <p:nvPr/>
        </p:nvSpPr>
        <p:spPr bwMode="auto">
          <a:xfrm>
            <a:off x="4500563" y="3213100"/>
            <a:ext cx="215900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44" name="Line 25"/>
          <p:cNvSpPr>
            <a:spLocks noChangeShapeType="1"/>
          </p:cNvSpPr>
          <p:nvPr/>
        </p:nvSpPr>
        <p:spPr bwMode="auto">
          <a:xfrm>
            <a:off x="4716463" y="3213100"/>
            <a:ext cx="0" cy="576263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45" name="Line 26"/>
          <p:cNvSpPr>
            <a:spLocks noChangeShapeType="1"/>
          </p:cNvSpPr>
          <p:nvPr/>
        </p:nvSpPr>
        <p:spPr bwMode="auto">
          <a:xfrm flipH="1">
            <a:off x="2051050" y="3789363"/>
            <a:ext cx="2665413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46" name="Line 27"/>
          <p:cNvSpPr>
            <a:spLocks noChangeShapeType="1"/>
          </p:cNvSpPr>
          <p:nvPr/>
        </p:nvSpPr>
        <p:spPr bwMode="auto">
          <a:xfrm>
            <a:off x="2051050" y="3789363"/>
            <a:ext cx="0" cy="107950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47" name="Line 28"/>
          <p:cNvSpPr>
            <a:spLocks noChangeShapeType="1"/>
          </p:cNvSpPr>
          <p:nvPr/>
        </p:nvSpPr>
        <p:spPr bwMode="auto">
          <a:xfrm>
            <a:off x="2051050" y="4868863"/>
            <a:ext cx="1008063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48" name="Line 30"/>
          <p:cNvSpPr>
            <a:spLocks noChangeShapeType="1"/>
          </p:cNvSpPr>
          <p:nvPr/>
        </p:nvSpPr>
        <p:spPr bwMode="auto">
          <a:xfrm>
            <a:off x="6011863" y="3141663"/>
            <a:ext cx="144462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49" name="Line 31"/>
          <p:cNvSpPr>
            <a:spLocks noChangeShapeType="1"/>
          </p:cNvSpPr>
          <p:nvPr/>
        </p:nvSpPr>
        <p:spPr bwMode="auto">
          <a:xfrm>
            <a:off x="6156325" y="3141663"/>
            <a:ext cx="0" cy="86360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50" name="Line 32"/>
          <p:cNvSpPr>
            <a:spLocks noChangeShapeType="1"/>
          </p:cNvSpPr>
          <p:nvPr/>
        </p:nvSpPr>
        <p:spPr bwMode="auto">
          <a:xfrm flipH="1">
            <a:off x="2771775" y="4005263"/>
            <a:ext cx="3384550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51" name="Line 33"/>
          <p:cNvSpPr>
            <a:spLocks noChangeShapeType="1"/>
          </p:cNvSpPr>
          <p:nvPr/>
        </p:nvSpPr>
        <p:spPr bwMode="auto">
          <a:xfrm>
            <a:off x="2771775" y="4005263"/>
            <a:ext cx="0" cy="576262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52" name="Line 34"/>
          <p:cNvSpPr>
            <a:spLocks noChangeShapeType="1"/>
          </p:cNvSpPr>
          <p:nvPr/>
        </p:nvSpPr>
        <p:spPr bwMode="auto">
          <a:xfrm>
            <a:off x="2771775" y="4581525"/>
            <a:ext cx="287338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53" name="Line 35"/>
          <p:cNvSpPr>
            <a:spLocks noChangeShapeType="1"/>
          </p:cNvSpPr>
          <p:nvPr/>
        </p:nvSpPr>
        <p:spPr bwMode="auto">
          <a:xfrm>
            <a:off x="6156325" y="4941888"/>
            <a:ext cx="503238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54" name="Text Box 36"/>
          <p:cNvSpPr txBox="1">
            <a:spLocks noChangeArrowheads="1"/>
          </p:cNvSpPr>
          <p:nvPr/>
        </p:nvSpPr>
        <p:spPr bwMode="auto">
          <a:xfrm>
            <a:off x="971550" y="6381750"/>
            <a:ext cx="56880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b="0">
                <a:solidFill>
                  <a:schemeClr val="tx2"/>
                </a:solidFill>
                <a:latin typeface="Arial Narrow" panose="020B0606020202030204" pitchFamily="34" charset="0"/>
              </a:rPr>
              <a:t>Model autorů Canell, Miller, Oksenberg, upraveno dle Tourangeau, Rips, Rasinski (2000) </a:t>
            </a:r>
          </a:p>
        </p:txBody>
      </p:sp>
    </p:spTree>
  </p:cSld>
  <p:clrMapOvr>
    <a:masterClrMapping/>
  </p:clrMapOvr>
  <p:transition>
    <p:cover dir="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258888" y="609600"/>
            <a:ext cx="7416800" cy="658813"/>
          </a:xfrm>
          <a:prstGeom prst="rect">
            <a:avLst/>
          </a:prstGeom>
          <a:solidFill>
            <a:srgbClr val="99CC00">
              <a:alpha val="59999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2"/>
                </a:solidFill>
                <a:latin typeface="Trebuchet MS" panose="020B0603020202020204" pitchFamily="34" charset="0"/>
              </a:rPr>
              <a:t>JAK HÁDÁME ODPOVĚDI</a:t>
            </a:r>
            <a:endParaRPr lang="en-US" altLang="cs-CZ" sz="280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79875" name="Text Box 20"/>
          <p:cNvSpPr txBox="1">
            <a:spLocks noChangeArrowheads="1"/>
          </p:cNvSpPr>
          <p:nvPr/>
        </p:nvSpPr>
        <p:spPr bwMode="auto">
          <a:xfrm>
            <a:off x="1116013" y="6283325"/>
            <a:ext cx="6335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estimation, heuristics, contextual cues  </a:t>
            </a:r>
            <a:endParaRPr lang="cs-CZ" altLang="cs-CZ" sz="40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9876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1331913" y="1773238"/>
            <a:ext cx="7632700" cy="4392612"/>
          </a:xfrm>
          <a:noFill/>
        </p:spPr>
        <p:txBody>
          <a:bodyPr/>
          <a:lstStyle/>
          <a:p>
            <a:r>
              <a:rPr lang="cs-CZ" altLang="cs-CZ" sz="2400">
                <a:latin typeface="Trebuchet MS" panose="020B0603020202020204" pitchFamily="34" charset="0"/>
              </a:rPr>
              <a:t>Respondenti odpovědi obvykle „odhadují“</a:t>
            </a:r>
          </a:p>
          <a:p>
            <a:pPr lvl="1"/>
            <a:r>
              <a:rPr lang="cs-CZ" altLang="cs-CZ" sz="2000">
                <a:latin typeface="Trebuchet MS" panose="020B0603020202020204" pitchFamily="34" charset="0"/>
              </a:rPr>
              <a:t>ve schopnostech a motivaci se respondenti liší</a:t>
            </a:r>
          </a:p>
          <a:p>
            <a:pPr lvl="1"/>
            <a:r>
              <a:rPr lang="cs-CZ" altLang="cs-CZ" sz="2000">
                <a:latin typeface="Trebuchet MS" panose="020B0603020202020204" pitchFamily="34" charset="0"/>
              </a:rPr>
              <a:t>platí zde obecné heuristiky a zkreslení odhadů </a:t>
            </a:r>
          </a:p>
          <a:p>
            <a:r>
              <a:rPr lang="cs-CZ" altLang="cs-CZ" sz="2400">
                <a:latin typeface="Trebuchet MS" panose="020B0603020202020204" pitchFamily="34" charset="0"/>
              </a:rPr>
              <a:t>V odhadu využívají kontextuální nápovědi</a:t>
            </a:r>
          </a:p>
          <a:p>
            <a:pPr lvl="1"/>
            <a:r>
              <a:rPr lang="cs-CZ" altLang="cs-CZ" sz="2000">
                <a:latin typeface="Trebuchet MS" panose="020B0603020202020204" pitchFamily="34" charset="0"/>
              </a:rPr>
              <a:t>kontext „dělání výzkumu“ </a:t>
            </a:r>
          </a:p>
          <a:p>
            <a:pPr lvl="1"/>
            <a:r>
              <a:rPr lang="cs-CZ" altLang="cs-CZ" sz="2000">
                <a:latin typeface="Trebuchet MS" panose="020B0603020202020204" pitchFamily="34" charset="0"/>
              </a:rPr>
              <a:t>kontext ostatních otázek a </a:t>
            </a:r>
            <a:r>
              <a:rPr lang="cs-CZ" altLang="cs-CZ" sz="2000" u="sng">
                <a:latin typeface="Trebuchet MS" panose="020B0603020202020204" pitchFamily="34" charset="0"/>
              </a:rPr>
              <a:t>odpovědí</a:t>
            </a:r>
          </a:p>
          <a:p>
            <a:pPr lvl="1"/>
            <a:r>
              <a:rPr lang="cs-CZ" altLang="cs-CZ" sz="2000">
                <a:latin typeface="Trebuchet MS" panose="020B0603020202020204" pitchFamily="34" charset="0"/>
              </a:rPr>
              <a:t>formulace otázky</a:t>
            </a:r>
          </a:p>
          <a:p>
            <a:pPr lvl="2"/>
            <a:r>
              <a:rPr lang="cs-CZ" altLang="cs-CZ" sz="1800">
                <a:latin typeface="Trebuchet MS" panose="020B0603020202020204" pitchFamily="34" charset="0"/>
              </a:rPr>
              <a:t>otázka, nabídnuté odpovědi</a:t>
            </a:r>
          </a:p>
          <a:p>
            <a:r>
              <a:rPr lang="cs-CZ" altLang="cs-CZ" sz="2400">
                <a:latin typeface="Trebuchet MS" panose="020B0603020202020204" pitchFamily="34" charset="0"/>
              </a:rPr>
              <a:t>Odpovídání na otázky ovlivňuje další chování a kognici </a:t>
            </a:r>
          </a:p>
        </p:txBody>
      </p:sp>
    </p:spTree>
  </p:cSld>
  <p:clrMapOvr>
    <a:masterClrMapping/>
  </p:clrMapOvr>
  <p:transition>
    <p:cover dir="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08013"/>
            <a:ext cx="7416800" cy="658812"/>
          </a:xfrm>
          <a:solidFill>
            <a:srgbClr val="99CC00">
              <a:alpha val="5294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>
                <a:latin typeface="Trebuchet MS" panose="020B0603020202020204" pitchFamily="34" charset="0"/>
              </a:rPr>
              <a:t>GRICEHO KONVERZAČNÍ IDEÁLY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12875"/>
            <a:ext cx="7772400" cy="46831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altLang="cs-CZ" sz="1600">
                <a:latin typeface="Trebuchet MS" panose="020B0603020202020204" pitchFamily="34" charset="0"/>
                <a:cs typeface="Times New Roman" panose="02020603050405020304" pitchFamily="18" charset="0"/>
              </a:rPr>
              <a:t>Normální konverzace v b</a:t>
            </a:r>
            <a:r>
              <a:rPr lang="cs-CZ" altLang="cs-CZ" sz="1600">
                <a:latin typeface="Trebuchet MS" panose="020B0603020202020204" pitchFamily="34" charset="0"/>
              </a:rPr>
              <a:t>ěž</a:t>
            </a:r>
            <a:r>
              <a:rPr lang="cs-CZ" altLang="cs-CZ" sz="1600">
                <a:latin typeface="Trebuchet MS" panose="020B0603020202020204" pitchFamily="34" charset="0"/>
                <a:cs typeface="Times New Roman" panose="02020603050405020304" pitchFamily="18" charset="0"/>
              </a:rPr>
              <a:t>ném </a:t>
            </a:r>
            <a:r>
              <a:rPr lang="cs-CZ" altLang="cs-CZ" sz="1600">
                <a:latin typeface="Trebuchet MS" panose="020B0603020202020204" pitchFamily="34" charset="0"/>
              </a:rPr>
              <a:t>ž</a:t>
            </a:r>
            <a:r>
              <a:rPr lang="cs-CZ" altLang="cs-CZ" sz="1600">
                <a:latin typeface="Trebuchet MS" panose="020B0603020202020204" pitchFamily="34" charset="0"/>
                <a:cs typeface="Times New Roman" panose="02020603050405020304" pitchFamily="18" charset="0"/>
              </a:rPr>
              <a:t>ivot</a:t>
            </a:r>
            <a:r>
              <a:rPr lang="cs-CZ" altLang="cs-CZ" sz="1600">
                <a:latin typeface="Trebuchet MS" panose="020B0603020202020204" pitchFamily="34" charset="0"/>
              </a:rPr>
              <a:t>ě</a:t>
            </a:r>
            <a:r>
              <a:rPr lang="cs-CZ" altLang="cs-CZ" sz="1600">
                <a:latin typeface="Trebuchet MS" panose="020B0603020202020204" pitchFamily="34" charset="0"/>
                <a:cs typeface="Times New Roman" panose="02020603050405020304" pitchFamily="18" charset="0"/>
              </a:rPr>
              <a:t> interpretujeme tak, jako bychom o</a:t>
            </a:r>
            <a:r>
              <a:rPr lang="cs-CZ" altLang="cs-CZ" sz="1600">
                <a:latin typeface="Trebuchet MS" panose="020B0603020202020204" pitchFamily="34" charset="0"/>
              </a:rPr>
              <a:t>č</a:t>
            </a:r>
            <a:r>
              <a:rPr lang="cs-CZ" altLang="cs-CZ" sz="1600">
                <a:latin typeface="Trebuchet MS" panose="020B0603020202020204" pitchFamily="34" charset="0"/>
                <a:cs typeface="Times New Roman" panose="02020603050405020304" pitchFamily="18" charset="0"/>
              </a:rPr>
              <a:t>ekávali od svých konverza</a:t>
            </a:r>
            <a:r>
              <a:rPr lang="cs-CZ" altLang="cs-CZ" sz="1600">
                <a:latin typeface="Trebuchet MS" panose="020B0603020202020204" pitchFamily="34" charset="0"/>
              </a:rPr>
              <a:t>č</a:t>
            </a:r>
            <a:r>
              <a:rPr lang="cs-CZ" altLang="cs-CZ" sz="1600">
                <a:latin typeface="Trebuchet MS" panose="020B0603020202020204" pitchFamily="34" charset="0"/>
                <a:cs typeface="Times New Roman" panose="02020603050405020304" pitchFamily="18" charset="0"/>
              </a:rPr>
              <a:t>ních partner</a:t>
            </a:r>
            <a:r>
              <a:rPr lang="cs-CZ" altLang="cs-CZ" sz="1600">
                <a:latin typeface="Trebuchet MS" panose="020B0603020202020204" pitchFamily="34" charset="0"/>
              </a:rPr>
              <a:t>ů</a:t>
            </a:r>
            <a:r>
              <a:rPr lang="cs-CZ" altLang="cs-CZ" sz="1600">
                <a:latin typeface="Trebuchet MS" panose="020B0603020202020204" pitchFamily="34" charset="0"/>
                <a:cs typeface="Times New Roman" panose="02020603050405020304" pitchFamily="18" charset="0"/>
              </a:rPr>
              <a:t> napln</a:t>
            </a:r>
            <a:r>
              <a:rPr lang="cs-CZ" altLang="cs-CZ" sz="1600">
                <a:latin typeface="Trebuchet MS" panose="020B0603020202020204" pitchFamily="34" charset="0"/>
              </a:rPr>
              <a:t>ě</a:t>
            </a:r>
            <a:r>
              <a:rPr lang="cs-CZ" altLang="cs-CZ" sz="1600">
                <a:latin typeface="Trebuchet MS" panose="020B0603020202020204" pitchFamily="34" charset="0"/>
                <a:cs typeface="Times New Roman" panose="02020603050405020304" pitchFamily="18" charset="0"/>
              </a:rPr>
              <a:t>ní následujících ideál</a:t>
            </a:r>
            <a:r>
              <a:rPr lang="cs-CZ" altLang="cs-CZ" sz="1600">
                <a:latin typeface="Trebuchet MS" panose="020B0603020202020204" pitchFamily="34" charset="0"/>
              </a:rPr>
              <a:t>ů:</a:t>
            </a:r>
          </a:p>
          <a:p>
            <a:pPr>
              <a:buFont typeface="Monotype Sorts" pitchFamily="2" charset="2"/>
              <a:buNone/>
            </a:pPr>
            <a:endParaRPr lang="cs-CZ" altLang="cs-CZ" sz="160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cs-CZ" altLang="cs-CZ" sz="2000" b="1">
                <a:latin typeface="Trebuchet MS" panose="020B0603020202020204" pitchFamily="34" charset="0"/>
                <a:cs typeface="Times New Roman" panose="02020603050405020304" pitchFamily="18" charset="0"/>
              </a:rPr>
              <a:t>IDEÁL KVALITY</a:t>
            </a:r>
          </a:p>
          <a:p>
            <a:pPr lvl="1"/>
            <a:r>
              <a:rPr lang="cs-CZ" altLang="cs-CZ" sz="1400">
                <a:latin typeface="Trebuchet MS" panose="020B0603020202020204" pitchFamily="34" charset="0"/>
                <a:cs typeface="Times New Roman" panose="02020603050405020304" pitchFamily="18" charset="0"/>
              </a:rPr>
              <a:t>Ne</a:t>
            </a:r>
            <a:r>
              <a:rPr lang="cs-CZ" altLang="cs-CZ" sz="1400">
                <a:latin typeface="Trebuchet MS" panose="020B0603020202020204" pitchFamily="34" charset="0"/>
              </a:rPr>
              <a:t>říkáme lži, ani věci, pro které nemáte důkazy</a:t>
            </a:r>
            <a:r>
              <a:rPr lang="cs-CZ" altLang="cs-CZ" sz="140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altLang="cs-CZ" sz="2000" b="1">
                <a:latin typeface="Trebuchet MS" panose="020B0603020202020204" pitchFamily="34" charset="0"/>
                <a:cs typeface="Times New Roman" panose="02020603050405020304" pitchFamily="18" charset="0"/>
              </a:rPr>
              <a:t>IDEÁL RELEVANCE</a:t>
            </a:r>
          </a:p>
          <a:p>
            <a:pPr lvl="1"/>
            <a:r>
              <a:rPr lang="cs-CZ" altLang="cs-CZ" sz="1400">
                <a:latin typeface="Trebuchet MS" panose="020B0603020202020204" pitchFamily="34" charset="0"/>
              </a:rPr>
              <a:t>Říkáme pouze věci, které jsou pro účel konverzace relevantní, smysluplné, účelné</a:t>
            </a:r>
            <a:endParaRPr lang="cs-CZ" altLang="cs-CZ" sz="140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cs-CZ" altLang="cs-CZ" sz="2000" b="1">
                <a:latin typeface="Trebuchet MS" panose="020B0603020202020204" pitchFamily="34" charset="0"/>
                <a:cs typeface="Times New Roman" panose="02020603050405020304" pitchFamily="18" charset="0"/>
              </a:rPr>
              <a:t>IDEÁL KVANTITY</a:t>
            </a:r>
          </a:p>
          <a:p>
            <a:pPr lvl="1"/>
            <a:r>
              <a:rPr lang="cs-CZ" altLang="cs-CZ" sz="1400">
                <a:latin typeface="Trebuchet MS" panose="020B0603020202020204" pitchFamily="34" charset="0"/>
              </a:rPr>
              <a:t>Naše příspěvky do konverzace jsou přesně tolik informativní, jak je třeba, ani o trochu víc</a:t>
            </a:r>
            <a:endParaRPr lang="cs-CZ" altLang="cs-CZ" sz="140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cs-CZ" altLang="cs-CZ" sz="2000" b="1">
                <a:latin typeface="Trebuchet MS" panose="020B0603020202020204" pitchFamily="34" charset="0"/>
                <a:cs typeface="Times New Roman" panose="02020603050405020304" pitchFamily="18" charset="0"/>
              </a:rPr>
              <a:t>IDEÁL MRAV</a:t>
            </a:r>
            <a:r>
              <a:rPr lang="cs-CZ" altLang="cs-CZ" sz="2000" b="1">
                <a:latin typeface="Trebuchet MS" panose="020B0603020202020204" pitchFamily="34" charset="0"/>
              </a:rPr>
              <a:t>Ů</a:t>
            </a:r>
          </a:p>
          <a:p>
            <a:pPr lvl="1"/>
            <a:r>
              <a:rPr lang="cs-CZ" altLang="cs-CZ" sz="1400">
                <a:latin typeface="Trebuchet MS" panose="020B0603020202020204" pitchFamily="34" charset="0"/>
              </a:rPr>
              <a:t>Naše příspěvky jsou jasné a stručné</a:t>
            </a:r>
          </a:p>
          <a:p>
            <a:pPr lvl="1">
              <a:buFontTx/>
              <a:buNone/>
            </a:pPr>
            <a:endParaRPr lang="cs-CZ" altLang="cs-CZ" sz="1400">
              <a:latin typeface="Trebuchet MS" panose="020B0603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cs-CZ" altLang="cs-CZ" sz="1600">
                <a:latin typeface="Trebuchet MS" panose="020B0603020202020204" pitchFamily="34" charset="0"/>
              </a:rPr>
              <a:t>Předpokládá se, že mluvíme pravdu, sdělujeme relevantní informace, sdělujeme adekvátní množství informací, a to jasně.</a:t>
            </a:r>
          </a:p>
          <a:p>
            <a:pPr lvl="1" algn="r">
              <a:lnSpc>
                <a:spcPct val="80000"/>
              </a:lnSpc>
              <a:buFontTx/>
              <a:buNone/>
            </a:pPr>
            <a:endParaRPr lang="cs-CZ" altLang="cs-CZ" sz="80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lvl="1" algn="r"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http://en.wikipedia.org/wiki/Gricean_maxims</a:t>
            </a:r>
          </a:p>
        </p:txBody>
      </p:sp>
    </p:spTree>
  </p:cSld>
  <p:clrMapOvr>
    <a:masterClrMapping/>
  </p:clrMapOvr>
  <p:transition>
    <p:cover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08013"/>
            <a:ext cx="7254875" cy="658812"/>
          </a:xfrm>
          <a:solidFill>
            <a:schemeClr val="folHlink">
              <a:alpha val="59999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3200" b="1">
                <a:latin typeface="Trebuchet MS" panose="020B0603020202020204" pitchFamily="34" charset="0"/>
              </a:rPr>
              <a:t>ZKRESLENÍ V ODPOVĚDÍCH</a:t>
            </a:r>
            <a:endParaRPr lang="en-US" altLang="cs-CZ" sz="3200" b="1">
              <a:latin typeface="Trebuchet MS" panose="020B0603020202020204" pitchFamily="34" charset="0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2600"/>
            <a:ext cx="7772400" cy="43434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altLang="cs-CZ" sz="2000" dirty="0">
                <a:latin typeface="Trebuchet MS" panose="020B0603020202020204" pitchFamily="34" charset="0"/>
              </a:rPr>
              <a:t>Kromě nedokonalostí pozorování na straně respondenta a vědomě nepravdivého odpovídání…</a:t>
            </a:r>
            <a:endParaRPr lang="cs-CZ" altLang="cs-CZ" dirty="0">
              <a:latin typeface="Trebuchet MS" panose="020B0603020202020204" pitchFamily="34" charset="0"/>
            </a:endParaRPr>
          </a:p>
          <a:p>
            <a:pPr>
              <a:defRPr/>
            </a:pPr>
            <a:r>
              <a:rPr lang="cs-CZ" altLang="cs-CZ" dirty="0">
                <a:latin typeface="Trebuchet MS" panose="020B0603020202020204" pitchFamily="34" charset="0"/>
              </a:rPr>
              <a:t>přitakávání </a:t>
            </a:r>
          </a:p>
          <a:p>
            <a:pPr>
              <a:defRPr/>
            </a:pPr>
            <a:r>
              <a:rPr lang="cs-CZ" altLang="cs-CZ" dirty="0">
                <a:latin typeface="Trebuchet MS" panose="020B0603020202020204" pitchFamily="34" charset="0"/>
              </a:rPr>
              <a:t>sociální žádoucnost/hostilita</a:t>
            </a:r>
          </a:p>
          <a:p>
            <a:pPr>
              <a:defRPr/>
            </a:pPr>
            <a:r>
              <a:rPr lang="cs-CZ" altLang="cs-CZ" dirty="0">
                <a:latin typeface="Trebuchet MS" panose="020B0603020202020204" pitchFamily="34" charset="0"/>
              </a:rPr>
              <a:t>paměťové chyby</a:t>
            </a:r>
          </a:p>
          <a:p>
            <a:pPr>
              <a:defRPr/>
            </a:pPr>
            <a:r>
              <a:rPr lang="cs-CZ" altLang="cs-CZ" dirty="0">
                <a:latin typeface="Trebuchet MS" panose="020B0603020202020204" pitchFamily="34" charset="0"/>
              </a:rPr>
              <a:t>lhostejnost, málo snahy</a:t>
            </a:r>
          </a:p>
          <a:p>
            <a:pPr>
              <a:defRPr/>
            </a:pPr>
            <a:r>
              <a:rPr lang="cs-CZ" altLang="cs-CZ" dirty="0">
                <a:latin typeface="Trebuchet MS" panose="020B0603020202020204" pitchFamily="34" charset="0"/>
                <a:cs typeface="Times New Roman" panose="02020603050405020304" pitchFamily="18" charset="0"/>
              </a:rPr>
              <a:t>vyhýbání se extrém</a:t>
            </a:r>
            <a:r>
              <a:rPr lang="cs-CZ" altLang="cs-CZ" dirty="0">
                <a:latin typeface="Trebuchet MS" panose="020B0603020202020204" pitchFamily="34" charset="0"/>
              </a:rPr>
              <a:t>ů</a:t>
            </a:r>
            <a:r>
              <a:rPr lang="cs-CZ" altLang="cs-CZ" dirty="0">
                <a:latin typeface="Trebuchet MS" panose="020B0603020202020204" pitchFamily="34" charset="0"/>
                <a:cs typeface="Times New Roman" panose="02020603050405020304" pitchFamily="18" charset="0"/>
              </a:rPr>
              <a:t>m, </a:t>
            </a:r>
            <a:r>
              <a:rPr lang="cs-CZ" altLang="cs-CZ" dirty="0">
                <a:latin typeface="Trebuchet MS" panose="020B0603020202020204" pitchFamily="34" charset="0"/>
              </a:rPr>
              <a:t>nadužívání neutrálních odpovědí</a:t>
            </a:r>
          </a:p>
          <a:p>
            <a:pPr>
              <a:defRPr/>
            </a:pPr>
            <a:endParaRPr lang="cs-CZ" altLang="cs-CZ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3972" name="Text Box 5"/>
          <p:cNvSpPr txBox="1">
            <a:spLocks noChangeArrowheads="1"/>
          </p:cNvSpPr>
          <p:nvPr/>
        </p:nvSpPr>
        <p:spPr bwMode="auto">
          <a:xfrm>
            <a:off x="1116013" y="6283325"/>
            <a:ext cx="6335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biases, acquiescence (yeasaying), social desirability, hostility, memory errors, indifference, avoiding the extremes </a:t>
            </a:r>
            <a:endParaRPr lang="cs-CZ" altLang="cs-CZ" sz="40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09600"/>
            <a:ext cx="7416800" cy="658813"/>
          </a:xfrm>
          <a:solidFill>
            <a:srgbClr val="808000">
              <a:alpha val="39999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>
                <a:latin typeface="Trebuchet MS" panose="020B0603020202020204" pitchFamily="34" charset="0"/>
              </a:rPr>
              <a:t>KLADENÍ OTÁZEK – DOTAZNÍK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graphicFrame>
        <p:nvGraphicFramePr>
          <p:cNvPr id="230515" name="Group 115"/>
          <p:cNvGraphicFramePr>
            <a:graphicFrameLocks noGrp="1"/>
          </p:cNvGraphicFramePr>
          <p:nvPr/>
        </p:nvGraphicFramePr>
        <p:xfrm>
          <a:off x="1258888" y="1628775"/>
          <a:ext cx="7416800" cy="4545016"/>
        </p:xfrm>
        <a:graphic>
          <a:graphicData uri="http://schemas.openxmlformats.org/drawingml/2006/table">
            <a:tbl>
              <a:tblPr/>
              <a:tblGrid>
                <a:gridCol w="370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1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rebuchet MS" pitchFamily="34" charset="0"/>
                        </a:rPr>
                        <a:t>ROZHOVOR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rebuchet MS" pitchFamily="34" charset="0"/>
                        </a:rPr>
                        <a:t>DOTAZNÍK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Nižší možnost standardizace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Vyšší </a:t>
                      </a:r>
                      <a:r>
                        <a:rPr kumimoji="1" lang="cs-CZ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možnost</a:t>
                      </a:r>
                      <a:r>
                        <a:rPr kumimoji="1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standardizace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Vyšší potenciál pro validitu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Nižší potenciál pro validitu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Nižší potenciál pro reliabilitu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Vyšší potenciál pro reliabilitu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Vliv tazatele vysoký (+ i -)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Vliv tazatele menší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Návratnost vysoká a snáze kontrolovatelná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Návratnost menší a hůře kontrolovatelná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Drahý (čas i peníze)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Levný (až laciný)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Anonymita problematická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Anonymita možná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14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Vyšší možnost motivovat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Omezené motivování / demotivace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Kontrola průchodu otázkami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Možnost vracení se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ver dir="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09600"/>
            <a:ext cx="7416800" cy="658813"/>
          </a:xfrm>
          <a:solidFill>
            <a:srgbClr val="808000">
              <a:alpha val="4196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>
                <a:latin typeface="Trebuchet MS" panose="020B0603020202020204" pitchFamily="34" charset="0"/>
              </a:rPr>
              <a:t>FORMULACE OTÁZEK do DOTAZNÍKU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28775"/>
            <a:ext cx="7772400" cy="46085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altLang="cs-CZ" sz="2400">
                <a:latin typeface="Trebuchet MS" panose="020B0603020202020204" pitchFamily="34" charset="0"/>
              </a:rPr>
              <a:t>Spíše specifické než obecné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altLang="cs-CZ" sz="2400">
                <a:latin typeface="Trebuchet MS" panose="020B0603020202020204" pitchFamily="34" charset="0"/>
              </a:rPr>
              <a:t>Spíše uzavřené než otevřené (ale…)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altLang="cs-CZ" sz="2400">
                <a:latin typeface="Trebuchet MS" panose="020B0603020202020204" pitchFamily="34" charset="0"/>
              </a:rPr>
              <a:t>Spíše nabídnout „nevím/nemám názor“, než ne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altLang="cs-CZ" sz="2000">
                <a:latin typeface="Trebuchet MS" panose="020B0603020202020204" pitchFamily="34" charset="0"/>
              </a:rPr>
              <a:t>popř. zvážit možnost střední/neutrální alternativy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altLang="cs-CZ" sz="2400">
                <a:latin typeface="Trebuchet MS" panose="020B0603020202020204" pitchFamily="34" charset="0"/>
              </a:rPr>
              <a:t>Spíše nucená volba než (ne)souhlas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altLang="cs-CZ" sz="2400">
                <a:latin typeface="Trebuchet MS" panose="020B0603020202020204" pitchFamily="34" charset="0"/>
              </a:rPr>
              <a:t>Pořadí otázek (obecnější před specifickými)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altLang="cs-CZ" sz="2400">
                <a:latin typeface="Trebuchet MS" panose="020B0603020202020204" pitchFamily="34" charset="0"/>
              </a:rPr>
              <a:t>Specifika konkrétních formulací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altLang="cs-CZ" sz="2400">
                <a:latin typeface="Trebuchet MS" panose="020B0603020202020204" pitchFamily="34" charset="0"/>
              </a:rPr>
              <a:t>Pozor na obecné kvantifikátory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666633"/>
              </a:buClr>
            </a:pPr>
            <a:r>
              <a:rPr lang="cs-CZ" altLang="cs-CZ" sz="2400">
                <a:latin typeface="Trebuchet MS" panose="020B0603020202020204" pitchFamily="34" charset="0"/>
              </a:rPr>
              <a:t>Vyšší míra soukromí, ale nepřehánět - neptejte se, na co byste se nezeptali ústně</a:t>
            </a:r>
            <a:endParaRPr lang="en-US" altLang="cs-CZ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61" name="AutoShape 9"/>
          <p:cNvSpPr>
            <a:spLocks noChangeArrowheads="1"/>
          </p:cNvSpPr>
          <p:nvPr/>
        </p:nvSpPr>
        <p:spPr bwMode="auto">
          <a:xfrm rot="10800000">
            <a:off x="971550" y="-2619375"/>
            <a:ext cx="7489825" cy="926147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3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197" y="10803"/>
                </a:moveTo>
                <a:cubicBezTo>
                  <a:pt x="9197" y="10802"/>
                  <a:pt x="9197" y="10801"/>
                  <a:pt x="9197" y="10800"/>
                </a:cubicBezTo>
                <a:cubicBezTo>
                  <a:pt x="9197" y="9914"/>
                  <a:pt x="9914" y="9197"/>
                  <a:pt x="10800" y="9197"/>
                </a:cubicBezTo>
                <a:cubicBezTo>
                  <a:pt x="11685" y="9197"/>
                  <a:pt x="12403" y="9914"/>
                  <a:pt x="12403" y="10800"/>
                </a:cubicBezTo>
                <a:cubicBezTo>
                  <a:pt x="12403" y="10801"/>
                  <a:pt x="12402" y="10802"/>
                  <a:pt x="12402" y="10803"/>
                </a:cubicBezTo>
                <a:lnTo>
                  <a:pt x="21599" y="10820"/>
                </a:lnTo>
                <a:cubicBezTo>
                  <a:pt x="21599" y="10813"/>
                  <a:pt x="21600" y="1080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06"/>
                  <a:pt x="0" y="10813"/>
                  <a:pt x="0" y="10820"/>
                </a:cubicBezTo>
                <a:lnTo>
                  <a:pt x="9197" y="10803"/>
                </a:lnTo>
                <a:close/>
              </a:path>
            </a:pathLst>
          </a:custGeom>
          <a:solidFill>
            <a:srgbClr val="99CC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altLang="cs-CZ" sz="3200" b="1">
                <a:latin typeface="Trebuchet MS" panose="020B0603020202020204" pitchFamily="34" charset="0"/>
              </a:rPr>
              <a:t>OBSERVAČNÍ</a:t>
            </a:r>
          </a:p>
          <a:p>
            <a:pPr>
              <a:buClr>
                <a:srgbClr val="666633"/>
              </a:buClr>
            </a:pPr>
            <a:r>
              <a:rPr lang="cs-CZ" altLang="cs-CZ">
                <a:latin typeface="Trebuchet MS" panose="020B0603020202020204" pitchFamily="34" charset="0"/>
              </a:rPr>
              <a:t>POZOROVÁNÍ</a:t>
            </a:r>
          </a:p>
          <a:p>
            <a:pPr>
              <a:buClr>
                <a:srgbClr val="666633"/>
              </a:buClr>
            </a:pPr>
            <a:r>
              <a:rPr lang="cs-CZ" altLang="cs-CZ">
                <a:latin typeface="Trebuchet MS" panose="020B0603020202020204" pitchFamily="34" charset="0"/>
              </a:rPr>
              <a:t>PŘÍSTROJOVÁ MĚŘENÍ</a:t>
            </a:r>
          </a:p>
          <a:p>
            <a:pPr>
              <a:buClr>
                <a:srgbClr val="666633"/>
              </a:buClr>
            </a:pPr>
            <a:r>
              <a:rPr lang="cs-CZ" altLang="cs-CZ">
                <a:latin typeface="Trebuchet MS" panose="020B0603020202020204" pitchFamily="34" charset="0"/>
              </a:rPr>
              <a:t>PSYCHOLOGICKÉ TESTY</a:t>
            </a:r>
            <a:endParaRPr lang="en-US" altLang="cs-CZ">
              <a:latin typeface="Trebuchet MS" panose="020B0603020202020204" pitchFamily="34" charset="0"/>
            </a:endParaRP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altLang="cs-CZ" sz="3200" b="1" dirty="0">
                <a:latin typeface="Trebuchet MS" panose="020B0603020202020204" pitchFamily="34" charset="0"/>
              </a:rPr>
              <a:t>DOTAZOVACÍ</a:t>
            </a:r>
          </a:p>
          <a:p>
            <a:pPr>
              <a:buClr>
                <a:srgbClr val="666633"/>
              </a:buClr>
            </a:pPr>
            <a:r>
              <a:rPr lang="cs-CZ" altLang="cs-CZ" dirty="0">
                <a:latin typeface="Trebuchet MS" panose="020B0603020202020204" pitchFamily="34" charset="0"/>
              </a:rPr>
              <a:t>ROZHOVOR</a:t>
            </a:r>
          </a:p>
          <a:p>
            <a:pPr>
              <a:buClr>
                <a:srgbClr val="666633"/>
              </a:buClr>
            </a:pPr>
            <a:r>
              <a:rPr lang="cs-CZ" altLang="cs-CZ" dirty="0">
                <a:latin typeface="Trebuchet MS" panose="020B0603020202020204" pitchFamily="34" charset="0"/>
              </a:rPr>
              <a:t>DOTAZNÍK</a:t>
            </a:r>
          </a:p>
          <a:p>
            <a:endParaRPr lang="en-US" altLang="cs-CZ" dirty="0">
              <a:latin typeface="Trebuchet MS" panose="020B0603020202020204" pitchFamily="34" charset="0"/>
            </a:endParaRP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2843213" y="620713"/>
            <a:ext cx="3600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40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763713" y="620713"/>
            <a:ext cx="5976937" cy="792162"/>
          </a:xfrm>
          <a:prstGeom prst="rect">
            <a:avLst/>
          </a:prstGeom>
          <a:solidFill>
            <a:srgbClr val="99CC00">
              <a:alpha val="70195"/>
            </a:srgb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000">
                <a:solidFill>
                  <a:schemeClr val="tx2"/>
                </a:solidFill>
                <a:latin typeface="Trebuchet MS" panose="020B0603020202020204" pitchFamily="34" charset="0"/>
              </a:rPr>
              <a:t>2 SKUPINY METOD</a:t>
            </a:r>
            <a:endParaRPr lang="en-US" altLang="cs-CZ" sz="400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1116013" y="6283325"/>
            <a:ext cx="6335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AJ: </a:t>
            </a:r>
            <a:r>
              <a:rPr lang="cs-CZ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observation, product(document) analysis, experimental methods, maps, traces, tests, interview, focus group, questionnaire, attitude scales, rating scales </a:t>
            </a:r>
            <a:r>
              <a:rPr lang="en-US" altLang="cs-CZ" sz="1000" b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09600"/>
            <a:ext cx="7416800" cy="658813"/>
          </a:xfrm>
          <a:solidFill>
            <a:srgbClr val="FFC000">
              <a:alpha val="41176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400" b="1">
                <a:latin typeface="Trebuchet MS" panose="020B0603020202020204" pitchFamily="34" charset="0"/>
              </a:rPr>
              <a:t>OD DOTAZNÍKU K PSYCHOLOGICKÉ ŠKÁLE</a:t>
            </a:r>
            <a:endParaRPr lang="en-US" altLang="cs-CZ" sz="2400" b="1">
              <a:latin typeface="Trebuchet MS" panose="020B060302020202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00213"/>
            <a:ext cx="7862887" cy="439578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altLang="cs-CZ" sz="2200">
                <a:latin typeface="Trebuchet MS" panose="020B0603020202020204" pitchFamily="34" charset="0"/>
              </a:rPr>
              <a:t>Jedna otázka stěží postihne celý </a:t>
            </a:r>
            <a:r>
              <a:rPr lang="cs-CZ" altLang="cs-CZ" sz="2200" b="1">
                <a:latin typeface="Trebuchet MS" panose="020B0603020202020204" pitchFamily="34" charset="0"/>
              </a:rPr>
              <a:t>konstrukt</a:t>
            </a:r>
            <a:r>
              <a:rPr lang="cs-CZ" altLang="cs-CZ" sz="2200">
                <a:latin typeface="Trebuchet MS" panose="020B0603020202020204" pitchFamily="34" charset="0"/>
              </a:rPr>
              <a:t> – </a:t>
            </a:r>
            <a:r>
              <a:rPr lang="cs-CZ" altLang="cs-CZ" sz="2200" b="1">
                <a:solidFill>
                  <a:srgbClr val="FF0000"/>
                </a:solidFill>
                <a:latin typeface="Trebuchet MS" panose="020B0603020202020204" pitchFamily="34" charset="0"/>
              </a:rPr>
              <a:t>VALIDITA!</a:t>
            </a:r>
          </a:p>
          <a:p>
            <a:pPr>
              <a:spcBef>
                <a:spcPts val="1200"/>
              </a:spcBef>
            </a:pPr>
            <a:r>
              <a:rPr lang="cs-CZ" altLang="cs-CZ" sz="2200">
                <a:latin typeface="Trebuchet MS" panose="020B0603020202020204" pitchFamily="34" charset="0"/>
              </a:rPr>
              <a:t>Více různých podnětů/položek, které dávají možnost projevit se témuž konstruktu </a:t>
            </a:r>
            <a:r>
              <a:rPr lang="en-US" altLang="cs-CZ" sz="2200">
                <a:latin typeface="Trebuchet MS" panose="020B0603020202020204" pitchFamily="34" charset="0"/>
              </a:rPr>
              <a:t>&gt;&gt; </a:t>
            </a:r>
            <a:r>
              <a:rPr lang="cs-CZ" altLang="cs-CZ" sz="2200" b="1">
                <a:latin typeface="Trebuchet MS" panose="020B0603020202020204" pitchFamily="34" charset="0"/>
              </a:rPr>
              <a:t>ŠKÁLA</a:t>
            </a:r>
            <a:r>
              <a:rPr lang="cs-CZ" altLang="cs-CZ" sz="2200">
                <a:latin typeface="Trebuchet MS" panose="020B0603020202020204" pitchFamily="34" charset="0"/>
              </a:rPr>
              <a:t> </a:t>
            </a:r>
            <a:r>
              <a:rPr lang="cs-CZ" altLang="cs-CZ" sz="1600">
                <a:latin typeface="Trebuchet MS" panose="020B0603020202020204" pitchFamily="34" charset="0"/>
              </a:rPr>
              <a:t>(srov. soclg. INDEX)</a:t>
            </a:r>
          </a:p>
          <a:p>
            <a:pPr>
              <a:spcBef>
                <a:spcPts val="1200"/>
              </a:spcBef>
            </a:pPr>
            <a:r>
              <a:rPr lang="cs-CZ" altLang="cs-CZ" sz="2200">
                <a:latin typeface="Trebuchet MS" panose="020B0603020202020204" pitchFamily="34" charset="0"/>
              </a:rPr>
              <a:t>Průnik více otázek získáme zprůměrováním/sečtením + ověření pomocí FA a Cronbachovy alfy</a:t>
            </a:r>
          </a:p>
          <a:p>
            <a:pPr>
              <a:spcBef>
                <a:spcPts val="1200"/>
              </a:spcBef>
            </a:pPr>
            <a:r>
              <a:rPr lang="cs-CZ" altLang="cs-CZ" sz="2200">
                <a:latin typeface="Trebuchet MS" panose="020B0603020202020204" pitchFamily="34" charset="0"/>
              </a:rPr>
              <a:t>Funguje stejně i v observační variantě</a:t>
            </a:r>
          </a:p>
          <a:p>
            <a:pPr>
              <a:buFont typeface="Monotype Sorts" pitchFamily="2" charset="2"/>
              <a:buNone/>
            </a:pPr>
            <a:endParaRPr lang="cs-CZ" altLang="cs-CZ" sz="2400">
              <a:latin typeface="Trebuchet MS" panose="020B0603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cs-CZ" altLang="cs-CZ" sz="2000" b="1">
                <a:latin typeface="Trebuchet MS" panose="020B0603020202020204" pitchFamily="34" charset="0"/>
              </a:rPr>
              <a:t>Kdy lze sčítat položky </a:t>
            </a:r>
          </a:p>
          <a:p>
            <a:r>
              <a:rPr lang="cs-CZ" altLang="cs-CZ" sz="2000" b="1">
                <a:latin typeface="Trebuchet MS" panose="020B0603020202020204" pitchFamily="34" charset="0"/>
              </a:rPr>
              <a:t>Kladná korelace</a:t>
            </a:r>
            <a:r>
              <a:rPr lang="cs-CZ" altLang="cs-CZ" sz="2400">
                <a:latin typeface="Trebuchet MS" panose="020B0603020202020204" pitchFamily="34" charset="0"/>
              </a:rPr>
              <a:t> </a:t>
            </a:r>
            <a:r>
              <a:rPr lang="cs-CZ" altLang="cs-CZ" sz="1600">
                <a:latin typeface="Trebuchet MS" panose="020B0603020202020204" pitchFamily="34" charset="0"/>
              </a:rPr>
              <a:t>– odpovědi jsou produktem téže vnitřní tendence-konstruktu</a:t>
            </a:r>
          </a:p>
          <a:p>
            <a:r>
              <a:rPr lang="cs-CZ" altLang="cs-CZ" sz="2000" b="1">
                <a:latin typeface="Trebuchet MS" panose="020B0603020202020204" pitchFamily="34" charset="0"/>
              </a:rPr>
              <a:t>Kumulace</a:t>
            </a:r>
            <a:r>
              <a:rPr lang="cs-CZ" altLang="cs-CZ" sz="2400">
                <a:latin typeface="Trebuchet MS" panose="020B0603020202020204" pitchFamily="34" charset="0"/>
              </a:rPr>
              <a:t> </a:t>
            </a:r>
            <a:r>
              <a:rPr lang="cs-CZ" altLang="cs-CZ" sz="1600">
                <a:latin typeface="Trebuchet MS" panose="020B0603020202020204" pitchFamily="34" charset="0"/>
              </a:rPr>
              <a:t>– chování, událostí</a:t>
            </a:r>
            <a:endParaRPr lang="cs-CZ" altLang="cs-CZ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09600"/>
            <a:ext cx="7416800" cy="658813"/>
          </a:xfrm>
          <a:solidFill>
            <a:srgbClr val="808000">
              <a:alpha val="39999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>
                <a:latin typeface="Trebuchet MS" panose="020B0603020202020204" pitchFamily="34" charset="0"/>
              </a:rPr>
              <a:t>KLADENÍ OTÁZEK – FOCUS GROUPS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graphicFrame>
        <p:nvGraphicFramePr>
          <p:cNvPr id="187564" name="Group 172"/>
          <p:cNvGraphicFramePr>
            <a:graphicFrameLocks noGrp="1"/>
          </p:cNvGraphicFramePr>
          <p:nvPr/>
        </p:nvGraphicFramePr>
        <p:xfrm>
          <a:off x="1258888" y="2492375"/>
          <a:ext cx="7345362" cy="3736976"/>
        </p:xfrm>
        <a:graphic>
          <a:graphicData uri="http://schemas.openxmlformats.org/drawingml/2006/table">
            <a:tbl>
              <a:tblPr/>
              <a:tblGrid>
                <a:gridCol w="367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1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3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rebuchet MS" pitchFamily="34" charset="0"/>
                        </a:rPr>
                        <a:t>ROZHOVOR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rebuchet MS" pitchFamily="34" charset="0"/>
                        </a:rPr>
                        <a:t>FOCUS GROUP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rebuchet MS" pitchFamily="34" charset="0"/>
                        </a:rPr>
                        <a:t> SKUPINOVÝ ROZHOVOR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8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Vyšší možnost standardizace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Nižší možnost standardizace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1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Širší rozsah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Užší rozsah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9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Snazší na management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Náročnější na management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Drahý (čas i peníze)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Levnější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Větší problém s citlivými tématy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Sledování interakcí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7500" name="Text Box 108"/>
          <p:cNvSpPr txBox="1">
            <a:spLocks noChangeArrowheads="1"/>
          </p:cNvSpPr>
          <p:nvPr/>
        </p:nvSpPr>
        <p:spPr bwMode="auto">
          <a:xfrm>
            <a:off x="1547813" y="1412875"/>
            <a:ext cx="6337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0">
                <a:solidFill>
                  <a:schemeClr val="tx2"/>
                </a:solidFill>
                <a:latin typeface="Trebuchet MS" panose="020B0603020202020204" pitchFamily="34" charset="0"/>
              </a:rPr>
              <a:t>FG (=ohnisková skupina)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0">
                <a:solidFill>
                  <a:schemeClr val="tx2"/>
                </a:solidFill>
                <a:latin typeface="Trebuchet MS" panose="020B0603020202020204" pitchFamily="34" charset="0"/>
              </a:rPr>
              <a:t>	    – rozhovor s malou skupinou (5-10)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50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609600"/>
            <a:ext cx="7575550" cy="685800"/>
          </a:xfrm>
          <a:solidFill>
            <a:schemeClr val="hlink"/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altLang="cs-CZ" sz="2800" b="1">
                <a:latin typeface="Trebuchet MS" panose="020B0603020202020204" pitchFamily="34" charset="0"/>
              </a:rPr>
              <a:t>PŘEDNOSTI A SLABÉ STRÁNKY DOTAZOVÁNÍ</a:t>
            </a:r>
            <a:endParaRPr lang="en-US" altLang="cs-CZ" sz="2800" b="1">
              <a:latin typeface="Trebuchet MS" panose="020B0603020202020204" pitchFamily="34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altLang="cs-CZ" sz="2800" b="1">
                <a:latin typeface="Trebuchet MS" panose="020B0603020202020204" pitchFamily="34" charset="0"/>
              </a:rPr>
              <a:t>MOŽNÉ PŘEDNOSTI</a:t>
            </a:r>
          </a:p>
          <a:p>
            <a:r>
              <a:rPr lang="cs-CZ" altLang="cs-CZ" sz="2000">
                <a:latin typeface="Trebuchet MS" panose="020B0603020202020204" pitchFamily="34" charset="0"/>
              </a:rPr>
              <a:t>Mnohem snazší přístup k širší paletě jevů</a:t>
            </a:r>
          </a:p>
          <a:p>
            <a:r>
              <a:rPr lang="cs-CZ" altLang="cs-CZ" sz="2000">
                <a:latin typeface="Trebuchet MS" panose="020B0603020202020204" pitchFamily="34" charset="0"/>
              </a:rPr>
              <a:t>Výhody plynoucí z interaktivnosti (př. kontrola relevance)</a:t>
            </a:r>
          </a:p>
          <a:p>
            <a:r>
              <a:rPr lang="cs-CZ" altLang="cs-CZ" sz="2000">
                <a:latin typeface="Trebuchet MS" panose="020B0603020202020204" pitchFamily="34" charset="0"/>
              </a:rPr>
              <a:t>Časová nezávislost</a:t>
            </a:r>
          </a:p>
          <a:p>
            <a:r>
              <a:rPr lang="cs-CZ" altLang="cs-CZ" sz="2000">
                <a:latin typeface="Trebuchet MS" panose="020B0603020202020204" pitchFamily="34" charset="0"/>
              </a:rPr>
              <a:t>Někdy menší náročnost – finanční, časová</a:t>
            </a:r>
          </a:p>
          <a:p>
            <a:pPr>
              <a:buFont typeface="Monotype Sorts" pitchFamily="2" charset="2"/>
              <a:buNone/>
            </a:pPr>
            <a:r>
              <a:rPr lang="cs-CZ" altLang="cs-CZ" sz="2800" b="1">
                <a:latin typeface="Trebuchet MS" panose="020B0603020202020204" pitchFamily="34" charset="0"/>
              </a:rPr>
              <a:t>MOŽNÁ SLABÁ MÍSTA</a:t>
            </a:r>
          </a:p>
          <a:p>
            <a:r>
              <a:rPr lang="cs-CZ" altLang="cs-CZ" sz="2000">
                <a:latin typeface="Trebuchet MS" panose="020B0603020202020204" pitchFamily="34" charset="0"/>
              </a:rPr>
              <a:t>Zranitelnost daná zprostředkovaností</a:t>
            </a:r>
          </a:p>
          <a:p>
            <a:r>
              <a:rPr lang="cs-CZ" altLang="cs-CZ" sz="2000">
                <a:latin typeface="Trebuchet MS" panose="020B0603020202020204" pitchFamily="34" charset="0"/>
              </a:rPr>
              <a:t>Zranitelnost daná kognitivními mezemi respondenta</a:t>
            </a:r>
          </a:p>
          <a:p>
            <a:r>
              <a:rPr lang="cs-CZ" altLang="cs-CZ" sz="2000">
                <a:latin typeface="Trebuchet MS" panose="020B0603020202020204" pitchFamily="34" charset="0"/>
              </a:rPr>
              <a:t>Zranitelnost daná interaktivností</a:t>
            </a:r>
          </a:p>
          <a:p>
            <a:r>
              <a:rPr lang="cs-CZ" altLang="cs-CZ" sz="2000">
                <a:latin typeface="Trebuchet MS" panose="020B0603020202020204" pitchFamily="34" charset="0"/>
              </a:rPr>
              <a:t>Kvality pozorovatele i tazatele</a:t>
            </a:r>
            <a:endParaRPr lang="en-US" altLang="cs-CZ" sz="20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476250"/>
            <a:ext cx="7575550" cy="1008063"/>
          </a:xfrm>
          <a:prstGeom prst="rect">
            <a:avLst/>
          </a:prstGeom>
          <a:solidFill>
            <a:srgbClr val="F4C600">
              <a:alpha val="57000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2800" kern="0" dirty="0">
                <a:latin typeface="Trebuchet MS" pitchFamily="34" charset="0"/>
                <a:ea typeface="+mj-ea"/>
                <a:cs typeface="+mj-cs"/>
              </a:rPr>
              <a:t>„import”METOD Z CIZÍHO JAZYKA</a:t>
            </a:r>
            <a:endParaRPr lang="en-US" sz="2800" kern="0" dirty="0"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cover dir="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3163" y="1700213"/>
            <a:ext cx="7772400" cy="43957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I often go deeply into other people’s feelings	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I am seldom occupied with the feelings and experiences of others	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I am rarely occupied with other people’s view of me	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I easily put aside other people’s comments	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I can hardly bear it when other people are angry with me	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>
                <a:solidFill>
                  <a:srgbClr val="000000"/>
                </a:solidFill>
                <a:latin typeface="Calibri"/>
              </a:rPr>
              <a:t>I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hate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detachment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	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I feel a strong need for other people’s advice and guidance	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If I do something that bothers other people, I can easily dismiss that from my mind	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I can easily back out of things that people who are important to me want me to do	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I often long for love and warmth	</a:t>
            </a:r>
          </a:p>
          <a:p>
            <a:pPr>
              <a:defRPr/>
            </a:pPr>
            <a:endParaRPr lang="cs-CZ" sz="2000" dirty="0"/>
          </a:p>
        </p:txBody>
      </p:sp>
    </p:spTree>
  </p:cSld>
  <p:clrMapOvr>
    <a:masterClrMapping/>
  </p:clrMapOvr>
  <p:transition>
    <p:cover dir="d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Zástupný symbol pro obsah 2"/>
          <p:cNvSpPr>
            <a:spLocks noGrp="1"/>
          </p:cNvSpPr>
          <p:nvPr>
            <p:ph idx="1"/>
          </p:nvPr>
        </p:nvSpPr>
        <p:spPr>
          <a:xfrm>
            <a:off x="1173163" y="549275"/>
            <a:ext cx="7772400" cy="5688013"/>
          </a:xfrm>
        </p:spPr>
        <p:txBody>
          <a:bodyPr/>
          <a:lstStyle/>
          <a:p>
            <a:pPr>
              <a:spcBef>
                <a:spcPts val="1200"/>
              </a:spcBef>
              <a:buFont typeface="Times New Roman" panose="02020603050405020304" pitchFamily="18" charset="0"/>
              <a:buAutoNum type="arabicPeriod"/>
            </a:pPr>
            <a:r>
              <a:rPr lang="en-US" altLang="cs-CZ" sz="2800">
                <a:latin typeface="Calibri" panose="020F0502020204030204" pitchFamily="34" charset="0"/>
              </a:rPr>
              <a:t>I believe that getting together with friends to party is one</a:t>
            </a:r>
            <a:r>
              <a:rPr lang="cs-CZ" altLang="cs-CZ" sz="2800">
                <a:latin typeface="Calibri" panose="020F0502020204030204" pitchFamily="34" charset="0"/>
              </a:rPr>
              <a:t> </a:t>
            </a:r>
            <a:r>
              <a:rPr lang="en-US" altLang="cs-CZ" sz="2800">
                <a:latin typeface="Calibri" panose="020F0502020204030204" pitchFamily="34" charset="0"/>
              </a:rPr>
              <a:t>of life's  important pleasures.</a:t>
            </a:r>
          </a:p>
          <a:p>
            <a:pPr>
              <a:spcBef>
                <a:spcPts val="1200"/>
              </a:spcBef>
              <a:buFont typeface="Times New Roman" panose="02020603050405020304" pitchFamily="18" charset="0"/>
              <a:buAutoNum type="arabicPeriod"/>
            </a:pPr>
            <a:r>
              <a:rPr lang="en-US" altLang="cs-CZ" sz="2800">
                <a:latin typeface="Calibri" panose="020F0502020204030204" pitchFamily="34" charset="0"/>
              </a:rPr>
              <a:t>If I don't get done on time, I don't worry about it.</a:t>
            </a:r>
          </a:p>
          <a:p>
            <a:pPr>
              <a:spcBef>
                <a:spcPts val="1200"/>
              </a:spcBef>
              <a:buFont typeface="Times New Roman" panose="02020603050405020304" pitchFamily="18" charset="0"/>
              <a:buAutoNum type="arabicPeriod"/>
            </a:pPr>
            <a:r>
              <a:rPr lang="en-US" altLang="cs-CZ" sz="2800">
                <a:latin typeface="Calibri" panose="020F0502020204030204" pitchFamily="34" charset="0"/>
              </a:rPr>
              <a:t>I try to live one day at a time.</a:t>
            </a:r>
          </a:p>
          <a:p>
            <a:pPr>
              <a:spcBef>
                <a:spcPts val="1200"/>
              </a:spcBef>
              <a:buFont typeface="Times New Roman" panose="02020603050405020304" pitchFamily="18" charset="0"/>
              <a:buAutoNum type="arabicPeriod"/>
            </a:pPr>
            <a:r>
              <a:rPr lang="en-US" altLang="cs-CZ" sz="2800">
                <a:latin typeface="Calibri" panose="020F0502020204030204" pitchFamily="34" charset="0"/>
              </a:rPr>
              <a:t>It's fun to gamble when I have some extra money.</a:t>
            </a:r>
          </a:p>
          <a:p>
            <a:pPr>
              <a:spcBef>
                <a:spcPts val="1200"/>
              </a:spcBef>
              <a:buFont typeface="Times New Roman" panose="02020603050405020304" pitchFamily="18" charset="0"/>
              <a:buAutoNum type="arabicPeriod"/>
            </a:pPr>
            <a:r>
              <a:rPr lang="en-US" altLang="cs-CZ" sz="2800">
                <a:latin typeface="Calibri" panose="020F0502020204030204" pitchFamily="34" charset="0"/>
              </a:rPr>
              <a:t>I don't do things that will be good for me if they don't feel</a:t>
            </a:r>
            <a:r>
              <a:rPr lang="cs-CZ" altLang="cs-CZ" sz="2800">
                <a:latin typeface="Calibri" panose="020F0502020204030204" pitchFamily="34" charset="0"/>
              </a:rPr>
              <a:t> </a:t>
            </a:r>
            <a:r>
              <a:rPr lang="en-US" altLang="cs-CZ" sz="2800">
                <a:latin typeface="Calibri" panose="020F0502020204030204" pitchFamily="34" charset="0"/>
              </a:rPr>
              <a:t>good now.</a:t>
            </a:r>
          </a:p>
          <a:p>
            <a:pPr>
              <a:spcBef>
                <a:spcPts val="1200"/>
              </a:spcBef>
              <a:buFont typeface="Times New Roman" panose="02020603050405020304" pitchFamily="18" charset="0"/>
              <a:buAutoNum type="arabicPeriod"/>
            </a:pPr>
            <a:r>
              <a:rPr lang="en-US" altLang="cs-CZ" sz="2800">
                <a:latin typeface="Calibri" panose="020F0502020204030204" pitchFamily="34" charset="0"/>
              </a:rPr>
              <a:t>I take risks to put excitement into my life.</a:t>
            </a:r>
            <a:endParaRPr lang="cs-CZ" altLang="cs-CZ" sz="28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>
                <a:latin typeface="Trebuchet MS" panose="020B0603020202020204" pitchFamily="34" charset="0"/>
              </a:rPr>
              <a:t>Malá země – málo psychologů</a:t>
            </a:r>
          </a:p>
          <a:p>
            <a:r>
              <a:rPr lang="cs-CZ" altLang="cs-CZ" sz="2800">
                <a:latin typeface="Trebuchet MS" panose="020B0603020202020204" pitchFamily="34" charset="0"/>
              </a:rPr>
              <a:t>Vývoj měřících nástrojů je náročný</a:t>
            </a:r>
          </a:p>
          <a:p>
            <a:endParaRPr lang="cs-CZ" altLang="cs-CZ" sz="2800">
              <a:latin typeface="Trebuchet MS" panose="020B0603020202020204" pitchFamily="34" charset="0"/>
            </a:endParaRPr>
          </a:p>
          <a:p>
            <a:r>
              <a:rPr lang="cs-CZ" altLang="cs-CZ" sz="2800">
                <a:latin typeface="Trebuchet MS" panose="020B0603020202020204" pitchFamily="34" charset="0"/>
              </a:rPr>
              <a:t>Jen zlomek měřítek, o nichž se dočteme, existuje ve validizované české verzi </a:t>
            </a:r>
          </a:p>
          <a:p>
            <a:endParaRPr lang="cs-CZ" altLang="cs-CZ" sz="2800">
              <a:latin typeface="Trebuchet MS" panose="020B0603020202020204" pitchFamily="34" charset="0"/>
            </a:endParaRPr>
          </a:p>
          <a:p>
            <a:r>
              <a:rPr lang="cs-CZ" altLang="cs-CZ" sz="2800">
                <a:latin typeface="Trebuchet MS" panose="020B0603020202020204" pitchFamily="34" charset="0"/>
              </a:rPr>
              <a:t>Akceptujeme X Adaptujeme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476250"/>
            <a:ext cx="7575550" cy="1008063"/>
          </a:xfrm>
          <a:prstGeom prst="rect">
            <a:avLst/>
          </a:prstGeom>
          <a:solidFill>
            <a:srgbClr val="F4C600">
              <a:alpha val="57000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2800" kern="0" dirty="0">
                <a:latin typeface="Trebuchet MS" pitchFamily="34" charset="0"/>
                <a:ea typeface="+mj-ea"/>
                <a:cs typeface="+mj-cs"/>
              </a:rPr>
              <a:t>„import”METOD Z CIZÍHO JAZYKA</a:t>
            </a:r>
            <a:endParaRPr lang="en-US" sz="2800" kern="0" dirty="0"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cover dir="d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 err="1">
                <a:latin typeface="Trebuchet MS" panose="020B0603020202020204" pitchFamily="34" charset="0"/>
              </a:rPr>
              <a:t>Konstruktová</a:t>
            </a:r>
            <a:r>
              <a:rPr lang="cs-CZ" altLang="cs-CZ" sz="2400" dirty="0">
                <a:latin typeface="Trebuchet MS" panose="020B0603020202020204" pitchFamily="34" charset="0"/>
              </a:rPr>
              <a:t> zkreslení</a:t>
            </a:r>
          </a:p>
          <a:p>
            <a:pPr lvl="1"/>
            <a:r>
              <a:rPr lang="cs-CZ" altLang="cs-CZ" sz="1800" dirty="0">
                <a:latin typeface="Trebuchet MS" panose="020B0603020202020204" pitchFamily="34" charset="0"/>
              </a:rPr>
              <a:t>Rozdílné definice konstruktů, zejména co se týká zahrnutí různých aspektů a jejich relevance</a:t>
            </a:r>
          </a:p>
          <a:p>
            <a:pPr lvl="1"/>
            <a:r>
              <a:rPr lang="cs-CZ" altLang="cs-CZ" sz="1800" dirty="0" err="1">
                <a:latin typeface="Trebuchet MS" panose="020B0603020202020204" pitchFamily="34" charset="0"/>
              </a:rPr>
              <a:t>construct</a:t>
            </a:r>
            <a:r>
              <a:rPr lang="cs-CZ" altLang="cs-CZ" sz="1800" dirty="0">
                <a:latin typeface="Trebuchet MS" panose="020B0603020202020204" pitchFamily="34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</a:rPr>
              <a:t>underrepresentation</a:t>
            </a:r>
            <a:r>
              <a:rPr lang="cs-CZ" altLang="cs-CZ" sz="1800" dirty="0">
                <a:latin typeface="Trebuchet MS" panose="020B0603020202020204" pitchFamily="34" charset="0"/>
              </a:rPr>
              <a:t> - </a:t>
            </a:r>
            <a:r>
              <a:rPr lang="cs-CZ" altLang="cs-CZ" sz="1800" dirty="0" err="1">
                <a:latin typeface="Trebuchet MS" panose="020B0603020202020204" pitchFamily="34" charset="0"/>
              </a:rPr>
              <a:t>Embretson</a:t>
            </a:r>
            <a:endParaRPr lang="cs-CZ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cs-CZ" altLang="cs-CZ" sz="2400" dirty="0" err="1">
                <a:latin typeface="Trebuchet MS" panose="020B0603020202020204" pitchFamily="34" charset="0"/>
              </a:rPr>
              <a:t>Metodová</a:t>
            </a:r>
            <a:r>
              <a:rPr lang="cs-CZ" altLang="cs-CZ" sz="2400" dirty="0">
                <a:latin typeface="Trebuchet MS" panose="020B0603020202020204" pitchFamily="34" charset="0"/>
              </a:rPr>
              <a:t> zkreslení</a:t>
            </a:r>
          </a:p>
          <a:p>
            <a:pPr lvl="1"/>
            <a:r>
              <a:rPr lang="cs-CZ" altLang="cs-CZ" sz="1800" dirty="0">
                <a:latin typeface="Trebuchet MS" panose="020B0603020202020204" pitchFamily="34" charset="0"/>
              </a:rPr>
              <a:t>Rozdílné okolnosti administrace měřítka, motivace</a:t>
            </a:r>
          </a:p>
          <a:p>
            <a:pPr lvl="1"/>
            <a:r>
              <a:rPr lang="cs-CZ" altLang="cs-CZ" sz="1800" dirty="0">
                <a:latin typeface="Trebuchet MS" panose="020B0603020202020204" pitchFamily="34" charset="0"/>
              </a:rPr>
              <a:t>Různá zkušenost, obeznámenost měřené populace s testovými materiály, podněty a způsobem odpovídání</a:t>
            </a:r>
          </a:p>
          <a:p>
            <a:pPr>
              <a:spcBef>
                <a:spcPts val="1800"/>
              </a:spcBef>
            </a:pPr>
            <a:r>
              <a:rPr lang="cs-CZ" altLang="cs-CZ" sz="2400" dirty="0">
                <a:latin typeface="Trebuchet MS" panose="020B0603020202020204" pitchFamily="34" charset="0"/>
              </a:rPr>
              <a:t>Rozdíly ve fungování položek</a:t>
            </a:r>
          </a:p>
          <a:p>
            <a:pPr lvl="1"/>
            <a:r>
              <a:rPr lang="cs-CZ" altLang="cs-CZ" sz="1800" dirty="0">
                <a:latin typeface="Trebuchet MS" panose="020B0603020202020204" pitchFamily="34" charset="0"/>
              </a:rPr>
              <a:t>Špatné překlady, odlišné konotace zvolených slov, podnětů</a:t>
            </a:r>
          </a:p>
          <a:p>
            <a:pPr lvl="1"/>
            <a:endParaRPr lang="cs-CZ" altLang="cs-CZ" sz="2000" dirty="0">
              <a:latin typeface="Trebuchet MS" panose="020B0603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476250"/>
            <a:ext cx="7575550" cy="1008063"/>
          </a:xfrm>
          <a:prstGeom prst="rect">
            <a:avLst/>
          </a:prstGeom>
          <a:solidFill>
            <a:srgbClr val="F4C600">
              <a:alpha val="57000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2800" kern="0" dirty="0">
                <a:latin typeface="Trebuchet MS" pitchFamily="34" charset="0"/>
                <a:ea typeface="+mj-ea"/>
                <a:cs typeface="+mj-cs"/>
              </a:rPr>
              <a:t>Zdroje rozdílů ve skórech způsobené jazykem/kulturou</a:t>
            </a:r>
          </a:p>
        </p:txBody>
      </p:sp>
    </p:spTree>
  </p:cSld>
  <p:clrMapOvr>
    <a:masterClrMapping/>
  </p:clrMapOvr>
  <p:transition>
    <p:cover dir="d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cs-CZ" sz="2000" dirty="0">
                <a:latin typeface="Trebuchet MS" pitchFamily="34" charset="0"/>
              </a:rPr>
              <a:t>Nesnadno dosažitelná, </a:t>
            </a:r>
            <a:r>
              <a:rPr lang="cs-CZ" sz="2000" dirty="0" err="1">
                <a:latin typeface="Trebuchet MS" pitchFamily="34" charset="0"/>
              </a:rPr>
              <a:t>argumentovatelná</a:t>
            </a:r>
            <a:endParaRPr lang="cs-CZ" sz="2000" dirty="0">
              <a:latin typeface="Trebuchet MS" pitchFamily="34" charset="0"/>
            </a:endParaRPr>
          </a:p>
          <a:p>
            <a:pPr>
              <a:buFont typeface="Monotype Sorts" pitchFamily="2" charset="2"/>
              <a:buNone/>
              <a:defRPr/>
            </a:pPr>
            <a:endParaRPr lang="cs-CZ" sz="2000" dirty="0">
              <a:latin typeface="Trebuchet MS" pitchFamily="34" charset="0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cs-CZ" sz="2000" b="1" dirty="0">
                <a:latin typeface="Trebuchet MS" pitchFamily="34" charset="0"/>
              </a:rPr>
              <a:t>Stupně ekvivalence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b="1" dirty="0">
                <a:latin typeface="Trebuchet MS" pitchFamily="34" charset="0"/>
              </a:rPr>
              <a:t>Konstruktová</a:t>
            </a:r>
            <a:r>
              <a:rPr lang="cs-CZ" sz="2000" dirty="0">
                <a:latin typeface="Trebuchet MS" pitchFamily="34" charset="0"/>
              </a:rPr>
              <a:t> – měří se stejný konstrukt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b="1" dirty="0">
                <a:latin typeface="Trebuchet MS" pitchFamily="34" charset="0"/>
              </a:rPr>
              <a:t>Strukturní/funkční </a:t>
            </a:r>
            <a:r>
              <a:rPr lang="cs-CZ" sz="2000" dirty="0">
                <a:latin typeface="Trebuchet MS" pitchFamily="34" charset="0"/>
              </a:rPr>
              <a:t>– mezi měřenými aspekty konstruktu jsou stejné vztahy v obou verzích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b="1" dirty="0">
                <a:latin typeface="Trebuchet MS" pitchFamily="34" charset="0"/>
              </a:rPr>
              <a:t>Ekvivalence jednotek měření </a:t>
            </a:r>
            <a:r>
              <a:rPr lang="cs-CZ" sz="2000" dirty="0">
                <a:latin typeface="Trebuchet MS" pitchFamily="34" charset="0"/>
              </a:rPr>
              <a:t>– jednotka měření je v obou verzích srovnatelná (ale počátek není)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b="1" dirty="0">
                <a:latin typeface="Trebuchet MS" pitchFamily="34" charset="0"/>
              </a:rPr>
              <a:t>Škálová ekvivalence </a:t>
            </a:r>
            <a:r>
              <a:rPr lang="cs-CZ" sz="2000" dirty="0">
                <a:latin typeface="Trebuchet MS" pitchFamily="34" charset="0"/>
              </a:rPr>
              <a:t>– i počátek (0) je v obou verzích shodný</a:t>
            </a:r>
          </a:p>
          <a:p>
            <a:pPr marL="457200" indent="-457200">
              <a:buFont typeface="Monotype Sorts" pitchFamily="2" charset="2"/>
              <a:buNone/>
              <a:defRPr/>
            </a:pPr>
            <a:endParaRPr lang="cs-CZ" sz="2000" dirty="0">
              <a:latin typeface="Trebuchet MS" pitchFamily="34" charset="0"/>
            </a:endParaRPr>
          </a:p>
          <a:p>
            <a:pPr marL="457200" indent="-457200">
              <a:buFont typeface="Monotype Sorts" pitchFamily="2" charset="2"/>
              <a:buNone/>
              <a:defRPr/>
            </a:pPr>
            <a:r>
              <a:rPr lang="cs-CZ" sz="2000" dirty="0">
                <a:latin typeface="Trebuchet MS" pitchFamily="34" charset="0"/>
              </a:rPr>
              <a:t>Od 2. úrovně pokročilá psychometrika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476250"/>
            <a:ext cx="7575550" cy="1008063"/>
          </a:xfrm>
          <a:prstGeom prst="rect">
            <a:avLst/>
          </a:prstGeom>
          <a:solidFill>
            <a:srgbClr val="F4C600">
              <a:alpha val="57000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2800" kern="0" dirty="0">
                <a:latin typeface="Trebuchet MS" pitchFamily="34" charset="0"/>
                <a:ea typeface="+mj-ea"/>
                <a:cs typeface="+mj-cs"/>
              </a:rPr>
              <a:t>Ekvivalence škál</a:t>
            </a:r>
          </a:p>
        </p:txBody>
      </p:sp>
    </p:spTree>
  </p:cSld>
  <p:clrMapOvr>
    <a:masterClrMapping/>
  </p:clrMapOvr>
  <p:transition>
    <p:cover dir="d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Zástupný symbol pro obsah 2"/>
          <p:cNvSpPr>
            <a:spLocks noGrp="1"/>
          </p:cNvSpPr>
          <p:nvPr>
            <p:ph idx="1"/>
          </p:nvPr>
        </p:nvSpPr>
        <p:spPr>
          <a:xfrm>
            <a:off x="1187450" y="1989138"/>
            <a:ext cx="7758113" cy="4106862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altLang="cs-CZ" sz="2000" b="1">
                <a:latin typeface="Trebuchet MS" panose="020B0603020202020204" pitchFamily="34" charset="0"/>
              </a:rPr>
              <a:t>International Test Commission</a:t>
            </a:r>
          </a:p>
          <a:p>
            <a:pPr>
              <a:buFont typeface="Monotype Sorts" pitchFamily="2" charset="2"/>
              <a:buNone/>
            </a:pPr>
            <a:r>
              <a:rPr lang="cs-CZ" altLang="cs-CZ" sz="2000">
                <a:latin typeface="Trebuchet MS" panose="020B0603020202020204" pitchFamily="34" charset="0"/>
              </a:rPr>
              <a:t>http://www.intestcom.org/Guidelines/Adapting+Tests.php</a:t>
            </a:r>
          </a:p>
          <a:p>
            <a:pPr>
              <a:buFont typeface="Monotype Sorts" pitchFamily="2" charset="2"/>
              <a:buNone/>
            </a:pPr>
            <a:endParaRPr lang="cs-CZ" altLang="cs-CZ" sz="2000">
              <a:latin typeface="Trebuchet MS" panose="020B0603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cs-CZ" altLang="cs-CZ" sz="2000">
                <a:latin typeface="Trebuchet MS" panose="020B0603020202020204" pitchFamily="34" charset="0"/>
              </a:rPr>
              <a:t>Hambleton, Merenda, Spielberger (Eds):</a:t>
            </a:r>
          </a:p>
          <a:p>
            <a:pPr>
              <a:buFont typeface="Monotype Sorts" pitchFamily="2" charset="2"/>
              <a:buNone/>
            </a:pPr>
            <a:r>
              <a:rPr lang="cs-CZ" altLang="cs-CZ" sz="1600" b="1" i="1">
                <a:latin typeface="Trebuchet MS" panose="020B0603020202020204" pitchFamily="34" charset="0"/>
              </a:rPr>
              <a:t>Adapting Educational and psychological test for cross-cultural assessment.</a:t>
            </a:r>
            <a:r>
              <a:rPr lang="cs-CZ" altLang="cs-CZ" sz="1600" b="1">
                <a:latin typeface="Trebuchet MS" panose="020B0603020202020204" pitchFamily="34" charset="0"/>
              </a:rPr>
              <a:t> </a:t>
            </a:r>
            <a:r>
              <a:rPr lang="cs-CZ" altLang="cs-CZ" sz="2000">
                <a:latin typeface="Trebuchet MS" panose="020B0603020202020204" pitchFamily="34" charset="0"/>
              </a:rPr>
              <a:t>LEA, 2005.</a:t>
            </a:r>
          </a:p>
          <a:p>
            <a:pPr>
              <a:buFont typeface="Monotype Sorts" pitchFamily="2" charset="2"/>
              <a:buNone/>
            </a:pPr>
            <a:endParaRPr lang="cs-CZ" altLang="cs-CZ" sz="2000">
              <a:latin typeface="Trebuchet MS" panose="020B0603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cs-CZ" altLang="cs-CZ" sz="2000" b="1">
                <a:latin typeface="Trebuchet MS" panose="020B0603020202020204" pitchFamily="34" charset="0"/>
              </a:rPr>
              <a:t>Metodologický základ:</a:t>
            </a:r>
          </a:p>
          <a:p>
            <a:pPr>
              <a:buFont typeface="Monotype Sorts" pitchFamily="2" charset="2"/>
              <a:buNone/>
            </a:pPr>
            <a:r>
              <a:rPr lang="cs-CZ" altLang="cs-CZ" sz="2000">
                <a:latin typeface="Trebuchet MS" panose="020B0603020202020204" pitchFamily="34" charset="0"/>
              </a:rPr>
              <a:t>Vijver, Poortinga – kap 2 z této monografie ve studijních materiálech</a:t>
            </a:r>
          </a:p>
          <a:p>
            <a:pPr>
              <a:buFont typeface="Monotype Sorts" pitchFamily="2" charset="2"/>
              <a:buNone/>
            </a:pPr>
            <a:endParaRPr lang="cs-CZ" altLang="cs-CZ" sz="1800">
              <a:latin typeface="Trebuchet MS" panose="020B0603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476250"/>
            <a:ext cx="7575550" cy="1008063"/>
          </a:xfrm>
          <a:prstGeom prst="rect">
            <a:avLst/>
          </a:prstGeom>
          <a:solidFill>
            <a:srgbClr val="F4C600">
              <a:alpha val="57000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2800" kern="0" dirty="0">
                <a:latin typeface="Trebuchet MS" pitchFamily="34" charset="0"/>
                <a:ea typeface="+mj-ea"/>
                <a:cs typeface="+mj-cs"/>
              </a:rPr>
              <a:t>SMĚRNICE pro ADAPTACI METOD </a:t>
            </a:r>
          </a:p>
        </p:txBody>
      </p:sp>
    </p:spTree>
  </p:cSld>
  <p:clrMapOvr>
    <a:masterClrMapping/>
  </p:clrMapOvr>
  <p:transition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403350" y="381000"/>
            <a:ext cx="6985000" cy="646113"/>
          </a:xfrm>
          <a:prstGeom prst="rect">
            <a:avLst/>
          </a:prstGeom>
          <a:solidFill>
            <a:schemeClr val="hlink">
              <a:alpha val="5999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3600">
                <a:latin typeface="Trebuchet MS" panose="020B0603020202020204" pitchFamily="34" charset="0"/>
              </a:rPr>
              <a:t>KDE METODY NAJDEME?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5438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r>
              <a:rPr kumimoji="0" lang="cs-CZ" altLang="cs-CZ" sz="2400" b="0">
                <a:latin typeface="Trebuchet MS" panose="020B0603020202020204" pitchFamily="34" charset="0"/>
              </a:rPr>
              <a:t>V předchozích výzkumech</a:t>
            </a:r>
          </a:p>
          <a:p>
            <a:pPr lvl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</a:rPr>
              <a:t>též </a:t>
            </a:r>
            <a:r>
              <a:rPr kumimoji="0" lang="cs-CZ" altLang="cs-CZ" sz="2000" b="0" i="1">
                <a:latin typeface="Trebuchet MS" panose="020B0603020202020204" pitchFamily="34" charset="0"/>
              </a:rPr>
              <a:t>protokol</a:t>
            </a:r>
            <a:r>
              <a:rPr kumimoji="0" lang="cs-CZ" altLang="cs-CZ" sz="2000" b="0">
                <a:latin typeface="Trebuchet MS" panose="020B0603020202020204" pitchFamily="34" charset="0"/>
              </a:rPr>
              <a:t> či </a:t>
            </a:r>
            <a:r>
              <a:rPr kumimoji="0" lang="cs-CZ" altLang="cs-CZ" sz="2000" b="0" i="1">
                <a:latin typeface="Trebuchet MS" panose="020B0603020202020204" pitchFamily="34" charset="0"/>
              </a:rPr>
              <a:t>paradigma</a:t>
            </a: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endParaRPr kumimoji="0" lang="cs-CZ" altLang="cs-CZ" sz="2400" b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r>
              <a:rPr kumimoji="0" lang="cs-CZ" altLang="cs-CZ" sz="2400" b="0">
                <a:latin typeface="Trebuchet MS" panose="020B0603020202020204" pitchFamily="34" charset="0"/>
              </a:rPr>
              <a:t>V katalozích nakladatelů psych. testů a v KDM</a:t>
            </a:r>
          </a:p>
          <a:p>
            <a:pPr lvl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  <a:hlinkClick r:id="rId3"/>
              </a:rPr>
              <a:t>http://psych.fss.muni.cz/kabinet-diagnostickych-metod</a:t>
            </a:r>
            <a:endParaRPr kumimoji="0" lang="cs-CZ" altLang="cs-CZ" sz="2000" b="0">
              <a:latin typeface="Trebuchet MS" panose="020B0603020202020204" pitchFamily="34" charset="0"/>
            </a:endParaRPr>
          </a:p>
          <a:p>
            <a:pPr lvl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  <a:hlinkClick r:id="rId4"/>
              </a:rPr>
              <a:t>http://www.testcentrum.cz/</a:t>
            </a:r>
            <a:endParaRPr kumimoji="0" lang="cs-CZ" altLang="cs-CZ" sz="2000" b="0">
              <a:latin typeface="Trebuchet MS" panose="020B0603020202020204" pitchFamily="34" charset="0"/>
            </a:endParaRPr>
          </a:p>
          <a:p>
            <a:pPr lvl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  <a:hlinkClick r:id="rId5"/>
              </a:rPr>
              <a:t>http://www.psychodiagnostika-sro.cz/cz/index.asp</a:t>
            </a:r>
            <a:endParaRPr kumimoji="0" lang="cs-CZ" altLang="cs-CZ" sz="2000" b="0">
              <a:latin typeface="Trebuchet MS" panose="020B0603020202020204" pitchFamily="34" charset="0"/>
            </a:endParaRPr>
          </a:p>
          <a:p>
            <a:pPr lvl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endParaRPr kumimoji="0" lang="cs-CZ" altLang="cs-CZ" sz="2000" b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r>
              <a:rPr kumimoji="0" lang="cs-CZ" altLang="cs-CZ" sz="2400" b="0">
                <a:latin typeface="Trebuchet MS" panose="020B0603020202020204" pitchFamily="34" charset="0"/>
              </a:rPr>
              <a:t>Ve specializovaných publikacích</a:t>
            </a:r>
          </a:p>
          <a:p>
            <a:pPr lvl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</a:rPr>
              <a:t>Buros, Tests in Print</a:t>
            </a:r>
          </a:p>
          <a:p>
            <a:pPr lvl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</a:rPr>
              <a:t>PsychTESTS</a:t>
            </a:r>
          </a:p>
          <a:p>
            <a:pPr lvl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</a:rPr>
              <a:t>Knihy  </a:t>
            </a: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endParaRPr kumimoji="0" lang="cs-CZ" altLang="cs-CZ" sz="2400" b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r>
              <a:rPr kumimoji="0" lang="cs-CZ" altLang="cs-CZ" sz="2400" b="0">
                <a:latin typeface="Trebuchet MS" panose="020B0603020202020204" pitchFamily="34" charset="0"/>
              </a:rPr>
              <a:t>… a někdy tvoříme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0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00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00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00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007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007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007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007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007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Zástupný symbol pro obsah 2"/>
          <p:cNvSpPr>
            <a:spLocks noGrp="1"/>
          </p:cNvSpPr>
          <p:nvPr>
            <p:ph idx="1"/>
          </p:nvPr>
        </p:nvSpPr>
        <p:spPr>
          <a:xfrm>
            <a:off x="1173163" y="1773238"/>
            <a:ext cx="7772400" cy="4824412"/>
          </a:xfrm>
        </p:spPr>
        <p:txBody>
          <a:bodyPr/>
          <a:lstStyle/>
          <a:p>
            <a:r>
              <a:rPr lang="cs-CZ" altLang="cs-CZ" sz="1800"/>
              <a:t>Pečlivé zjištění, zda se o převod již někdo nepokoušel</a:t>
            </a:r>
          </a:p>
          <a:p>
            <a:r>
              <a:rPr lang="cs-CZ" altLang="cs-CZ" sz="1800"/>
              <a:t>Kontaktování autorů (i kvůli bakalářce či jinému projektu)</a:t>
            </a:r>
          </a:p>
          <a:p>
            <a:r>
              <a:rPr lang="cs-CZ" altLang="cs-CZ" sz="1800"/>
              <a:t>Obecné zvážení kulturních rozdílů – konstrukty-teorie, reálie</a:t>
            </a:r>
          </a:p>
          <a:p>
            <a:endParaRPr lang="cs-CZ" altLang="cs-CZ" sz="2000"/>
          </a:p>
          <a:p>
            <a:r>
              <a:rPr lang="cs-CZ" altLang="cs-CZ" sz="2000"/>
              <a:t>1. </a:t>
            </a:r>
            <a:r>
              <a:rPr lang="cs-CZ" altLang="cs-CZ" sz="2000" b="1"/>
              <a:t>PŘEKLAD</a:t>
            </a:r>
            <a:r>
              <a:rPr lang="cs-CZ" altLang="cs-CZ" sz="2000" baseline="-25000"/>
              <a:t>APPLICATION</a:t>
            </a:r>
            <a:r>
              <a:rPr lang="cs-CZ" altLang="cs-CZ" sz="2000"/>
              <a:t>, </a:t>
            </a:r>
            <a:r>
              <a:rPr lang="cs-CZ" altLang="cs-CZ" sz="2000" b="1"/>
              <a:t>PŘEVOD</a:t>
            </a:r>
            <a:r>
              <a:rPr lang="cs-CZ" altLang="cs-CZ" sz="2000" baseline="-25000"/>
              <a:t>ADAPTATION</a:t>
            </a:r>
            <a:r>
              <a:rPr lang="cs-CZ" altLang="cs-CZ" sz="2000"/>
              <a:t>, či </a:t>
            </a:r>
            <a:r>
              <a:rPr lang="cs-CZ" altLang="cs-CZ" sz="2000" b="1"/>
              <a:t>VÝVOJ</a:t>
            </a:r>
            <a:r>
              <a:rPr lang="cs-CZ" altLang="cs-CZ" sz="2000" baseline="-25000"/>
              <a:t>ASSEMBLY</a:t>
            </a:r>
          </a:p>
          <a:p>
            <a:pPr lvl="1"/>
            <a:r>
              <a:rPr lang="cs-CZ" altLang="cs-CZ" sz="1800"/>
              <a:t>V případě pozorovacích schémat </a:t>
            </a:r>
          </a:p>
          <a:p>
            <a:pPr lvl="2"/>
            <a:r>
              <a:rPr lang="cs-CZ" altLang="cs-CZ" sz="1400"/>
              <a:t>překlad + doplnění lokálních podob chování (odstranění)</a:t>
            </a:r>
          </a:p>
          <a:p>
            <a:pPr lvl="1"/>
            <a:r>
              <a:rPr lang="cs-CZ" altLang="cs-CZ" sz="1800"/>
              <a:t>V případě dotazovacích metod a jednoduchých (výkonových) škál</a:t>
            </a:r>
          </a:p>
          <a:p>
            <a:pPr lvl="2"/>
            <a:r>
              <a:rPr lang="cs-CZ" altLang="cs-CZ" sz="1400"/>
              <a:t>získání pilotážní sady (sad) položek (zejm. v případě krátkých škál)</a:t>
            </a:r>
          </a:p>
          <a:p>
            <a:pPr lvl="2"/>
            <a:r>
              <a:rPr lang="cs-CZ" altLang="cs-CZ" sz="1400"/>
              <a:t>překlad</a:t>
            </a:r>
            <a:endParaRPr lang="en-US" altLang="cs-CZ" sz="1400"/>
          </a:p>
          <a:p>
            <a:pPr lvl="1"/>
            <a:r>
              <a:rPr lang="en-US" altLang="cs-CZ" sz="1800"/>
              <a:t>V p</a:t>
            </a:r>
            <a:r>
              <a:rPr lang="cs-CZ" altLang="cs-CZ" sz="1800"/>
              <a:t>řípadě  komplexních psychologických testů</a:t>
            </a:r>
          </a:p>
          <a:p>
            <a:pPr lvl="2"/>
            <a:r>
              <a:rPr lang="cs-CZ" altLang="cs-CZ" sz="1400"/>
              <a:t>původní testové materiály slouží pouze jako východisko </a:t>
            </a:r>
          </a:p>
          <a:p>
            <a:r>
              <a:rPr lang="cs-CZ" altLang="cs-CZ" sz="2200"/>
              <a:t>2. </a:t>
            </a:r>
            <a:r>
              <a:rPr lang="cs-CZ" altLang="cs-CZ" sz="2200" b="1"/>
              <a:t>Ověření překladu </a:t>
            </a:r>
            <a:r>
              <a:rPr lang="cs-CZ" altLang="cs-CZ" sz="2200"/>
              <a:t>– odborný úsudek, zpětný překlad</a:t>
            </a:r>
          </a:p>
          <a:p>
            <a:r>
              <a:rPr lang="cs-CZ" altLang="cs-CZ" sz="2200"/>
              <a:t>3. Empirické zkoumání </a:t>
            </a:r>
            <a:r>
              <a:rPr lang="cs-CZ" altLang="cs-CZ" sz="2200" b="1"/>
              <a:t>reliability, validity, ekvivalence.</a:t>
            </a:r>
          </a:p>
          <a:p>
            <a:endParaRPr lang="cs-CZ" altLang="cs-CZ" sz="2200"/>
          </a:p>
          <a:p>
            <a:pPr lvl="1"/>
            <a:endParaRPr lang="cs-CZ" altLang="cs-CZ" sz="2000"/>
          </a:p>
          <a:p>
            <a:pPr lvl="1"/>
            <a:endParaRPr lang="cs-CZ" altLang="cs-CZ" sz="20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87450" y="476250"/>
            <a:ext cx="7575550" cy="1008063"/>
          </a:xfrm>
          <a:prstGeom prst="rect">
            <a:avLst/>
          </a:prstGeom>
          <a:solidFill>
            <a:srgbClr val="F4C600">
              <a:alpha val="57000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2800" kern="0" dirty="0">
                <a:latin typeface="Trebuchet MS" pitchFamily="34" charset="0"/>
                <a:ea typeface="+mj-ea"/>
                <a:cs typeface="+mj-cs"/>
              </a:rPr>
              <a:t>MINIMÁLNÍ POSTUP PŘEVODU METOD</a:t>
            </a:r>
          </a:p>
          <a:p>
            <a:pPr algn="ctr">
              <a:defRPr/>
            </a:pPr>
            <a:r>
              <a:rPr lang="pl-PL" sz="2800" kern="0" dirty="0">
                <a:latin typeface="Trebuchet MS" pitchFamily="34" charset="0"/>
                <a:ea typeface="+mj-ea"/>
                <a:cs typeface="+mj-cs"/>
              </a:rPr>
              <a:t> Z CIZÍHO JAZYKA</a:t>
            </a:r>
            <a:endParaRPr lang="en-US" sz="2800" kern="0" dirty="0"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cover dir="d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Zástupný symbol pro obsah 2"/>
          <p:cNvSpPr>
            <a:spLocks noGrp="1"/>
          </p:cNvSpPr>
          <p:nvPr>
            <p:ph idx="1"/>
          </p:nvPr>
        </p:nvSpPr>
        <p:spPr>
          <a:xfrm>
            <a:off x="1173162" y="1196975"/>
            <a:ext cx="7863333" cy="48990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altLang="cs-CZ" sz="2800" b="1" dirty="0">
                <a:latin typeface="Trebuchet MS" panose="020B0603020202020204" pitchFamily="34" charset="0"/>
              </a:rPr>
              <a:t>Kvalitní </a:t>
            </a:r>
            <a:r>
              <a:rPr lang="cs-CZ" altLang="cs-CZ" sz="2800" dirty="0">
                <a:latin typeface="Trebuchet MS" panose="020B0603020202020204" pitchFamily="34" charset="0"/>
              </a:rPr>
              <a:t>– tuzemská, ověřená validita a reliabilita</a:t>
            </a:r>
          </a:p>
          <a:p>
            <a:pPr>
              <a:spcBef>
                <a:spcPts val="1200"/>
              </a:spcBef>
            </a:pPr>
            <a:r>
              <a:rPr lang="cs-CZ" altLang="cs-CZ" sz="2800" b="1" dirty="0">
                <a:latin typeface="Trebuchet MS" panose="020B0603020202020204" pitchFamily="34" charset="0"/>
              </a:rPr>
              <a:t>Srovnatelné</a:t>
            </a:r>
            <a:r>
              <a:rPr lang="cs-CZ" altLang="cs-CZ" sz="2800" dirty="0">
                <a:latin typeface="Trebuchet MS" panose="020B0603020202020204" pitchFamily="34" charset="0"/>
              </a:rPr>
              <a:t> s výzkumy, na které navazujeme</a:t>
            </a:r>
          </a:p>
          <a:p>
            <a:pPr>
              <a:spcBef>
                <a:spcPts val="1200"/>
              </a:spcBef>
            </a:pPr>
            <a:r>
              <a:rPr lang="cs-CZ" altLang="cs-CZ" sz="2800" b="1" dirty="0">
                <a:latin typeface="Trebuchet MS" panose="020B0603020202020204" pitchFamily="34" charset="0"/>
              </a:rPr>
              <a:t>Víceré </a:t>
            </a:r>
            <a:r>
              <a:rPr lang="cs-CZ" altLang="cs-CZ" sz="2800" dirty="0">
                <a:latin typeface="Trebuchet MS" panose="020B0603020202020204" pitchFamily="34" charset="0"/>
              </a:rPr>
              <a:t>– současně více metod různých typů</a:t>
            </a:r>
            <a:endParaRPr lang="cs-CZ" altLang="cs-CZ" sz="2800" b="1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cs-CZ" altLang="cs-CZ" sz="2800" b="1" dirty="0">
                <a:latin typeface="Trebuchet MS" panose="020B0603020202020204" pitchFamily="34" charset="0"/>
              </a:rPr>
              <a:t>Praktické aspekty</a:t>
            </a:r>
          </a:p>
          <a:p>
            <a:pPr lvl="1">
              <a:spcBef>
                <a:spcPts val="1200"/>
              </a:spcBef>
            </a:pPr>
            <a:r>
              <a:rPr lang="cs-CZ" altLang="cs-CZ" sz="2400" dirty="0">
                <a:latin typeface="Trebuchet MS" panose="020B0603020202020204" pitchFamily="34" charset="0"/>
              </a:rPr>
              <a:t>časová náročnost</a:t>
            </a:r>
          </a:p>
          <a:p>
            <a:pPr lvl="1">
              <a:spcBef>
                <a:spcPts val="1200"/>
              </a:spcBef>
            </a:pPr>
            <a:r>
              <a:rPr lang="cs-CZ" altLang="cs-CZ" sz="2400" dirty="0">
                <a:latin typeface="Trebuchet MS" panose="020B0603020202020204" pitchFamily="34" charset="0"/>
              </a:rPr>
              <a:t>vlastní dovednosti</a:t>
            </a:r>
          </a:p>
          <a:p>
            <a:pPr lvl="1">
              <a:spcBef>
                <a:spcPts val="1200"/>
              </a:spcBef>
            </a:pPr>
            <a:r>
              <a:rPr lang="cs-CZ" altLang="cs-CZ" sz="2400" dirty="0">
                <a:latin typeface="Trebuchet MS" panose="020B0603020202020204" pitchFamily="34" charset="0"/>
              </a:rPr>
              <a:t>finanční náročnost</a:t>
            </a:r>
          </a:p>
          <a:p>
            <a:pPr lvl="1">
              <a:spcBef>
                <a:spcPts val="1200"/>
              </a:spcBef>
            </a:pPr>
            <a:r>
              <a:rPr lang="cs-CZ" altLang="cs-CZ" sz="2400" dirty="0">
                <a:latin typeface="Trebuchet MS" panose="020B0603020202020204" pitchFamily="34" charset="0"/>
              </a:rPr>
              <a:t>dostupnost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1979613" y="381000"/>
            <a:ext cx="5761037" cy="523875"/>
          </a:xfrm>
          <a:prstGeom prst="rect">
            <a:avLst/>
          </a:prstGeom>
          <a:solidFill>
            <a:schemeClr val="hlink">
              <a:alpha val="5999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2800">
                <a:latin typeface="Trebuchet MS" panose="020B0603020202020204" pitchFamily="34" charset="0"/>
              </a:rPr>
              <a:t>JAK SI METODY VOLÍME?</a:t>
            </a:r>
          </a:p>
        </p:txBody>
      </p:sp>
    </p:spTree>
  </p:cSld>
  <p:clrMapOvr>
    <a:masterClrMapping/>
  </p:clrMapOvr>
  <p:transition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403350" y="381000"/>
            <a:ext cx="6985000" cy="646113"/>
          </a:xfrm>
          <a:prstGeom prst="rect">
            <a:avLst/>
          </a:prstGeom>
          <a:solidFill>
            <a:schemeClr val="hlink">
              <a:alpha val="5999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3600">
                <a:latin typeface="Trebuchet MS" panose="020B0603020202020204" pitchFamily="34" charset="0"/>
              </a:rPr>
              <a:t>KDE METODY NAJDEME?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5438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r>
              <a:rPr kumimoji="0" lang="cs-CZ" altLang="cs-CZ" sz="2400">
                <a:solidFill>
                  <a:srgbClr val="FF0000"/>
                </a:solidFill>
                <a:latin typeface="Trebuchet MS" panose="020B0603020202020204" pitchFamily="34" charset="0"/>
              </a:rPr>
              <a:t>V předchozích výzkumech</a:t>
            </a:r>
          </a:p>
          <a:p>
            <a:pPr lvl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</a:rPr>
              <a:t>též </a:t>
            </a:r>
            <a:r>
              <a:rPr kumimoji="0" lang="cs-CZ" altLang="cs-CZ" sz="2000" b="0" i="1">
                <a:latin typeface="Trebuchet MS" panose="020B0603020202020204" pitchFamily="34" charset="0"/>
              </a:rPr>
              <a:t>protokol</a:t>
            </a:r>
            <a:r>
              <a:rPr kumimoji="0" lang="cs-CZ" altLang="cs-CZ" sz="2000" b="0">
                <a:latin typeface="Trebuchet MS" panose="020B0603020202020204" pitchFamily="34" charset="0"/>
              </a:rPr>
              <a:t> či </a:t>
            </a:r>
            <a:r>
              <a:rPr kumimoji="0" lang="cs-CZ" altLang="cs-CZ" sz="2000" b="0" i="1">
                <a:latin typeface="Trebuchet MS" panose="020B0603020202020204" pitchFamily="34" charset="0"/>
              </a:rPr>
              <a:t>paradigma</a:t>
            </a: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endParaRPr kumimoji="0" lang="cs-CZ" altLang="cs-CZ" sz="2400" b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r>
              <a:rPr kumimoji="0" lang="cs-CZ" altLang="cs-CZ" sz="2400" b="0">
                <a:latin typeface="Trebuchet MS" panose="020B0603020202020204" pitchFamily="34" charset="0"/>
              </a:rPr>
              <a:t>V katalozích nakladatelů psych. testů a v KDM</a:t>
            </a:r>
          </a:p>
          <a:p>
            <a:pPr lvl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  <a:hlinkClick r:id="rId3"/>
              </a:rPr>
              <a:t>http://psych.fss.muni.cz/kabinet-diagnostickych-metod</a:t>
            </a:r>
            <a:endParaRPr kumimoji="0" lang="cs-CZ" altLang="cs-CZ" sz="2000" b="0">
              <a:latin typeface="Trebuchet MS" panose="020B0603020202020204" pitchFamily="34" charset="0"/>
            </a:endParaRPr>
          </a:p>
          <a:p>
            <a:pPr lvl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  <a:hlinkClick r:id="rId4"/>
              </a:rPr>
              <a:t>http://www.testcentrum.cz/</a:t>
            </a:r>
            <a:endParaRPr kumimoji="0" lang="cs-CZ" altLang="cs-CZ" sz="2000" b="0">
              <a:latin typeface="Trebuchet MS" panose="020B0603020202020204" pitchFamily="34" charset="0"/>
            </a:endParaRPr>
          </a:p>
          <a:p>
            <a:pPr lvl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  <a:hlinkClick r:id="rId5"/>
              </a:rPr>
              <a:t>http://www.psychodiagnostika-sro.cz/cz/index.asp</a:t>
            </a:r>
            <a:endParaRPr kumimoji="0" lang="cs-CZ" altLang="cs-CZ" sz="2000" b="0">
              <a:latin typeface="Trebuchet MS" panose="020B0603020202020204" pitchFamily="34" charset="0"/>
            </a:endParaRPr>
          </a:p>
          <a:p>
            <a:pPr lvl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endParaRPr kumimoji="0" lang="cs-CZ" altLang="cs-CZ" sz="2000" b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r>
              <a:rPr kumimoji="0" lang="cs-CZ" altLang="cs-CZ" sz="2400" b="0">
                <a:latin typeface="Trebuchet MS" panose="020B0603020202020204" pitchFamily="34" charset="0"/>
              </a:rPr>
              <a:t>Ve specializovaných publikacích</a:t>
            </a:r>
          </a:p>
          <a:p>
            <a:pPr lvl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</a:rPr>
              <a:t>Buros, Tests in Print</a:t>
            </a:r>
          </a:p>
          <a:p>
            <a:pPr lvl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</a:rPr>
              <a:t>PsychTESTS</a:t>
            </a:r>
          </a:p>
          <a:p>
            <a:pPr lvl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kumimoji="0" lang="cs-CZ" altLang="cs-CZ" sz="2000" b="0">
                <a:latin typeface="Trebuchet MS" panose="020B0603020202020204" pitchFamily="34" charset="0"/>
              </a:rPr>
              <a:t>Knihy  </a:t>
            </a: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endParaRPr kumimoji="0" lang="cs-CZ" altLang="cs-CZ" sz="2400" b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n"/>
            </a:pPr>
            <a:r>
              <a:rPr kumimoji="0" lang="cs-CZ" altLang="cs-CZ" sz="2400" b="0">
                <a:latin typeface="Trebuchet MS" panose="020B0603020202020204" pitchFamily="34" charset="0"/>
              </a:rPr>
              <a:t>… a někdy tvoříme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0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00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00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00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007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007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007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007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007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ChangeArrowheads="1"/>
          </p:cNvSpPr>
          <p:nvPr/>
        </p:nvSpPr>
        <p:spPr bwMode="auto">
          <a:xfrm>
            <a:off x="1403350" y="404813"/>
            <a:ext cx="6913563" cy="647700"/>
          </a:xfrm>
          <a:prstGeom prst="rect">
            <a:avLst/>
          </a:prstGeom>
          <a:solidFill>
            <a:schemeClr val="bg2">
              <a:lumMod val="60000"/>
              <a:lumOff val="40000"/>
              <a:alpha val="70195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dirty="0">
                <a:solidFill>
                  <a:schemeClr val="tx2"/>
                </a:solidFill>
                <a:latin typeface="Trebuchet MS" panose="020B0603020202020204" pitchFamily="34" charset="0"/>
              </a:rPr>
              <a:t>PRAKTICKY – CO JE METODA?</a:t>
            </a:r>
            <a:endParaRPr lang="en-US" altLang="cs-CZ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619250" y="1844675"/>
            <a:ext cx="7200900" cy="4570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0000" indent="-360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360000" algn="l"/>
              </a:tabLst>
              <a:defRPr/>
            </a:pPr>
            <a:r>
              <a:rPr lang="cs-CZ" sz="2200" dirty="0">
                <a:latin typeface="Trebuchet MS" pitchFamily="34" charset="0"/>
              </a:rPr>
              <a:t>Materiál </a:t>
            </a:r>
            <a:r>
              <a:rPr lang="cs-CZ" sz="2200" b="0" dirty="0">
                <a:latin typeface="Trebuchet MS" pitchFamily="34" charset="0"/>
              </a:rPr>
              <a:t>– dotazník, plán rozhovoru, pozorovací schéma, testový/podnětový materiál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360000" algn="l"/>
              </a:tabLst>
              <a:defRPr/>
            </a:pPr>
            <a:r>
              <a:rPr lang="cs-CZ" sz="2200" dirty="0">
                <a:latin typeface="Trebuchet MS" pitchFamily="34" charset="0"/>
              </a:rPr>
              <a:t>Návod k administraci – </a:t>
            </a:r>
            <a:r>
              <a:rPr lang="cs-CZ" sz="2200" b="0" dirty="0">
                <a:latin typeface="Trebuchet MS" pitchFamily="34" charset="0"/>
              </a:rPr>
              <a:t>postup užití materiálu, oblasti využití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360000" algn="l"/>
              </a:tabLst>
              <a:defRPr/>
            </a:pPr>
            <a:r>
              <a:rPr lang="cs-CZ" sz="2200" dirty="0">
                <a:latin typeface="Trebuchet MS" pitchFamily="34" charset="0"/>
              </a:rPr>
              <a:t>Postup vyhodnocení – </a:t>
            </a:r>
            <a:r>
              <a:rPr lang="cs-CZ" sz="2200" b="0" dirty="0">
                <a:latin typeface="Trebuchet MS" pitchFamily="34" charset="0"/>
              </a:rPr>
              <a:t>od sečtení bodů po náročné kódování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360000" algn="l"/>
              </a:tabLst>
              <a:defRPr/>
            </a:pPr>
            <a:r>
              <a:rPr lang="cs-CZ" sz="2200" dirty="0">
                <a:latin typeface="Trebuchet MS" pitchFamily="34" charset="0"/>
              </a:rPr>
              <a:t>Interpretační vodítka – </a:t>
            </a:r>
            <a:r>
              <a:rPr lang="cs-CZ" sz="2200" b="0" dirty="0">
                <a:latin typeface="Trebuchet MS" pitchFamily="34" charset="0"/>
              </a:rPr>
              <a:t>od příkazů po doporučení, </a:t>
            </a:r>
            <a:r>
              <a:rPr lang="cs-CZ" sz="2200" b="0" dirty="0" err="1">
                <a:latin typeface="Trebuchet MS" pitchFamily="34" charset="0"/>
              </a:rPr>
              <a:t>obv</a:t>
            </a:r>
            <a:r>
              <a:rPr lang="cs-CZ" sz="2200" b="0" dirty="0">
                <a:latin typeface="Trebuchet MS" pitchFamily="34" charset="0"/>
              </a:rPr>
              <a:t>. omezeno na určitá využití</a:t>
            </a:r>
          </a:p>
          <a:p>
            <a:pPr marL="360000" lvl="1" indent="-360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360000" algn="l"/>
              </a:tabLst>
              <a:defRPr/>
            </a:pPr>
            <a:r>
              <a:rPr lang="cs-CZ" sz="2200" dirty="0">
                <a:latin typeface="Trebuchet MS" pitchFamily="34" charset="0"/>
              </a:rPr>
              <a:t>Normy pro relevantní populace</a:t>
            </a:r>
          </a:p>
          <a:p>
            <a:pPr lvl="1">
              <a:defRPr/>
            </a:pPr>
            <a:endParaRPr lang="cs-CZ" sz="2400" dirty="0">
              <a:latin typeface="Trebuchet MS" pitchFamily="34" charset="0"/>
            </a:endParaRPr>
          </a:p>
          <a:p>
            <a:pPr>
              <a:defRPr/>
            </a:pPr>
            <a:r>
              <a:rPr lang="cs-CZ" sz="2400" dirty="0">
                <a:latin typeface="Trebuchet MS" pitchFamily="34" charset="0"/>
              </a:rPr>
              <a:t>Ideálně vše v TESTOVÉ PŘÍRUČCE - Manuálu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1173163" y="1196975"/>
            <a:ext cx="7772400" cy="48990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altLang="cs-CZ" sz="2800" b="1">
                <a:latin typeface="Trebuchet MS" panose="020B0603020202020204" pitchFamily="34" charset="0"/>
              </a:rPr>
              <a:t>Kvalita měření </a:t>
            </a:r>
            <a:r>
              <a:rPr lang="cs-CZ" altLang="cs-CZ" sz="2800">
                <a:latin typeface="Trebuchet MS" panose="020B0603020202020204" pitchFamily="34" charset="0"/>
              </a:rPr>
              <a:t>– validita a reliabilita</a:t>
            </a:r>
          </a:p>
          <a:p>
            <a:pPr>
              <a:spcBef>
                <a:spcPts val="1200"/>
              </a:spcBef>
            </a:pPr>
            <a:r>
              <a:rPr lang="cs-CZ" altLang="cs-CZ" sz="2800" b="1">
                <a:latin typeface="Trebuchet MS" panose="020B0603020202020204" pitchFamily="34" charset="0"/>
              </a:rPr>
              <a:t>Srovnatelnost</a:t>
            </a:r>
            <a:r>
              <a:rPr lang="cs-CZ" altLang="cs-CZ" sz="2800">
                <a:latin typeface="Trebuchet MS" panose="020B0603020202020204" pitchFamily="34" charset="0"/>
              </a:rPr>
              <a:t> s výzkumy, na které navazujeme</a:t>
            </a:r>
          </a:p>
          <a:p>
            <a:pPr>
              <a:spcBef>
                <a:spcPts val="1200"/>
              </a:spcBef>
            </a:pPr>
            <a:r>
              <a:rPr lang="cs-CZ" altLang="cs-CZ" sz="2800" b="1">
                <a:latin typeface="Trebuchet MS" panose="020B0603020202020204" pitchFamily="34" charset="0"/>
              </a:rPr>
              <a:t>Praktické aspekty</a:t>
            </a:r>
          </a:p>
          <a:p>
            <a:pPr lvl="1">
              <a:spcBef>
                <a:spcPts val="1200"/>
              </a:spcBef>
            </a:pPr>
            <a:r>
              <a:rPr lang="cs-CZ" altLang="cs-CZ" sz="2400">
                <a:latin typeface="Trebuchet MS" panose="020B0603020202020204" pitchFamily="34" charset="0"/>
              </a:rPr>
              <a:t>časová náročnost</a:t>
            </a:r>
          </a:p>
          <a:p>
            <a:pPr lvl="1">
              <a:spcBef>
                <a:spcPts val="1200"/>
              </a:spcBef>
            </a:pPr>
            <a:r>
              <a:rPr lang="cs-CZ" altLang="cs-CZ" sz="2400">
                <a:latin typeface="Trebuchet MS" panose="020B0603020202020204" pitchFamily="34" charset="0"/>
              </a:rPr>
              <a:t>vlastní dovednosti</a:t>
            </a:r>
          </a:p>
          <a:p>
            <a:pPr lvl="1">
              <a:spcBef>
                <a:spcPts val="1200"/>
              </a:spcBef>
            </a:pPr>
            <a:r>
              <a:rPr lang="cs-CZ" altLang="cs-CZ" sz="2400">
                <a:latin typeface="Trebuchet MS" panose="020B0603020202020204" pitchFamily="34" charset="0"/>
              </a:rPr>
              <a:t>finanční náročnost</a:t>
            </a:r>
          </a:p>
          <a:p>
            <a:pPr lvl="1">
              <a:spcBef>
                <a:spcPts val="1200"/>
              </a:spcBef>
            </a:pPr>
            <a:r>
              <a:rPr lang="cs-CZ" altLang="cs-CZ" sz="2400">
                <a:latin typeface="Trebuchet MS" panose="020B0603020202020204" pitchFamily="34" charset="0"/>
              </a:rPr>
              <a:t>dostupnost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979613" y="381000"/>
            <a:ext cx="5761037" cy="523875"/>
          </a:xfrm>
          <a:prstGeom prst="rect">
            <a:avLst/>
          </a:prstGeom>
          <a:solidFill>
            <a:schemeClr val="hlink">
              <a:alpha val="5999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cs-CZ" altLang="cs-CZ" sz="2800">
                <a:latin typeface="Trebuchet MS" panose="020B0603020202020204" pitchFamily="34" charset="0"/>
              </a:rPr>
              <a:t>JAK SI METODY VOLÍME?</a:t>
            </a:r>
          </a:p>
        </p:txBody>
      </p:sp>
    </p:spTree>
  </p:cSld>
  <p:clrMapOvr>
    <a:masterClrMapping/>
  </p:clrMapOvr>
  <p:transition>
    <p:cover dir="d"/>
  </p:transition>
</p:sld>
</file>

<file path=ppt/theme/theme1.xml><?xml version="1.0" encoding="utf-8"?>
<a:theme xmlns:a="http://schemas.openxmlformats.org/drawingml/2006/main" name="Kravata">
  <a:themeElements>
    <a:clrScheme name="Kravata 5">
      <a:dk1>
        <a:srgbClr val="000000"/>
      </a:dk1>
      <a:lt1>
        <a:srgbClr val="FFFFFF"/>
      </a:lt1>
      <a:dk2>
        <a:srgbClr val="181848"/>
      </a:dk2>
      <a:lt2>
        <a:srgbClr val="656F97"/>
      </a:lt2>
      <a:accent1>
        <a:srgbClr val="6666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B8B8FF"/>
      </a:accent5>
      <a:accent6>
        <a:srgbClr val="2D2D8A"/>
      </a:accent6>
      <a:hlink>
        <a:srgbClr val="9A9ABC"/>
      </a:hlink>
      <a:folHlink>
        <a:srgbClr val="D2B6CE"/>
      </a:folHlink>
    </a:clrScheme>
    <a:fontScheme name="Kravat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cs-CZ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cs-CZ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Kravata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vata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prezentací\KRAVATA.POT</Template>
  <TotalTime>16808</TotalTime>
  <Words>4425</Words>
  <Application>Microsoft Office PowerPoint</Application>
  <PresentationFormat>Předvádění na obrazovce (4:3)</PresentationFormat>
  <Paragraphs>783</Paragraphs>
  <Slides>61</Slides>
  <Notes>38</Notes>
  <HiddenSlides>4</HiddenSlides>
  <MMClips>0</MMClips>
  <ScaleCrop>false</ScaleCrop>
  <HeadingPairs>
    <vt:vector size="8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74" baseType="lpstr">
      <vt:lpstr>Arial</vt:lpstr>
      <vt:lpstr>Arial Black</vt:lpstr>
      <vt:lpstr>Arial Narrow</vt:lpstr>
      <vt:lpstr>Calibri</vt:lpstr>
      <vt:lpstr>Monotype Sorts</vt:lpstr>
      <vt:lpstr>Segoe UI</vt:lpstr>
      <vt:lpstr>Symbol</vt:lpstr>
      <vt:lpstr>Tahoma</vt:lpstr>
      <vt:lpstr>Times New Roman</vt:lpstr>
      <vt:lpstr>Trebuchet MS</vt:lpstr>
      <vt:lpstr>Wingdings</vt:lpstr>
      <vt:lpstr>Kravata</vt:lpstr>
      <vt:lpstr>Klip</vt:lpstr>
      <vt:lpstr>Prezentace aplikace PowerPoint</vt:lpstr>
      <vt:lpstr>Osnova</vt:lpstr>
      <vt:lpstr>Cíle – schopnosti a dovednosti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KVALITA MĚŘENÍ</vt:lpstr>
      <vt:lpstr>Prezentace aplikace PowerPoint</vt:lpstr>
      <vt:lpstr>Prezentace aplikace PowerPoint</vt:lpstr>
      <vt:lpstr>Jaká data tvoříme o depresi(vitě)?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VOLBY ZPŮSOBU POZOROVÁNÍ</vt:lpstr>
      <vt:lpstr>VOLBA ZPŮSOBU POZOROVÁNÍ</vt:lpstr>
      <vt:lpstr>vsuvka: Experimentální protokol</vt:lpstr>
      <vt:lpstr>Prezentace aplikace PowerPoint</vt:lpstr>
      <vt:lpstr>TVORBA POZOROVACÍHO SCHÉMATU</vt:lpstr>
      <vt:lpstr>Ohrožení validity a reliability OBSERVAČNÍ ZKRESLENÍ A CHYBY</vt:lpstr>
      <vt:lpstr>TYPY INFORMACÍ Z NESTRU.POZOROVÁNÍ</vt:lpstr>
      <vt:lpstr>Prezentace aplikace PowerPoint</vt:lpstr>
      <vt:lpstr>Prezentace aplikace PowerPoint</vt:lpstr>
      <vt:lpstr>RELIABILITA STRUKTUROVANÉHO POZ.</vt:lpstr>
      <vt:lpstr>Prezentace aplikace PowerPoint</vt:lpstr>
      <vt:lpstr>TESTY – PSYCHOLOGOVY PŘÍSTROJE</vt:lpstr>
      <vt:lpstr>PŘEDNOSTI A SLABÉ STRÁNKY POZOROVÁNÍ</vt:lpstr>
      <vt:lpstr>Prezentace aplikace PowerPoint</vt:lpstr>
      <vt:lpstr>KLADENÍ OTÁZEK - ROZHOVOR</vt:lpstr>
      <vt:lpstr>TYPY ROZHOVORU - STRUKTUROVÁNÍ</vt:lpstr>
      <vt:lpstr>VEDENÍ ROZHOVORU - PRŮBĚH</vt:lpstr>
      <vt:lpstr>VEDENÍ ROZHOVORU - PRAVIDLA</vt:lpstr>
      <vt:lpstr>VEDENÍ ROZHOVORU – NASLOUCHÁNÍ, POBÍDKY</vt:lpstr>
      <vt:lpstr>FORMY (FORMÁTY) OTÁZEK</vt:lpstr>
      <vt:lpstr>PRAVIDLA VOLBY/FORMULACE OTÁZEK</vt:lpstr>
      <vt:lpstr>Prezentace aplikace PowerPoint</vt:lpstr>
      <vt:lpstr>Prezentace aplikace PowerPoint</vt:lpstr>
      <vt:lpstr>Prezentace aplikace PowerPoint</vt:lpstr>
      <vt:lpstr>GRICEHO KONVERZAČNÍ IDEÁLY</vt:lpstr>
      <vt:lpstr>ZKRESLENÍ V ODPOVĚDÍCH</vt:lpstr>
      <vt:lpstr>KLADENÍ OTÁZEK – DOTAZNÍK</vt:lpstr>
      <vt:lpstr>FORMULACE OTÁZEK do DOTAZNÍKU</vt:lpstr>
      <vt:lpstr>OD DOTAZNÍKU K PSYCHOLOGICKÉ ŠKÁLE</vt:lpstr>
      <vt:lpstr>KLADENÍ OTÁZEK – FOCUS GROUPS</vt:lpstr>
      <vt:lpstr>PŘEDNOSTI A SLABÉ STRÁNKY DOTAZOVÁNÍ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Volba zkoumaného souboru, sampling</dc:title>
  <dc:creator>Martin Vaculík</dc:creator>
  <cp:lastModifiedBy>Standa Ježek</cp:lastModifiedBy>
  <cp:revision>1529</cp:revision>
  <cp:lastPrinted>2014-11-03T06:45:22Z</cp:lastPrinted>
  <dcterms:created xsi:type="dcterms:W3CDTF">2003-09-21T14:26:37Z</dcterms:created>
  <dcterms:modified xsi:type="dcterms:W3CDTF">2018-11-15T22:18:59Z</dcterms:modified>
</cp:coreProperties>
</file>