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3"/>
  </p:notesMasterIdLst>
  <p:sldIdLst>
    <p:sldId id="256" r:id="rId2"/>
    <p:sldId id="257" r:id="rId3"/>
    <p:sldId id="258" r:id="rId4"/>
    <p:sldId id="343" r:id="rId5"/>
    <p:sldId id="344" r:id="rId6"/>
    <p:sldId id="273" r:id="rId7"/>
    <p:sldId id="289" r:id="rId8"/>
    <p:sldId id="306" r:id="rId9"/>
    <p:sldId id="305" r:id="rId10"/>
    <p:sldId id="312" r:id="rId11"/>
    <p:sldId id="365" r:id="rId12"/>
    <p:sldId id="304" r:id="rId13"/>
    <p:sldId id="341" r:id="rId14"/>
    <p:sldId id="308" r:id="rId15"/>
    <p:sldId id="345" r:id="rId16"/>
    <p:sldId id="346" r:id="rId17"/>
    <p:sldId id="347" r:id="rId18"/>
    <p:sldId id="367" r:id="rId19"/>
    <p:sldId id="366" r:id="rId20"/>
    <p:sldId id="264" r:id="rId21"/>
    <p:sldId id="265" r:id="rId22"/>
    <p:sldId id="270" r:id="rId23"/>
    <p:sldId id="271" r:id="rId24"/>
    <p:sldId id="364" r:id="rId25"/>
    <p:sldId id="313" r:id="rId26"/>
    <p:sldId id="267" r:id="rId27"/>
    <p:sldId id="294" r:id="rId28"/>
    <p:sldId id="348" r:id="rId29"/>
    <p:sldId id="268" r:id="rId30"/>
    <p:sldId id="291" r:id="rId31"/>
    <p:sldId id="269" r:id="rId32"/>
    <p:sldId id="368" r:id="rId33"/>
    <p:sldId id="302" r:id="rId34"/>
    <p:sldId id="301" r:id="rId35"/>
    <p:sldId id="325" r:id="rId36"/>
    <p:sldId id="300" r:id="rId37"/>
    <p:sldId id="316" r:id="rId38"/>
    <p:sldId id="315" r:id="rId39"/>
    <p:sldId id="338" r:id="rId40"/>
    <p:sldId id="317" r:id="rId41"/>
    <p:sldId id="318" r:id="rId42"/>
    <p:sldId id="349" r:id="rId43"/>
    <p:sldId id="350" r:id="rId44"/>
    <p:sldId id="331" r:id="rId45"/>
    <p:sldId id="351" r:id="rId46"/>
    <p:sldId id="352" r:id="rId47"/>
    <p:sldId id="336" r:id="rId48"/>
    <p:sldId id="320" r:id="rId49"/>
    <p:sldId id="321" r:id="rId50"/>
    <p:sldId id="329" r:id="rId51"/>
    <p:sldId id="330" r:id="rId52"/>
    <p:sldId id="369" r:id="rId53"/>
    <p:sldId id="285" r:id="rId54"/>
    <p:sldId id="326" r:id="rId55"/>
    <p:sldId id="324" r:id="rId56"/>
    <p:sldId id="292" r:id="rId57"/>
    <p:sldId id="328" r:id="rId58"/>
    <p:sldId id="327" r:id="rId59"/>
    <p:sldId id="322" r:id="rId60"/>
    <p:sldId id="332" r:id="rId61"/>
    <p:sldId id="353" r:id="rId62"/>
    <p:sldId id="354" r:id="rId63"/>
    <p:sldId id="355" r:id="rId64"/>
    <p:sldId id="356" r:id="rId65"/>
    <p:sldId id="357" r:id="rId66"/>
    <p:sldId id="358" r:id="rId67"/>
    <p:sldId id="359" r:id="rId68"/>
    <p:sldId id="360" r:id="rId69"/>
    <p:sldId id="361" r:id="rId70"/>
    <p:sldId id="362" r:id="rId71"/>
    <p:sldId id="363" r:id="rId7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6" autoAdjust="0"/>
  </p:normalViewPr>
  <p:slideViewPr>
    <p:cSldViewPr>
      <p:cViewPr varScale="1">
        <p:scale>
          <a:sx n="75" d="100"/>
          <a:sy n="75" d="100"/>
        </p:scale>
        <p:origin x="94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3A5D12-B47C-4A91-89F9-518EDFB59F49}" type="datetimeFigureOut">
              <a:rPr lang="en-US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E47C09C-929C-4597-AE83-4CF65D44C0B4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SES: DPSESHH3</a:t>
            </a:r>
          </a:p>
          <a:p>
            <a:r>
              <a:rPr lang="cs-CZ" dirty="0"/>
              <a:t>FREKVENCE: DCTIMEUSE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7C09C-929C-4597-AE83-4CF65D44C0B4}" type="slidenum">
              <a:rPr lang="en-US" altLang="cs-CZ" smtClean="0"/>
              <a:pPr/>
              <a:t>10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7793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67C0E12-0159-43B5-ABD3-B749DFA575BE}" type="slidenum">
              <a:rPr lang="en-US" altLang="cs-CZ">
                <a:latin typeface="Calibri" panose="020F0502020204030204" pitchFamily="34" charset="0"/>
              </a:rPr>
              <a:pPr eaLnBrk="1" hangingPunct="1"/>
              <a:t>49</a:t>
            </a:fld>
            <a:endParaRPr lang="en-US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dirty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EC4EE6-1A64-4982-9269-F485E556F2D6}" type="slidenum">
              <a:rPr lang="en-US" altLang="cs-CZ">
                <a:latin typeface="Calibri" panose="020F0502020204030204" pitchFamily="34" charset="0"/>
              </a:rPr>
              <a:pPr eaLnBrk="1" hangingPunct="1"/>
              <a:t>50</a:t>
            </a:fld>
            <a:endParaRPr lang="en-US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AD3D72-F135-4946-A6E5-13DD3B3662A3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9BB2-EB6B-47B8-B83B-26B65ED6D846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74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6A58D0-0BBC-4189-8763-9BACE543651C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9927-7E58-411A-8068-593724D27E09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6370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63CF6-C84C-43C9-BCD8-49DB33CA00A1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07E6-0D5C-478A-9BC5-A9226DFB773F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0372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8040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4D768E-A5F4-4E07-92B3-0CCDCDC6D339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1FE0E-61A2-4540-A1FE-67289064344C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62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BA887C-9E75-41B5-B14A-53A9E9FC9EAE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C7664-DEE1-4847-A80C-DA1D418F1002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265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EFFF2-4E03-4790-9307-75BC5ACB0413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F1439-3A28-43B4-B0E2-F1C7BF34C1C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9463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8000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4FC051-8921-4C94-B3A9-2FCEA5DE2867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32F9-E36F-4079-AFA5-7A7A663F6A85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2734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0331D6D-54F8-4811-8791-F2E107B4D120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0EB73B-97F1-44E1-A092-776B6F37378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1159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E02C90-3A0D-4415-BDDF-8BFFFE4FB302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403E-86D6-4C1A-A5CB-ADF4630720A7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1352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B3D4F5-2FD7-4DA6-8194-231D99EBB267}" type="datetimeFigureOut">
              <a:rPr lang="en-US" smtClean="0"/>
              <a:pPr>
                <a:defRPr/>
              </a:pPr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F1B079-1A8E-46CB-853C-7444597D766D}" type="slidenum">
              <a:rPr lang="en-US" altLang="cs-CZ" smtClean="0"/>
              <a:pPr/>
              <a:t>‹#›</a:t>
            </a:fld>
            <a:endParaRPr lang="en-US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79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/>
              <a:t>ANOVA &amp; spol.</a:t>
            </a:r>
            <a:endParaRPr lang="en-US" alt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80017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Jan Šerek &amp; Standa Ježek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PSY252</a:t>
            </a:r>
            <a:r>
              <a:rPr lang="cs-CZ" dirty="0"/>
              <a:t> Statistická analýza dat II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1267" name="Zástupný symbol pro obsah 2"/>
          <p:cNvSpPr txBox="1">
            <a:spLocks/>
          </p:cNvSpPr>
          <p:nvPr/>
        </p:nvSpPr>
        <p:spPr bwMode="auto">
          <a:xfrm>
            <a:off x="822959" y="1700213"/>
            <a:ext cx="8213537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Souvisí socioekonomický status rodiny s tím, jak často dítě používá internet?</a:t>
            </a:r>
          </a:p>
          <a:p>
            <a:pPr eaLnBrk="1" hangingPunct="1"/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Nezávislá kategorická proměnná (</a:t>
            </a:r>
            <a:r>
              <a:rPr lang="cs-CZ" altLang="cs-CZ" sz="2800" i="1" dirty="0">
                <a:latin typeface="Calibri" panose="020F0502020204030204" pitchFamily="34" charset="0"/>
              </a:rPr>
              <a:t>faktor</a:t>
            </a:r>
            <a:r>
              <a:rPr lang="cs-CZ" altLang="cs-CZ" sz="2800" dirty="0">
                <a:latin typeface="Calibri" panose="020F0502020204030204" pitchFamily="34" charset="0"/>
              </a:rPr>
              <a:t>): </a:t>
            </a:r>
            <a:r>
              <a:rPr lang="cs-CZ" alt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socioekonomický status</a:t>
            </a:r>
            <a:endParaRPr lang="cs-CZ" altLang="cs-CZ" sz="28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	3 hodnoty (</a:t>
            </a:r>
            <a:r>
              <a:rPr lang="cs-CZ" altLang="cs-CZ" sz="2800" i="1" dirty="0">
                <a:latin typeface="Calibri" panose="020F0502020204030204" pitchFamily="34" charset="0"/>
              </a:rPr>
              <a:t>úrovně</a:t>
            </a:r>
            <a:r>
              <a:rPr lang="cs-CZ" altLang="cs-CZ" sz="2800" dirty="0">
                <a:latin typeface="Calibri" panose="020F0502020204030204" pitchFamily="34" charset="0"/>
              </a:rPr>
              <a:t>): nízký, střední, vysoký</a:t>
            </a: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Závislá intervalová proměnná: </a:t>
            </a:r>
            <a:r>
              <a:rPr lang="cs-CZ" alt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frekvence používání internetu</a:t>
            </a:r>
          </a:p>
          <a:p>
            <a:pPr eaLnBrk="1" hangingPunct="1"/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800" dirty="0">
                <a:latin typeface="Calibri" panose="020F0502020204030204" pitchFamily="34" charset="0"/>
              </a:rPr>
              <a:t>Liší se děti z rodin s nízkým, středním a vysokým SES v tom, jak často používají internet?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398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INTER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9223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INTER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cs-CZ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SES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4896644" y="4365104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  <p:sp>
        <p:nvSpPr>
          <p:cNvPr id="11" name="Popisek se šipkou nahoru 5">
            <a:extLst>
              <a:ext uri="{FF2B5EF4-FFF2-40B4-BE49-F238E27FC236}">
                <a16:creationId xmlns:a16="http://schemas.microsoft.com/office/drawing/2014/main" id="{407128EF-8DCC-44EF-A294-CCDD45405866}"/>
              </a:ext>
            </a:extLst>
          </p:cNvPr>
          <p:cNvSpPr/>
          <p:nvPr/>
        </p:nvSpPr>
        <p:spPr>
          <a:xfrm>
            <a:off x="4896644" y="2469397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743298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2291" name="Zástupný symbol pro obsah 2"/>
          <p:cNvSpPr txBox="1">
            <a:spLocks/>
          </p:cNvSpPr>
          <p:nvPr/>
        </p:nvSpPr>
        <p:spPr bwMode="auto">
          <a:xfrm>
            <a:off x="899592" y="1700213"/>
            <a:ext cx="779832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3315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i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479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4" name="Obdélníkový popisek 3"/>
          <p:cNvSpPr/>
          <p:nvPr/>
        </p:nvSpPr>
        <p:spPr>
          <a:xfrm>
            <a:off x="1620614" y="1341215"/>
            <a:ext cx="1728788" cy="1296987"/>
          </a:xfrm>
          <a:prstGeom prst="wedgeRectCallout">
            <a:avLst>
              <a:gd name="adj1" fmla="val 21385"/>
              <a:gd name="adj2" fmla="val 68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Průměrná  frekvence dětí z rodin s nízkým SES</a:t>
            </a:r>
            <a:endParaRPr lang="en-US" dirty="0"/>
          </a:p>
        </p:txBody>
      </p:sp>
      <p:sp>
        <p:nvSpPr>
          <p:cNvPr id="5" name="Obdélníkový popisek 4"/>
          <p:cNvSpPr/>
          <p:nvPr/>
        </p:nvSpPr>
        <p:spPr>
          <a:xfrm>
            <a:off x="3420839" y="1196752"/>
            <a:ext cx="1727200" cy="1441450"/>
          </a:xfrm>
          <a:prstGeom prst="wedgeRectCallout">
            <a:avLst>
              <a:gd name="adj1" fmla="val -29210"/>
              <a:gd name="adj2" fmla="val 71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 vysokým SES</a:t>
            </a:r>
            <a:endParaRPr lang="en-US" b="1" dirty="0"/>
          </a:p>
        </p:txBody>
      </p:sp>
      <p:sp>
        <p:nvSpPr>
          <p:cNvPr id="6" name="Obdélníkový popisek 5"/>
          <p:cNvSpPr/>
          <p:nvPr/>
        </p:nvSpPr>
        <p:spPr>
          <a:xfrm>
            <a:off x="5221064" y="1196752"/>
            <a:ext cx="1727200" cy="1441450"/>
          </a:xfrm>
          <a:prstGeom prst="wedgeRectCallout">
            <a:avLst>
              <a:gd name="adj1" fmla="val -35526"/>
              <a:gd name="adj2" fmla="val 712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se středním 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0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jako regrese</a:t>
            </a:r>
            <a:endParaRPr lang="en-US" altLang="cs-CZ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2400" dirty="0">
                <a:latin typeface="Calibri" panose="020F0502020204030204" pitchFamily="34" charset="0"/>
              </a:rPr>
              <a:t>Každá kategorická proměnná o </a:t>
            </a:r>
            <a:r>
              <a:rPr lang="cs-CZ" altLang="cs-CZ" sz="2400" i="1" dirty="0">
                <a:latin typeface="Calibri" panose="020F0502020204030204" pitchFamily="34" charset="0"/>
              </a:rPr>
              <a:t>k</a:t>
            </a:r>
            <a:r>
              <a:rPr lang="cs-CZ" altLang="cs-CZ" sz="2400" dirty="0">
                <a:latin typeface="Calibri" panose="020F0502020204030204" pitchFamily="34" charset="0"/>
              </a:rPr>
              <a:t> hodnotách (úrovních) může být vyjádřena souborem </a:t>
            </a:r>
            <a:r>
              <a:rPr lang="cs-CZ" altLang="cs-CZ" sz="2400" i="1" dirty="0">
                <a:latin typeface="Calibri" panose="020F0502020204030204" pitchFamily="34" charset="0"/>
              </a:rPr>
              <a:t>k-1</a:t>
            </a:r>
            <a:r>
              <a:rPr lang="cs-CZ" altLang="cs-CZ" sz="2400" dirty="0">
                <a:latin typeface="Calibri" panose="020F0502020204030204" pitchFamily="34" charset="0"/>
              </a:rPr>
              <a:t> binárních </a:t>
            </a:r>
            <a:r>
              <a:rPr lang="cs-CZ" altLang="cs-CZ" sz="2400" dirty="0" err="1">
                <a:latin typeface="Calibri" panose="020F0502020204030204" pitchFamily="34" charset="0"/>
              </a:rPr>
              <a:t>dummy</a:t>
            </a:r>
            <a:r>
              <a:rPr lang="cs-CZ" altLang="cs-CZ" sz="2400" dirty="0">
                <a:latin typeface="Calibri" panose="020F0502020204030204" pitchFamily="34" charset="0"/>
              </a:rPr>
              <a:t> proměnných.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3 typy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2 binární proměnné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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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nízký SES</a:t>
            </a:r>
          </a:p>
          <a:p>
            <a:pPr eaLnBrk="1" hangingPunct="1"/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4" name="Obdélníkový popisek 3"/>
          <p:cNvSpPr/>
          <p:nvPr/>
        </p:nvSpPr>
        <p:spPr>
          <a:xfrm>
            <a:off x="1620614" y="1341215"/>
            <a:ext cx="1728788" cy="1296987"/>
          </a:xfrm>
          <a:prstGeom prst="wedgeRectCallout">
            <a:avLst>
              <a:gd name="adj1" fmla="val 21385"/>
              <a:gd name="adj2" fmla="val 687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Průměrná  frekvence dětí z rodin s nízkým SES</a:t>
            </a:r>
            <a:endParaRPr lang="en-US" dirty="0"/>
          </a:p>
        </p:txBody>
      </p:sp>
      <p:sp>
        <p:nvSpPr>
          <p:cNvPr id="5" name="Obdélníkový popisek 4"/>
          <p:cNvSpPr/>
          <p:nvPr/>
        </p:nvSpPr>
        <p:spPr>
          <a:xfrm>
            <a:off x="3420839" y="1196752"/>
            <a:ext cx="1727200" cy="1441450"/>
          </a:xfrm>
          <a:prstGeom prst="wedgeRectCallout">
            <a:avLst>
              <a:gd name="adj1" fmla="val -29210"/>
              <a:gd name="adj2" fmla="val 714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 vysokým SES</a:t>
            </a:r>
            <a:endParaRPr lang="en-US" b="1" dirty="0"/>
          </a:p>
        </p:txBody>
      </p:sp>
      <p:sp>
        <p:nvSpPr>
          <p:cNvPr id="6" name="Obdélníkový popisek 5"/>
          <p:cNvSpPr/>
          <p:nvPr/>
        </p:nvSpPr>
        <p:spPr>
          <a:xfrm>
            <a:off x="5221064" y="1196752"/>
            <a:ext cx="1727200" cy="1441450"/>
          </a:xfrm>
          <a:prstGeom prst="wedgeRectCallout">
            <a:avLst>
              <a:gd name="adj1" fmla="val -35526"/>
              <a:gd name="adj2" fmla="val 712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 kolik se liší průměrná frekvence dětí z rodin se středním SES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539750" y="1484313"/>
            <a:ext cx="8208963" cy="4401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Jestliže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1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 = 0 a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cs-CZ" sz="2800" dirty="0">
                <a:latin typeface="Arial" charset="0"/>
                <a:cs typeface="Arial" charset="0"/>
              </a:rPr>
              <a:t> = 0, znamená to, že SES nemá žádný vliv a všechny skupiny mají stejnou průměrnou frekvenci.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</a:rPr>
              <a:t>Potom by nám postačil základní model predikující frekvenci pouze z celkové průměrné frekvence a nevysvětlitelné individuální variability.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Arial" charset="0"/>
              <a:cs typeface="Arial" charset="0"/>
              <a:sym typeface="Wingdings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Vysvětlí nám model předpokládající nenulové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1 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a/nebo </a:t>
            </a:r>
            <a:r>
              <a:rPr lang="cs-CZ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  <a:r>
              <a:rPr lang="cs-CZ" sz="2800" b="1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2</a:t>
            </a:r>
            <a:r>
              <a:rPr lang="cs-CZ" sz="2800" dirty="0">
                <a:latin typeface="Arial" charset="0"/>
                <a:cs typeface="Arial" charset="0"/>
                <a:sym typeface="Wingdings" pitchFamily="2" charset="2"/>
              </a:rPr>
              <a:t> něco navíc?</a:t>
            </a:r>
          </a:p>
        </p:txBody>
      </p:sp>
    </p:spTree>
    <p:extLst>
      <p:ext uri="{BB962C8B-B14F-4D97-AF65-F5344CB8AC3E}">
        <p14:creationId xmlns:p14="http://schemas.microsoft.com/office/powerpoint/2010/main" val="2834145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4339" name="Zástupný symbol pro obsah 2"/>
          <p:cNvSpPr txBox="1">
            <a:spLocks/>
          </p:cNvSpPr>
          <p:nvPr/>
        </p:nvSpPr>
        <p:spPr bwMode="auto">
          <a:xfrm>
            <a:off x="899591" y="1700213"/>
            <a:ext cx="7798321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 </a:t>
            </a:r>
            <a:endParaRPr lang="cs-CZ" altLang="cs-CZ" sz="3600" baseline="-25000" dirty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[průměrný inter]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[ses]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r>
              <a:rPr lang="cs-CZ" altLang="cs-CZ" sz="3600" dirty="0">
                <a:latin typeface="Calibri" panose="020F0502020204030204" pitchFamily="34" charset="0"/>
              </a:rPr>
              <a:t>[inter]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r>
              <a:rPr lang="cs-CZ" altLang="cs-CZ" sz="3600" dirty="0">
                <a:latin typeface="Calibri" panose="020F0502020204030204" pitchFamily="34" charset="0"/>
              </a:rPr>
              <a:t> = 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0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1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vys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cs-CZ" alt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b</a:t>
            </a:r>
            <a:r>
              <a:rPr lang="cs-CZ" altLang="cs-CZ" sz="3600" b="1" baseline="-25000" dirty="0">
                <a:solidFill>
                  <a:srgbClr val="C00000"/>
                </a:solidFill>
                <a:latin typeface="Calibri" panose="020F0502020204030204" pitchFamily="34" charset="0"/>
              </a:rPr>
              <a:t>2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[</a:t>
            </a:r>
            <a:r>
              <a:rPr lang="cs-CZ" altLang="cs-CZ" sz="36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str</a:t>
            </a: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  <a:r>
              <a:rPr lang="cs-CZ" altLang="cs-CZ" sz="3600" dirty="0">
                <a:latin typeface="Calibri" panose="020F0502020204030204" pitchFamily="34" charset="0"/>
              </a:rPr>
              <a:t> + </a:t>
            </a:r>
            <a:r>
              <a:rPr lang="el-GR" altLang="cs-CZ" sz="3600" dirty="0">
                <a:latin typeface="Calibri" panose="020F0502020204030204" pitchFamily="34" charset="0"/>
              </a:rPr>
              <a:t>ε</a:t>
            </a:r>
            <a:r>
              <a:rPr lang="cs-CZ" altLang="cs-CZ" sz="3600" baseline="-25000" dirty="0">
                <a:latin typeface="Calibri" panose="020F0502020204030204" pitchFamily="34" charset="0"/>
              </a:rPr>
              <a:t>i</a:t>
            </a:r>
            <a:endParaRPr lang="cs-CZ" altLang="cs-CZ" sz="36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</a:rPr>
              <a:t>efektové kódování SES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endParaRPr lang="cs-CZ" altLang="cs-CZ" sz="3200" b="1" dirty="0">
              <a:solidFill>
                <a:srgbClr val="FF000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   pro vysoký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0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1    pro střední SES</a:t>
            </a:r>
          </a:p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vys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</a:t>
            </a:r>
            <a:r>
              <a:rPr lang="cs-CZ" altLang="cs-CZ" sz="32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-1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 &amp;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str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= </a:t>
            </a:r>
            <a:r>
              <a:rPr lang="cs-CZ" altLang="cs-CZ" sz="3200" b="1" dirty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-1</a:t>
            </a:r>
            <a:r>
              <a:rPr lang="cs-CZ" altLang="cs-CZ" sz="3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pro nízký SES</a:t>
            </a:r>
          </a:p>
          <a:p>
            <a:pPr eaLnBrk="1" hangingPunct="1"/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nízký SES stále referenční, ale </a:t>
            </a:r>
            <a:r>
              <a:rPr lang="cs-CZ" altLang="cs-CZ" sz="3200" i="1" dirty="0">
                <a:latin typeface="Calibri" panose="020F0502020204030204" pitchFamily="34" charset="0"/>
                <a:sym typeface="Wingdings" panose="05000000000000000000" pitchFamily="2" charset="2"/>
              </a:rPr>
              <a:t>b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 vyjadřují rozdíl skupinového průměru proti celkovému </a:t>
            </a:r>
          </a:p>
          <a:p>
            <a:pPr eaLnBrk="1" hangingPunct="1"/>
            <a:endParaRPr lang="cs-CZ" altLang="cs-CZ" sz="3600" dirty="0">
              <a:latin typeface="Calibri" panose="020F0502020204030204" pitchFamily="34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27CBFAF-4154-4F96-AD9A-60AF914E2EB3}"/>
              </a:ext>
            </a:extLst>
          </p:cNvPr>
          <p:cNvSpPr/>
          <p:nvPr/>
        </p:nvSpPr>
        <p:spPr>
          <a:xfrm>
            <a:off x="539552" y="1737361"/>
            <a:ext cx="8352928" cy="6115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Lze SES </a:t>
            </a:r>
            <a:r>
              <a:rPr lang="cs-CZ" sz="2800" dirty="0" err="1"/>
              <a:t>nakódovat</a:t>
            </a:r>
            <a:r>
              <a:rPr lang="cs-CZ" sz="2800" dirty="0"/>
              <a:t> tak, aby </a:t>
            </a:r>
            <a:r>
              <a:rPr lang="cs-CZ" sz="2800" i="1" dirty="0"/>
              <a:t>b</a:t>
            </a:r>
            <a:r>
              <a:rPr lang="cs-CZ" sz="2800" baseline="-25000" dirty="0"/>
              <a:t>0</a:t>
            </a:r>
            <a:r>
              <a:rPr lang="cs-CZ" sz="2800" dirty="0"/>
              <a:t> byl celkový průměr?</a:t>
            </a:r>
          </a:p>
        </p:txBody>
      </p:sp>
    </p:spTree>
    <p:extLst>
      <p:ext uri="{BB962C8B-B14F-4D97-AF65-F5344CB8AC3E}">
        <p14:creationId xmlns:p14="http://schemas.microsoft.com/office/powerpoint/2010/main" val="47717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2141E5-72F9-4739-9EBA-38DAC070E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SPSS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C8769AF-1A77-4C00-AA83-63754DEBFF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921197"/>
              </p:ext>
            </p:extLst>
          </p:nvPr>
        </p:nvGraphicFramePr>
        <p:xfrm>
          <a:off x="860729" y="1844824"/>
          <a:ext cx="7395160" cy="4411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6008">
                  <a:extLst>
                    <a:ext uri="{9D8B030D-6E8A-4147-A177-3AD203B41FA5}">
                      <a16:colId xmlns:a16="http://schemas.microsoft.com/office/drawing/2014/main" val="542658600"/>
                    </a:ext>
                  </a:extLst>
                </a:gridCol>
                <a:gridCol w="1802800">
                  <a:extLst>
                    <a:ext uri="{9D8B030D-6E8A-4147-A177-3AD203B41FA5}">
                      <a16:colId xmlns:a16="http://schemas.microsoft.com/office/drawing/2014/main" val="1104008576"/>
                    </a:ext>
                  </a:extLst>
                </a:gridCol>
                <a:gridCol w="2023552">
                  <a:extLst>
                    <a:ext uri="{9D8B030D-6E8A-4147-A177-3AD203B41FA5}">
                      <a16:colId xmlns:a16="http://schemas.microsoft.com/office/drawing/2014/main" val="3539253470"/>
                    </a:ext>
                  </a:extLst>
                </a:gridCol>
                <a:gridCol w="1802800">
                  <a:extLst>
                    <a:ext uri="{9D8B030D-6E8A-4147-A177-3AD203B41FA5}">
                      <a16:colId xmlns:a16="http://schemas.microsoft.com/office/drawing/2014/main" val="1930893121"/>
                    </a:ext>
                  </a:extLst>
                </a:gridCol>
              </a:tblGrid>
              <a:tr h="61206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err="1">
                          <a:effectLst/>
                        </a:rPr>
                        <a:t>DCtimeuse</a:t>
                      </a:r>
                      <a:r>
                        <a:rPr lang="en-US" sz="3200" u="none" strike="noStrike" dirty="0">
                          <a:effectLst/>
                        </a:rPr>
                        <a:t> Estimated minutes online each day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3365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SES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M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SD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N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336548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u="none" strike="noStrike">
                          <a:effectLst/>
                        </a:rPr>
                        <a:t>1 High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102,9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63,3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6 274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4121007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u="none" strike="noStrike">
                          <a:effectLst/>
                        </a:rPr>
                        <a:t>2 Medium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107,7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65,2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7 989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6546066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u="none" strike="noStrike">
                          <a:effectLst/>
                        </a:rPr>
                        <a:t>3 Low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 dirty="0">
                          <a:effectLst/>
                        </a:rPr>
                        <a:t>96,1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64,2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u="none" strike="noStrike">
                          <a:effectLst/>
                        </a:rPr>
                        <a:t>3 555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17231889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3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i="1" u="none" strike="noStrike" dirty="0">
                          <a:effectLst/>
                        </a:rPr>
                        <a:t>103,7</a:t>
                      </a:r>
                      <a:endParaRPr lang="cs-CZ" sz="3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i="1" u="none" strike="noStrike" dirty="0">
                          <a:effectLst/>
                        </a:rPr>
                        <a:t>64,5</a:t>
                      </a:r>
                      <a:endParaRPr lang="cs-CZ" sz="3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3200" i="1" u="none" strike="noStrike" dirty="0">
                          <a:effectLst/>
                        </a:rPr>
                        <a:t>17 818</a:t>
                      </a:r>
                      <a:endParaRPr lang="cs-CZ" sz="3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80858058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Nevážený průměr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906863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32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Program dnešní přednášky</a:t>
            </a:r>
            <a:endParaRPr lang="en-US" altLang="cs-CZ"/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jednofaktorová (one-way) ANOVA</a:t>
            </a:r>
          </a:p>
          <a:p>
            <a:pPr eaLnBrk="1" hangingPunct="1"/>
            <a:r>
              <a:rPr lang="cs-CZ" altLang="cs-CZ"/>
              <a:t> faktoriální (two…-way) ANOVA</a:t>
            </a:r>
          </a:p>
          <a:p>
            <a:pPr eaLnBrk="1" hangingPunct="1"/>
            <a:r>
              <a:rPr lang="cs-CZ" altLang="cs-CZ"/>
              <a:t> ANCOVA </a:t>
            </a:r>
            <a:r>
              <a:rPr lang="cs-CZ" altLang="cs-CZ">
                <a:sym typeface="Wingdings" panose="05000000000000000000" pitchFamily="2" charset="2"/>
              </a:rPr>
              <a:t>(ANOVA s kovariáty)</a:t>
            </a:r>
            <a:endParaRPr lang="cs-CZ" altLang="cs-CZ"/>
          </a:p>
          <a:p>
            <a:pPr eaLnBrk="1" hangingPunct="1"/>
            <a:r>
              <a:rPr lang="cs-CZ" altLang="cs-CZ"/>
              <a:t> MANOVA (ANOVA s více závislými)</a:t>
            </a:r>
            <a:endParaRPr lang="en-US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838200"/>
          </a:xfrm>
        </p:spPr>
        <p:txBody>
          <a:bodyPr/>
          <a:lstStyle/>
          <a:p>
            <a:pPr eaLnBrk="1" hangingPunct="1"/>
            <a:r>
              <a:rPr lang="cs-CZ" altLang="cs-CZ" dirty="0"/>
              <a:t>ANOVA – statistika F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536700"/>
            <a:ext cx="8820472" cy="4997450"/>
          </a:xfrm>
        </p:spPr>
        <p:txBody>
          <a:bodyPr rtlCol="0">
            <a:normAutofit/>
          </a:bodyPr>
          <a:lstStyle/>
          <a:p>
            <a:pPr marL="541338" indent="-541338" eaLnBrk="1" fontAlgn="auto" hangingPunct="1"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SS</a:t>
            </a:r>
            <a:r>
              <a:rPr lang="cs-CZ" sz="2400" baseline="-25000" dirty="0"/>
              <a:t>M</a:t>
            </a:r>
            <a:r>
              <a:rPr lang="cs-CZ" sz="2400" dirty="0"/>
              <a:t> – kolik variability závislé proměnné lze připsat odlišnostem mezi průměry skupin (modelu, též SS</a:t>
            </a:r>
            <a:r>
              <a:rPr lang="cs-CZ" sz="2400" baseline="-25000" dirty="0"/>
              <a:t>B</a:t>
            </a:r>
            <a:r>
              <a:rPr lang="cs-CZ" sz="2400" dirty="0"/>
              <a:t> jako </a:t>
            </a:r>
            <a:r>
              <a:rPr lang="cs-CZ" sz="2400" baseline="-25000" dirty="0"/>
              <a:t>BETWEEN</a:t>
            </a:r>
            <a:r>
              <a:rPr lang="cs-CZ" sz="2400" dirty="0"/>
              <a:t>)</a:t>
            </a:r>
            <a:br>
              <a:rPr lang="cs-CZ" sz="2400" dirty="0"/>
            </a:br>
            <a:r>
              <a:rPr lang="cs-CZ" sz="2400" b="1" dirty="0">
                <a:solidFill>
                  <a:srgbClr val="C00000"/>
                </a:solidFill>
              </a:rPr>
              <a:t>SS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∑</a:t>
            </a:r>
            <a:r>
              <a:rPr lang="cs-CZ" sz="2400" b="1" i="1" baseline="-25000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velikost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* (průměr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– celkový průměr)</a:t>
            </a:r>
            <a:r>
              <a:rPr lang="cs-CZ" sz="2400" b="1" baseline="30000" dirty="0">
                <a:solidFill>
                  <a:srgbClr val="C00000"/>
                </a:solidFill>
              </a:rPr>
              <a:t>2</a:t>
            </a:r>
            <a:br>
              <a:rPr lang="cs-CZ" sz="2400" dirty="0">
                <a:solidFill>
                  <a:srgbClr val="C00000"/>
                </a:solidFill>
              </a:rPr>
            </a:br>
            <a:r>
              <a:rPr lang="cs-CZ" sz="2400" dirty="0" err="1">
                <a:solidFill>
                  <a:srgbClr val="C00000"/>
                </a:solidFill>
              </a:rPr>
              <a:t>Mean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err="1">
                <a:solidFill>
                  <a:srgbClr val="C00000"/>
                </a:solidFill>
              </a:rPr>
              <a:t>squares</a:t>
            </a:r>
            <a:r>
              <a:rPr lang="cs-CZ" sz="2400" dirty="0">
                <a:solidFill>
                  <a:srgbClr val="C00000"/>
                </a:solidFill>
              </a:rPr>
              <a:t>: 	</a:t>
            </a:r>
            <a:r>
              <a:rPr lang="cs-CZ" sz="2400" b="1" dirty="0">
                <a:solidFill>
                  <a:srgbClr val="C00000"/>
                </a:solidFill>
              </a:rPr>
              <a:t>MS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SS</a:t>
            </a:r>
            <a:r>
              <a:rPr lang="cs-CZ" sz="2400" b="1" baseline="-25000" dirty="0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/ 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M</a:t>
            </a:r>
            <a:endParaRPr lang="cs-CZ" sz="2400" b="1" baseline="-25000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				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M</a:t>
            </a:r>
            <a:r>
              <a:rPr lang="cs-CZ" sz="2400" b="1" dirty="0">
                <a:solidFill>
                  <a:srgbClr val="C00000"/>
                </a:solidFill>
              </a:rPr>
              <a:t> = (počet skupin – 1)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627063" indent="-627063">
              <a:spcBef>
                <a:spcPts val="2400"/>
              </a:spcBef>
              <a:spcAft>
                <a:spcPts val="0"/>
              </a:spcAft>
              <a:buNone/>
              <a:defRPr/>
            </a:pPr>
            <a:r>
              <a:rPr lang="cs-CZ" sz="2400" dirty="0"/>
              <a:t>SS</a:t>
            </a:r>
            <a:r>
              <a:rPr lang="cs-CZ" sz="2400" baseline="-25000" dirty="0"/>
              <a:t>R</a:t>
            </a:r>
            <a:r>
              <a:rPr lang="cs-CZ" sz="2400" dirty="0"/>
              <a:t> – kolik variability ZP zůstává nevysvětleno tímto modelem (též SS</a:t>
            </a:r>
            <a:r>
              <a:rPr lang="cs-CZ" sz="2400" baseline="-25000" dirty="0"/>
              <a:t>W</a:t>
            </a:r>
            <a:r>
              <a:rPr lang="cs-CZ" sz="2400" dirty="0"/>
              <a:t> jako </a:t>
            </a:r>
            <a:r>
              <a:rPr lang="cs-CZ" sz="2400" baseline="-25000" dirty="0"/>
              <a:t>WITHIN</a:t>
            </a:r>
            <a:r>
              <a:rPr lang="cs-CZ" sz="2400" dirty="0"/>
              <a:t>) </a:t>
            </a:r>
            <a:br>
              <a:rPr lang="cs-CZ" sz="2400" dirty="0"/>
            </a:br>
            <a:r>
              <a:rPr lang="cs-CZ" sz="2400" b="1" dirty="0">
                <a:solidFill>
                  <a:srgbClr val="C00000"/>
                </a:solidFill>
              </a:rPr>
              <a:t>SS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∑</a:t>
            </a:r>
            <a:r>
              <a:rPr lang="cs-CZ" sz="2400" b="1" i="1" baseline="-25000" dirty="0" err="1">
                <a:solidFill>
                  <a:srgbClr val="C00000"/>
                </a:solidFill>
              </a:rPr>
              <a:t>ij</a:t>
            </a:r>
            <a:r>
              <a:rPr lang="cs-CZ" sz="2400" b="1" dirty="0">
                <a:solidFill>
                  <a:srgbClr val="C00000"/>
                </a:solidFill>
              </a:rPr>
              <a:t> (hodnota člověka </a:t>
            </a:r>
            <a:r>
              <a:rPr lang="cs-CZ" sz="2400" b="1" i="1" dirty="0">
                <a:solidFill>
                  <a:srgbClr val="C00000"/>
                </a:solidFill>
              </a:rPr>
              <a:t>i</a:t>
            </a:r>
            <a:r>
              <a:rPr lang="cs-CZ" sz="2400" b="1" dirty="0">
                <a:solidFill>
                  <a:srgbClr val="C00000"/>
                </a:solidFill>
              </a:rPr>
              <a:t> ze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 – průměr skupiny </a:t>
            </a:r>
            <a:r>
              <a:rPr lang="cs-CZ" sz="2400" b="1" i="1" dirty="0">
                <a:solidFill>
                  <a:srgbClr val="C00000"/>
                </a:solidFill>
              </a:rPr>
              <a:t>j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  <a:r>
              <a:rPr lang="cs-CZ" sz="2400" b="1" baseline="30000" dirty="0">
                <a:solidFill>
                  <a:srgbClr val="C00000"/>
                </a:solidFill>
              </a:rPr>
              <a:t>2</a:t>
            </a: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dirty="0" err="1">
                <a:solidFill>
                  <a:srgbClr val="C00000"/>
                </a:solidFill>
              </a:rPr>
              <a:t>Mean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err="1">
                <a:solidFill>
                  <a:srgbClr val="C00000"/>
                </a:solidFill>
              </a:rPr>
              <a:t>squares</a:t>
            </a:r>
            <a:r>
              <a:rPr lang="cs-CZ" sz="2400" dirty="0">
                <a:solidFill>
                  <a:srgbClr val="C00000"/>
                </a:solidFill>
              </a:rPr>
              <a:t>:</a:t>
            </a:r>
            <a:r>
              <a:rPr lang="cs-CZ" sz="2400" b="1" dirty="0">
                <a:solidFill>
                  <a:srgbClr val="C00000"/>
                </a:solidFill>
              </a:rPr>
              <a:t> 	MS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SS</a:t>
            </a:r>
            <a:r>
              <a:rPr lang="cs-CZ" sz="2400" b="1" baseline="-25000" dirty="0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/ 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R</a:t>
            </a:r>
            <a:endParaRPr lang="cs-CZ" sz="2400" b="1" baseline="-25000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C00000"/>
                </a:solidFill>
              </a:rPr>
              <a:t>				</a:t>
            </a:r>
            <a:r>
              <a:rPr lang="cs-CZ" sz="2400" b="1" dirty="0" err="1">
                <a:solidFill>
                  <a:srgbClr val="C00000"/>
                </a:solidFill>
              </a:rPr>
              <a:t>df</a:t>
            </a:r>
            <a:r>
              <a:rPr lang="cs-CZ" sz="2400" b="1" baseline="-25000" dirty="0" err="1">
                <a:solidFill>
                  <a:srgbClr val="C00000"/>
                </a:solidFill>
              </a:rPr>
              <a:t>R</a:t>
            </a:r>
            <a:r>
              <a:rPr lang="cs-CZ" sz="2400" b="1" dirty="0">
                <a:solidFill>
                  <a:srgbClr val="C00000"/>
                </a:solidFill>
              </a:rPr>
              <a:t> = (celkový počet lidí – počet skupin)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18436" name="TextovéPole 4"/>
          <p:cNvSpPr txBox="1">
            <a:spLocks noChangeArrowheads="1"/>
          </p:cNvSpPr>
          <p:nvPr/>
        </p:nvSpPr>
        <p:spPr bwMode="auto">
          <a:xfrm>
            <a:off x="509840" y="1096163"/>
            <a:ext cx="3384178" cy="46166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Calibri" panose="020F0502020204030204" pitchFamily="34" charset="0"/>
              </a:rPr>
              <a:t>Model sum </a:t>
            </a:r>
            <a:r>
              <a:rPr lang="cs-CZ" altLang="cs-CZ" sz="2400" b="1" dirty="0" err="1">
                <a:latin typeface="Calibri" panose="020F0502020204030204" pitchFamily="34" charset="0"/>
              </a:rPr>
              <a:t>of</a:t>
            </a:r>
            <a:r>
              <a:rPr lang="cs-CZ" altLang="cs-CZ" sz="2400" b="1" dirty="0"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</a:rPr>
              <a:t>squares</a:t>
            </a:r>
            <a:endParaRPr lang="en-US" altLang="cs-CZ" sz="2400" b="1" dirty="0">
              <a:latin typeface="Calibri" panose="020F0502020204030204" pitchFamily="34" charset="0"/>
            </a:endParaRPr>
          </a:p>
        </p:txBody>
      </p:sp>
      <p:sp>
        <p:nvSpPr>
          <p:cNvPr id="18437" name="TextovéPole 5"/>
          <p:cNvSpPr txBox="1">
            <a:spLocks noChangeArrowheads="1"/>
          </p:cNvSpPr>
          <p:nvPr/>
        </p:nvSpPr>
        <p:spPr bwMode="auto">
          <a:xfrm>
            <a:off x="539750" y="3789040"/>
            <a:ext cx="3311972" cy="46166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dirty="0" err="1">
                <a:latin typeface="Calibri" panose="020F0502020204030204" pitchFamily="34" charset="0"/>
              </a:rPr>
              <a:t>Residual</a:t>
            </a:r>
            <a:r>
              <a:rPr lang="cs-CZ" altLang="cs-CZ" sz="2400" b="1" dirty="0">
                <a:latin typeface="Calibri" panose="020F0502020204030204" pitchFamily="34" charset="0"/>
              </a:rPr>
              <a:t> sum </a:t>
            </a:r>
            <a:r>
              <a:rPr lang="cs-CZ" altLang="cs-CZ" sz="2400" b="1" dirty="0" err="1">
                <a:latin typeface="Calibri" panose="020F0502020204030204" pitchFamily="34" charset="0"/>
              </a:rPr>
              <a:t>of</a:t>
            </a:r>
            <a:r>
              <a:rPr lang="cs-CZ" altLang="cs-CZ" sz="2400" b="1" dirty="0">
                <a:latin typeface="Calibri" panose="020F0502020204030204" pitchFamily="34" charset="0"/>
              </a:rPr>
              <a:t> </a:t>
            </a:r>
            <a:r>
              <a:rPr lang="cs-CZ" altLang="cs-CZ" sz="2400" b="1" dirty="0" err="1">
                <a:latin typeface="Calibri" panose="020F0502020204030204" pitchFamily="34" charset="0"/>
              </a:rPr>
              <a:t>squares</a:t>
            </a:r>
            <a:endParaRPr lang="en-US" altLang="cs-CZ" sz="2400" b="1" dirty="0">
              <a:latin typeface="Calibri" panose="020F0502020204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n>
                  <a:solidFill>
                    <a:schemeClr val="tx1"/>
                  </a:solidFill>
                </a:ln>
                <a:latin typeface="+mn-lt"/>
                <a:cs typeface="+mn-cs"/>
              </a:rPr>
              <a:t>Pozn</a:t>
            </a:r>
            <a:r>
              <a:rPr lang="cs-CZ" dirty="0">
                <a:latin typeface="+mn-lt"/>
                <a:cs typeface="+mn-cs"/>
              </a:rPr>
              <a:t>.: </a:t>
            </a:r>
            <a:r>
              <a:rPr lang="cs-CZ" dirty="0" err="1">
                <a:latin typeface="+mn-lt"/>
                <a:cs typeface="+mn-cs"/>
              </a:rPr>
              <a:t>Total</a:t>
            </a:r>
            <a:r>
              <a:rPr lang="cs-CZ" dirty="0">
                <a:latin typeface="+mn-lt"/>
                <a:cs typeface="+mn-cs"/>
              </a:rPr>
              <a:t> sum </a:t>
            </a:r>
            <a:r>
              <a:rPr lang="cs-CZ" dirty="0" err="1">
                <a:latin typeface="+mn-lt"/>
                <a:cs typeface="+mn-cs"/>
              </a:rPr>
              <a:t>of</a:t>
            </a:r>
            <a:r>
              <a:rPr lang="cs-CZ" dirty="0">
                <a:latin typeface="+mn-lt"/>
                <a:cs typeface="+mn-cs"/>
              </a:rPr>
              <a:t> </a:t>
            </a:r>
            <a:r>
              <a:rPr lang="cs-CZ" dirty="0" err="1">
                <a:latin typeface="+mn-lt"/>
                <a:cs typeface="+mn-cs"/>
              </a:rPr>
              <a:t>squares</a:t>
            </a:r>
            <a:r>
              <a:rPr lang="cs-CZ" dirty="0">
                <a:latin typeface="+mn-lt"/>
                <a:cs typeface="+mn-cs"/>
              </a:rPr>
              <a:t>: SS</a:t>
            </a:r>
            <a:r>
              <a:rPr lang="cs-CZ" baseline="-25000" dirty="0">
                <a:latin typeface="+mn-lt"/>
                <a:cs typeface="+mn-cs"/>
              </a:rPr>
              <a:t>T</a:t>
            </a:r>
            <a:r>
              <a:rPr lang="cs-CZ" dirty="0">
                <a:latin typeface="+mn-lt"/>
                <a:cs typeface="+mn-cs"/>
              </a:rPr>
              <a:t> = SS</a:t>
            </a:r>
            <a:r>
              <a:rPr lang="cs-CZ" baseline="-25000" dirty="0">
                <a:latin typeface="+mn-lt"/>
                <a:cs typeface="+mn-cs"/>
              </a:rPr>
              <a:t>M</a:t>
            </a:r>
            <a:r>
              <a:rPr lang="cs-CZ" dirty="0">
                <a:latin typeface="+mn-lt"/>
                <a:cs typeface="+mn-cs"/>
              </a:rPr>
              <a:t> + SS</a:t>
            </a:r>
            <a:r>
              <a:rPr lang="cs-CZ" baseline="-25000" dirty="0">
                <a:latin typeface="+mn-lt"/>
                <a:cs typeface="+mn-cs"/>
              </a:rPr>
              <a:t>R</a:t>
            </a:r>
            <a:r>
              <a:rPr lang="cs-CZ" dirty="0">
                <a:latin typeface="+mn-lt"/>
                <a:cs typeface="+mn-cs"/>
              </a:rPr>
              <a:t> = celkový rozptyl  * (celkový počet lidí – 1)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95288" y="1196975"/>
            <a:ext cx="2736552" cy="87312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cs-CZ">
              <a:latin typeface="Calibri" panose="020F0502020204030204" pitchFamily="34" charset="0"/>
            </a:endParaRPr>
          </a:p>
        </p:txBody>
      </p:sp>
      <p:sp>
        <p:nvSpPr>
          <p:cNvPr id="19459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837406"/>
          </a:xfrm>
        </p:spPr>
        <p:txBody>
          <a:bodyPr/>
          <a:lstStyle/>
          <a:p>
            <a:pPr eaLnBrk="1" hangingPunct="1"/>
            <a:r>
              <a:rPr lang="cs-CZ" altLang="cs-CZ" dirty="0"/>
              <a:t>ANOVA – statistika F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412776"/>
            <a:ext cx="7690048" cy="518487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b="1" dirty="0"/>
              <a:t>F = MS</a:t>
            </a:r>
            <a:r>
              <a:rPr lang="cs-CZ" sz="3200" b="1" baseline="-25000" dirty="0"/>
              <a:t>M</a:t>
            </a:r>
            <a:r>
              <a:rPr lang="cs-CZ" sz="3200" b="1" dirty="0"/>
              <a:t> / MS</a:t>
            </a:r>
            <a:r>
              <a:rPr lang="cs-CZ" sz="3200" b="1" baseline="-25000" dirty="0"/>
              <a:t>R</a:t>
            </a:r>
            <a:endParaRPr lang="cs-CZ" sz="3200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poměr toho, co model vysvětlit dokáže, ku tomu, co vysvětlit nedokáže</a:t>
            </a:r>
          </a:p>
          <a:p>
            <a:pPr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Čím vyšší F, tím více záleží na rozdělení lidí do jednotlivých skupin, </a:t>
            </a:r>
            <a:r>
              <a:rPr lang="cs-CZ" sz="2400" b="1" dirty="0">
                <a:sym typeface="Wingdings" pitchFamily="2" charset="2"/>
              </a:rPr>
              <a:t>tj. tím více se skupiny od sebe liší v závislé proměnné</a:t>
            </a:r>
            <a:endParaRPr lang="cs-CZ" sz="2400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i="1" dirty="0">
                <a:sym typeface="Wingdings" pitchFamily="2" charset="2"/>
              </a:rPr>
              <a:t>F</a:t>
            </a:r>
            <a:r>
              <a:rPr lang="cs-CZ" sz="2400" dirty="0">
                <a:sym typeface="Wingdings" pitchFamily="2" charset="2"/>
              </a:rPr>
              <a:t> je výběrová statistika, která má </a:t>
            </a:r>
            <a:r>
              <a:rPr lang="cs-CZ" sz="2400" i="1" dirty="0" err="1">
                <a:sym typeface="Wingdings" pitchFamily="2" charset="2"/>
              </a:rPr>
              <a:t>Fisherovo</a:t>
            </a:r>
            <a:r>
              <a:rPr lang="cs-CZ" sz="2400" dirty="0">
                <a:sym typeface="Wingdings" pitchFamily="2" charset="2"/>
              </a:rPr>
              <a:t> rozložení, definované dvojicí stupňů volnosti (</a:t>
            </a:r>
            <a:r>
              <a:rPr lang="cs-CZ" sz="2400" dirty="0" err="1">
                <a:sym typeface="Wingdings" pitchFamily="2" charset="2"/>
              </a:rPr>
              <a:t>df</a:t>
            </a:r>
            <a:r>
              <a:rPr lang="cs-CZ" sz="2400" baseline="-25000" dirty="0" err="1">
                <a:sym typeface="Wingdings" pitchFamily="2" charset="2"/>
              </a:rPr>
              <a:t>M</a:t>
            </a:r>
            <a:r>
              <a:rPr lang="cs-CZ" sz="2400" dirty="0">
                <a:sym typeface="Wingdings" pitchFamily="2" charset="2"/>
              </a:rPr>
              <a:t>, </a:t>
            </a:r>
            <a:r>
              <a:rPr lang="cs-CZ" sz="2400" dirty="0" err="1">
                <a:sym typeface="Wingdings" pitchFamily="2" charset="2"/>
              </a:rPr>
              <a:t>df</a:t>
            </a:r>
            <a:r>
              <a:rPr lang="cs-CZ" sz="2400" baseline="-25000" dirty="0" err="1">
                <a:sym typeface="Wingdings" pitchFamily="2" charset="2"/>
              </a:rPr>
              <a:t>R</a:t>
            </a:r>
            <a:r>
              <a:rPr lang="cs-CZ" sz="2400" dirty="0">
                <a:sym typeface="Wingdings" pitchFamily="2" charset="2"/>
              </a:rPr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Můžeme určit kritickou hodnotu (na určité hladině významnosti) a testovat, zda ji hodnota F v našem  výzkumu překračuje, </a:t>
            </a:r>
            <a:r>
              <a:rPr lang="cs-CZ" sz="2400" b="1" dirty="0">
                <a:sym typeface="Wingdings" pitchFamily="2" charset="2"/>
              </a:rPr>
              <a:t>tj. testovat statistickou významnost nalezených rozdílů mezi skupinami</a:t>
            </a:r>
            <a:endParaRPr lang="cs-CZ" sz="2400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předpoklady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82426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>nezávislost pozorování </a:t>
            </a:r>
            <a:r>
              <a:rPr lang="cs-CZ" sz="2800" dirty="0"/>
              <a:t>(</a:t>
            </a:r>
            <a:r>
              <a:rPr lang="cs-CZ" sz="2800" dirty="0">
                <a:sym typeface="Wingdings" pitchFamily="2" charset="2"/>
              </a:rPr>
              <a:t></a:t>
            </a:r>
            <a:r>
              <a:rPr lang="cs-CZ" sz="2800" dirty="0"/>
              <a:t> ANOVA pro opakovaná měření)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>
                <a:sym typeface="Wingdings" pitchFamily="2" charset="2"/>
              </a:rPr>
              <a:t>normalita rozložení </a:t>
            </a:r>
            <a:r>
              <a:rPr lang="cs-CZ" sz="2800" dirty="0">
                <a:sym typeface="Wingdings" pitchFamily="2" charset="2"/>
              </a:rPr>
              <a:t>(v rámci každé skupiny)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narušení nevadí, pokud jsou skupiny stejně velké + mají velikost alespoň okolo 30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err="1">
                <a:sym typeface="Wingdings" pitchFamily="2" charset="2"/>
              </a:rPr>
              <a:t>neparametrická</a:t>
            </a:r>
            <a:r>
              <a:rPr lang="cs-CZ" sz="2400" dirty="0">
                <a:sym typeface="Wingdings" pitchFamily="2" charset="2"/>
              </a:rPr>
              <a:t> alternativa – </a:t>
            </a:r>
            <a:r>
              <a:rPr lang="cs-CZ" sz="2400" dirty="0" err="1">
                <a:sym typeface="Wingdings" pitchFamily="2" charset="2"/>
              </a:rPr>
              <a:t>Kruskal</a:t>
            </a:r>
            <a:r>
              <a:rPr lang="cs-CZ" sz="2400" dirty="0">
                <a:sym typeface="Wingdings" pitchFamily="2" charset="2"/>
              </a:rPr>
              <a:t>-</a:t>
            </a:r>
            <a:r>
              <a:rPr lang="cs-CZ" sz="2400" dirty="0" err="1">
                <a:sym typeface="Wingdings" pitchFamily="2" charset="2"/>
              </a:rPr>
              <a:t>Wallisův</a:t>
            </a:r>
            <a:r>
              <a:rPr lang="cs-CZ" sz="2400" dirty="0">
                <a:sym typeface="Wingdings" pitchFamily="2" charset="2"/>
              </a:rPr>
              <a:t> test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/>
              <a:t>homogenita rozptylů </a:t>
            </a:r>
            <a:r>
              <a:rPr lang="cs-CZ" sz="2800" dirty="0"/>
              <a:t>(skupiny mají stejné rozptyly)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 err="1"/>
              <a:t>Levenův</a:t>
            </a:r>
            <a:r>
              <a:rPr lang="cs-CZ" sz="2400" dirty="0"/>
              <a:t> test – </a:t>
            </a:r>
            <a:r>
              <a:rPr lang="cs-CZ" sz="2400" dirty="0">
                <a:sym typeface="Wingdings" pitchFamily="2" charset="2"/>
              </a:rPr>
              <a:t>chceme, aby byl nesignifikantní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s</a:t>
            </a:r>
            <a:r>
              <a:rPr lang="cs-CZ" sz="2400" baseline="30000" dirty="0"/>
              <a:t>2</a:t>
            </a:r>
            <a:r>
              <a:rPr lang="cs-CZ" sz="2400" baseline="-25000" dirty="0"/>
              <a:t>max</a:t>
            </a:r>
            <a:r>
              <a:rPr lang="cs-CZ" sz="2400" dirty="0"/>
              <a:t> / s</a:t>
            </a:r>
            <a:r>
              <a:rPr lang="cs-CZ" sz="2400" baseline="30000" dirty="0"/>
              <a:t>2</a:t>
            </a:r>
            <a:r>
              <a:rPr lang="cs-CZ" sz="2400" baseline="-25000" dirty="0"/>
              <a:t>min</a:t>
            </a:r>
            <a:r>
              <a:rPr lang="cs-CZ" sz="2400" dirty="0"/>
              <a:t> &lt; 3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narušení by nemělo vadit, pokud jsou skupiny stejně velké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při narušení lze použít </a:t>
            </a:r>
            <a:r>
              <a:rPr lang="cs-CZ" sz="2400" b="1" dirty="0" err="1"/>
              <a:t>Welchovo</a:t>
            </a:r>
            <a:r>
              <a:rPr lang="cs-CZ" sz="2400" b="1" dirty="0"/>
              <a:t> F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SPSS</a:t>
            </a:r>
            <a:endParaRPr lang="en-US" alt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899592" y="1816050"/>
            <a:ext cx="7787208" cy="676846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Analyze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 </a:t>
            </a:r>
            <a:r>
              <a:rPr lang="cs-CZ" altLang="cs-CZ" dirty="0" err="1">
                <a:sym typeface="Wingdings" panose="05000000000000000000" pitchFamily="2" charset="2"/>
              </a:rPr>
              <a:t>Compare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Means</a:t>
            </a:r>
            <a:r>
              <a:rPr lang="cs-CZ" altLang="cs-CZ" dirty="0">
                <a:sym typeface="Wingdings" panose="05000000000000000000" pitchFamily="2" charset="2"/>
              </a:rPr>
              <a:t>  </a:t>
            </a:r>
            <a:r>
              <a:rPr lang="cs-CZ" altLang="cs-CZ" dirty="0" err="1">
                <a:sym typeface="Wingdings" panose="05000000000000000000" pitchFamily="2" charset="2"/>
              </a:rPr>
              <a:t>One-Way</a:t>
            </a:r>
            <a:r>
              <a:rPr lang="cs-CZ" altLang="cs-CZ" dirty="0">
                <a:sym typeface="Wingdings" panose="05000000000000000000" pitchFamily="2" charset="2"/>
              </a:rPr>
              <a:t> ANOVA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574244"/>
              </p:ext>
            </p:extLst>
          </p:nvPr>
        </p:nvGraphicFramePr>
        <p:xfrm>
          <a:off x="-2" y="3501007"/>
          <a:ext cx="9144001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8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934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Sum </a:t>
                      </a:r>
                      <a:r>
                        <a:rPr lang="cs-CZ" sz="2400" dirty="0" err="1"/>
                        <a:t>of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 err="1"/>
                        <a:t>Squares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df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Mean</a:t>
                      </a:r>
                      <a:r>
                        <a:rPr lang="cs-CZ" sz="2400" dirty="0"/>
                        <a:t> Square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F</a:t>
                      </a:r>
                      <a:endParaRPr lang="en-US" sz="24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Sig</a:t>
                      </a:r>
                      <a:r>
                        <a:rPr lang="cs-CZ" sz="2400" dirty="0"/>
                        <a:t>.</a:t>
                      </a:r>
                      <a:endParaRPr lang="en-US" sz="2400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M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M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MS</a:t>
                      </a:r>
                      <a:r>
                        <a:rPr lang="cs-CZ" sz="2400" b="1" baseline="-25000" dirty="0"/>
                        <a:t>M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Within</a:t>
                      </a:r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Groups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R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R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MS</a:t>
                      </a:r>
                      <a:r>
                        <a:rPr lang="cs-CZ" sz="2400" b="1" baseline="-25000" dirty="0"/>
                        <a:t>R</a:t>
                      </a:r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9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9" marR="91449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/>
                        <a:t>SS</a:t>
                      </a:r>
                      <a:r>
                        <a:rPr lang="cs-CZ" sz="2400" b="1" baseline="-25000" dirty="0"/>
                        <a:t>T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M</a:t>
                      </a:r>
                      <a:r>
                        <a:rPr lang="cs-CZ" sz="2400" b="1" dirty="0"/>
                        <a:t> + </a:t>
                      </a:r>
                      <a:r>
                        <a:rPr lang="cs-CZ" sz="2400" b="1" dirty="0" err="1"/>
                        <a:t>df</a:t>
                      </a:r>
                      <a:r>
                        <a:rPr lang="cs-CZ" sz="2400" b="1" baseline="-25000" dirty="0" err="1"/>
                        <a:t>R</a:t>
                      </a:r>
                      <a:endParaRPr lang="en-US" sz="2400" b="1" baseline="-25000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74875-B82C-417B-913D-7AB2182D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FBA38-A0AF-4248-8A42-62B31625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522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37360"/>
            <a:ext cx="7787208" cy="471582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Máme hypotézy o konkrétních rozdílech mezi skupinami.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b="1" dirty="0">
                <a:solidFill>
                  <a:srgbClr val="C00000"/>
                </a:solidFill>
              </a:rPr>
              <a:t>H1: </a:t>
            </a:r>
            <a:r>
              <a:rPr lang="cs-CZ" sz="2800" dirty="0"/>
              <a:t>Děti z rodin s nízkým SES používají internet méně často než ostatní děti.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b="1" dirty="0">
                <a:solidFill>
                  <a:srgbClr val="C00000"/>
                </a:solidFill>
              </a:rPr>
              <a:t>H2: </a:t>
            </a:r>
            <a:r>
              <a:rPr lang="cs-CZ" sz="2800" dirty="0"/>
              <a:t>Děti z rodin se středním SES používají internet méně často než děti z rodin s vysokým SES.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Umožňují porovnat jednotlivé skupiny v jednom kroku bez nutnosti korigovat hladinu významnosti (bez snížení síly testu)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Jen když máme dopředu hypotézy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Kontrastů lze provést tolik, kolik je </a:t>
            </a:r>
            <a:r>
              <a:rPr lang="cs-CZ" sz="2400" b="1" dirty="0"/>
              <a:t>počet skupin –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Každý kontrast srovnává </a:t>
            </a:r>
            <a:r>
              <a:rPr lang="cs-CZ" sz="2400" b="1" dirty="0"/>
              <a:t>2 průměry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průměr skupiny nebo průměr více skupin dohromady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např. </a:t>
            </a:r>
            <a:r>
              <a:rPr lang="cs-CZ" sz="2000" b="1" dirty="0">
                <a:solidFill>
                  <a:srgbClr val="C00000"/>
                </a:solidFill>
              </a:rPr>
              <a:t>NÍZ</a:t>
            </a:r>
            <a:r>
              <a:rPr lang="cs-CZ" sz="2000" dirty="0">
                <a:solidFill>
                  <a:srgbClr val="C00000"/>
                </a:solidFill>
              </a:rPr>
              <a:t> vs. </a:t>
            </a:r>
            <a:r>
              <a:rPr lang="cs-CZ" sz="2000" b="1" dirty="0">
                <a:solidFill>
                  <a:srgbClr val="C00000"/>
                </a:solidFill>
              </a:rPr>
              <a:t>STŘ+VYS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nebo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b="1" dirty="0">
                <a:solidFill>
                  <a:srgbClr val="C00000"/>
                </a:solidFill>
              </a:rPr>
              <a:t>STŘ</a:t>
            </a:r>
            <a:r>
              <a:rPr lang="cs-CZ" sz="2000" dirty="0">
                <a:solidFill>
                  <a:srgbClr val="C00000"/>
                </a:solidFill>
              </a:rPr>
              <a:t> vs. </a:t>
            </a:r>
            <a:r>
              <a:rPr lang="cs-CZ" sz="2000" b="1" dirty="0">
                <a:solidFill>
                  <a:srgbClr val="C00000"/>
                </a:solidFill>
              </a:rPr>
              <a:t>VYS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ortogonální </a:t>
            </a:r>
            <a:r>
              <a:rPr lang="cs-CZ" sz="2400" dirty="0"/>
              <a:t>(nezávislé) </a:t>
            </a:r>
            <a:r>
              <a:rPr lang="cs-CZ" sz="2400" b="1" dirty="0"/>
              <a:t>kontrasty</a:t>
            </a:r>
            <a:r>
              <a:rPr lang="cs-CZ" sz="2400" dirty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000" dirty="0"/>
              <a:t>skupina použitá v jednom srovnání není použitá v dalším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/>
              <a:t>neortogonální kontrasty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24579" name="Zástupný symbol pro obsah 3"/>
          <p:cNvSpPr>
            <a:spLocks noGrp="1"/>
          </p:cNvSpPr>
          <p:nvPr>
            <p:ph idx="1"/>
          </p:nvPr>
        </p:nvSpPr>
        <p:spPr>
          <a:xfrm>
            <a:off x="457200" y="1737361"/>
            <a:ext cx="8229600" cy="2628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Z</a:t>
            </a:r>
            <a:r>
              <a:rPr lang="cs-CZ" altLang="cs-CZ" sz="2000" dirty="0"/>
              <a:t>koumáme, zda daný kontrast (rozdíl mezi dvěma průměry) signifikantně přispívá k variabilitě vysvětlené modelem (SS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)</a:t>
            </a:r>
          </a:p>
          <a:p>
            <a:pPr eaLnBrk="1" hangingPunct="1"/>
            <a:r>
              <a:rPr lang="cs-CZ" altLang="cs-CZ" dirty="0"/>
              <a:t>A</a:t>
            </a:r>
            <a:r>
              <a:rPr lang="cs-CZ" altLang="cs-CZ" sz="2000" dirty="0"/>
              <a:t>bychom to zjistili, jakoby překódujeme hodnoty </a:t>
            </a:r>
            <a:r>
              <a:rPr lang="cs-CZ" altLang="cs-CZ" sz="2000" dirty="0" err="1"/>
              <a:t>dummy</a:t>
            </a:r>
            <a:r>
              <a:rPr lang="cs-CZ" altLang="cs-CZ" sz="2000" dirty="0"/>
              <a:t> proměnných, aby odhadnuté parametry (b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b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atd.) odrážely požadované kontrasty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[inter]</a:t>
            </a:r>
            <a:r>
              <a:rPr lang="cs-CZ" altLang="cs-CZ" sz="2000" baseline="-25000" dirty="0"/>
              <a:t>i</a:t>
            </a:r>
            <a:r>
              <a:rPr lang="cs-CZ" altLang="cs-CZ" sz="2000" dirty="0"/>
              <a:t> = 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vys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str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el-GR" altLang="cs-CZ" sz="2000" dirty="0"/>
              <a:t>ε</a:t>
            </a:r>
            <a:r>
              <a:rPr lang="cs-CZ" altLang="cs-CZ" sz="2000" baseline="-25000" dirty="0"/>
              <a:t>i</a:t>
            </a:r>
            <a:endParaRPr lang="cs-CZ" altLang="cs-CZ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[inter]</a:t>
            </a:r>
            <a:r>
              <a:rPr lang="cs-CZ" altLang="cs-CZ" sz="2800" baseline="-25000" dirty="0"/>
              <a:t>i</a:t>
            </a:r>
            <a:r>
              <a:rPr lang="cs-CZ" altLang="cs-CZ" sz="2800" dirty="0"/>
              <a:t> = 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800" b="1" dirty="0">
                <a:solidFill>
                  <a:srgbClr val="FF0000"/>
                </a:solidFill>
              </a:rPr>
              <a:t>[kontrast1]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800" b="1" dirty="0">
                <a:solidFill>
                  <a:srgbClr val="FF0000"/>
                </a:solidFill>
              </a:rPr>
              <a:t>[kontrast2]</a:t>
            </a:r>
            <a:r>
              <a:rPr lang="cs-CZ" altLang="cs-CZ" sz="2800" dirty="0"/>
              <a:t> + </a:t>
            </a:r>
            <a:r>
              <a:rPr lang="el-GR" altLang="cs-CZ" sz="2800" dirty="0"/>
              <a:t>ε</a:t>
            </a:r>
            <a:r>
              <a:rPr lang="cs-CZ" altLang="cs-CZ" sz="2800" baseline="-25000" dirty="0"/>
              <a:t>i</a:t>
            </a:r>
            <a:endParaRPr lang="cs-CZ" altLang="cs-CZ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05242"/>
              </p:ext>
            </p:extLst>
          </p:nvPr>
        </p:nvGraphicFramePr>
        <p:xfrm>
          <a:off x="539750" y="4508500"/>
          <a:ext cx="7632699" cy="219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9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Kategorie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1</a:t>
                      </a:r>
                    </a:p>
                    <a:p>
                      <a:pPr algn="ctr"/>
                      <a:r>
                        <a:rPr lang="cs-CZ" sz="2400" dirty="0"/>
                        <a:t>NÍZ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vs. STŘ+VYS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2</a:t>
                      </a:r>
                    </a:p>
                    <a:p>
                      <a:pPr algn="ctr"/>
                      <a:r>
                        <a:rPr lang="cs-CZ" sz="2400" dirty="0"/>
                        <a:t>STŘ vs. 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Vysoký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Nízký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plánované kontrasty</a:t>
            </a:r>
            <a:endParaRPr lang="en-US" altLang="cs-CZ"/>
          </a:p>
        </p:txBody>
      </p:sp>
      <p:sp>
        <p:nvSpPr>
          <p:cNvPr id="24579" name="Zástupný symbol pro obsah 3"/>
          <p:cNvSpPr>
            <a:spLocks noGrp="1"/>
          </p:cNvSpPr>
          <p:nvPr>
            <p:ph idx="1"/>
          </p:nvPr>
        </p:nvSpPr>
        <p:spPr>
          <a:xfrm>
            <a:off x="457200" y="1737361"/>
            <a:ext cx="8229600" cy="2628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/>
              <a:t>Z</a:t>
            </a:r>
            <a:r>
              <a:rPr lang="cs-CZ" altLang="cs-CZ" sz="2000" dirty="0"/>
              <a:t>koumáme, zda daný kontrast (rozdíl mezi dvěma průměry) signifikantně přispívá k variabilitě vysvětlené modelem (SS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)</a:t>
            </a:r>
          </a:p>
          <a:p>
            <a:pPr eaLnBrk="1" hangingPunct="1"/>
            <a:r>
              <a:rPr lang="cs-CZ" altLang="cs-CZ" dirty="0"/>
              <a:t>A</a:t>
            </a:r>
            <a:r>
              <a:rPr lang="cs-CZ" altLang="cs-CZ" sz="2000" dirty="0"/>
              <a:t>bychom to zjistili, jakoby překódujeme hodnoty </a:t>
            </a:r>
            <a:r>
              <a:rPr lang="cs-CZ" altLang="cs-CZ" sz="2000" dirty="0" err="1"/>
              <a:t>dummy</a:t>
            </a:r>
            <a:r>
              <a:rPr lang="cs-CZ" altLang="cs-CZ" sz="2000" dirty="0"/>
              <a:t> proměnných, aby odhadnuté parametry (b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b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atd.) odrážely požadované kontrasty</a:t>
            </a:r>
          </a:p>
          <a:p>
            <a:pPr eaLnBrk="1" hangingPunct="1"/>
            <a:endParaRPr lang="cs-CZ" altLang="cs-CZ" sz="2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/>
              <a:t>[inter]</a:t>
            </a:r>
            <a:r>
              <a:rPr lang="cs-CZ" altLang="cs-CZ" sz="2000" baseline="-25000" dirty="0"/>
              <a:t>i</a:t>
            </a:r>
            <a:r>
              <a:rPr lang="cs-CZ" altLang="cs-CZ" sz="2000" dirty="0"/>
              <a:t> = 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vys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cs-CZ" altLang="cs-CZ" sz="2000" b="1" dirty="0">
                <a:solidFill>
                  <a:srgbClr val="C00000"/>
                </a:solidFill>
              </a:rPr>
              <a:t>b</a:t>
            </a:r>
            <a:r>
              <a:rPr lang="cs-CZ" alt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000" b="1" dirty="0">
                <a:solidFill>
                  <a:srgbClr val="FF0000"/>
                </a:solidFill>
              </a:rPr>
              <a:t>[</a:t>
            </a:r>
            <a:r>
              <a:rPr lang="cs-CZ" altLang="cs-CZ" sz="2000" b="1" dirty="0" err="1">
                <a:solidFill>
                  <a:srgbClr val="FF0000"/>
                </a:solidFill>
              </a:rPr>
              <a:t>str</a:t>
            </a:r>
            <a:r>
              <a:rPr lang="cs-CZ" altLang="cs-CZ" sz="2000" b="1" dirty="0">
                <a:solidFill>
                  <a:srgbClr val="FF0000"/>
                </a:solidFill>
              </a:rPr>
              <a:t>]</a:t>
            </a:r>
            <a:r>
              <a:rPr lang="cs-CZ" altLang="cs-CZ" sz="2000" dirty="0"/>
              <a:t> + </a:t>
            </a:r>
            <a:r>
              <a:rPr lang="el-GR" altLang="cs-CZ" sz="2000" dirty="0"/>
              <a:t>ε</a:t>
            </a:r>
            <a:r>
              <a:rPr lang="cs-CZ" altLang="cs-CZ" sz="2000" baseline="-25000" dirty="0"/>
              <a:t>i</a:t>
            </a:r>
            <a:endParaRPr lang="cs-CZ" altLang="cs-CZ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[inter]</a:t>
            </a:r>
            <a:r>
              <a:rPr lang="cs-CZ" altLang="cs-CZ" sz="2800" baseline="-25000" dirty="0"/>
              <a:t>i</a:t>
            </a:r>
            <a:r>
              <a:rPr lang="cs-CZ" altLang="cs-CZ" sz="2800" dirty="0"/>
              <a:t> = 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0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1</a:t>
            </a:r>
            <a:r>
              <a:rPr lang="cs-CZ" altLang="cs-CZ" sz="2800" b="1" dirty="0">
                <a:solidFill>
                  <a:srgbClr val="FF0000"/>
                </a:solidFill>
              </a:rPr>
              <a:t>[kontrast1]</a:t>
            </a:r>
            <a:r>
              <a:rPr lang="cs-CZ" altLang="cs-CZ" sz="2800" dirty="0"/>
              <a:t> + </a:t>
            </a:r>
            <a:r>
              <a:rPr lang="cs-CZ" altLang="cs-CZ" sz="2800" b="1" dirty="0">
                <a:solidFill>
                  <a:srgbClr val="C00000"/>
                </a:solidFill>
              </a:rPr>
              <a:t>b</a:t>
            </a:r>
            <a:r>
              <a:rPr lang="cs-CZ" altLang="cs-CZ" sz="2800" b="1" baseline="-25000" dirty="0">
                <a:solidFill>
                  <a:srgbClr val="C00000"/>
                </a:solidFill>
              </a:rPr>
              <a:t>2</a:t>
            </a:r>
            <a:r>
              <a:rPr lang="cs-CZ" altLang="cs-CZ" sz="2800" b="1" dirty="0">
                <a:solidFill>
                  <a:srgbClr val="FF0000"/>
                </a:solidFill>
              </a:rPr>
              <a:t>[kontrast2]</a:t>
            </a:r>
            <a:r>
              <a:rPr lang="cs-CZ" altLang="cs-CZ" sz="2800" dirty="0"/>
              <a:t> + </a:t>
            </a:r>
            <a:r>
              <a:rPr lang="el-GR" altLang="cs-CZ" sz="2800" dirty="0"/>
              <a:t>ε</a:t>
            </a:r>
            <a:r>
              <a:rPr lang="cs-CZ" altLang="cs-CZ" sz="2800" baseline="-25000" dirty="0"/>
              <a:t>i</a:t>
            </a:r>
            <a:endParaRPr lang="cs-CZ" altLang="cs-CZ" sz="2800" b="1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750" y="4508500"/>
          <a:ext cx="7632699" cy="219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4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9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Kategorie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1</a:t>
                      </a:r>
                    </a:p>
                    <a:p>
                      <a:pPr algn="ctr"/>
                      <a:r>
                        <a:rPr lang="cs-CZ" sz="2400" dirty="0"/>
                        <a:t>NÍZ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vs. STŘ+VYS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Kontrast 2</a:t>
                      </a:r>
                    </a:p>
                    <a:p>
                      <a:pPr algn="ctr"/>
                      <a:r>
                        <a:rPr lang="cs-CZ" sz="2400" dirty="0"/>
                        <a:t>STŘ vs. VYS</a:t>
                      </a:r>
                      <a:endParaRPr lang="en-US" sz="2400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Vysoký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Střední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1/2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Nízký</a:t>
                      </a:r>
                      <a:r>
                        <a:rPr lang="cs-CZ" sz="24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17" marB="4571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/>
                        <a:t>-1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0</a:t>
                      </a:r>
                      <a:endParaRPr lang="en-US" sz="1800" b="1" dirty="0"/>
                    </a:p>
                  </a:txBody>
                  <a:tcPr marL="91438" marR="91438"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délníkový popisek 5"/>
          <p:cNvSpPr/>
          <p:nvPr/>
        </p:nvSpPr>
        <p:spPr>
          <a:xfrm>
            <a:off x="7380312" y="3213100"/>
            <a:ext cx="1655738" cy="1368425"/>
          </a:xfrm>
          <a:prstGeom prst="wedgeRectCallout">
            <a:avLst>
              <a:gd name="adj1" fmla="val -82217"/>
              <a:gd name="adj2" fmla="val 168306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Skupina, kterou nechceme zahrnout </a:t>
            </a:r>
            <a:r>
              <a:rPr lang="cs-CZ" sz="2000" dirty="0">
                <a:solidFill>
                  <a:schemeClr val="tx1"/>
                </a:solidFill>
                <a:sym typeface="Wingdings" pitchFamily="2" charset="2"/>
              </a:rPr>
              <a:t>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bdélníkový popisek 6"/>
          <p:cNvSpPr/>
          <p:nvPr/>
        </p:nvSpPr>
        <p:spPr>
          <a:xfrm>
            <a:off x="1691680" y="3188119"/>
            <a:ext cx="1727795" cy="1536282"/>
          </a:xfrm>
          <a:prstGeom prst="wedgeRectCallout">
            <a:avLst>
              <a:gd name="adj1" fmla="val 65200"/>
              <a:gd name="adj2" fmla="val 95832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Srovnávané skupiny musí mít odlišná znaménka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Obdélníkový popisek 7"/>
          <p:cNvSpPr/>
          <p:nvPr/>
        </p:nvSpPr>
        <p:spPr>
          <a:xfrm>
            <a:off x="5724525" y="1557338"/>
            <a:ext cx="1511300" cy="1366837"/>
          </a:xfrm>
          <a:prstGeom prst="wedgeRectCallout">
            <a:avLst>
              <a:gd name="adj1" fmla="val 25633"/>
              <a:gd name="adj2" fmla="val 170843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Součet pro každý kontrast musí být 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1187624" y="5373688"/>
            <a:ext cx="1800051" cy="1368425"/>
          </a:xfrm>
          <a:prstGeom prst="wedgeRectCallout">
            <a:avLst>
              <a:gd name="adj1" fmla="val 115637"/>
              <a:gd name="adj2" fmla="val -19590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>
                <a:solidFill>
                  <a:schemeClr val="tx1"/>
                </a:solidFill>
              </a:rPr>
              <a:t>Skupiny  brané dohromady musí mít stejné číslo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15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post-hoc testy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53635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Používáme, pokud nemáme dopředu jasné hypotézy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Srovnávají vše se vším – každou skupinu s každou (ale neumí slučovat skupiny jako kontrasty)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Mají v sobě mechanismy zohledňující zvýšené riziko chyby I. typu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Z principu jsou oboustranné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Je jich mnoho – liší se v několika parametrech: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konzervativní (ch. II. typu!) / liberální (ch. I. typu!)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ne/vhodné pro rozdílně velké skupiny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/>
              <a:t>ne/vhodné pro rozdílné skupinové rozptyly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post-hoc testy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471582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/>
              <a:t>Doporučení podle A. </a:t>
            </a:r>
            <a:r>
              <a:rPr lang="cs-CZ" sz="3200" dirty="0" err="1"/>
              <a:t>Fielda</a:t>
            </a:r>
            <a:r>
              <a:rPr lang="cs-CZ" sz="3200" dirty="0"/>
              <a:t>:</a:t>
            </a: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stejně velké skupiny a skupinové rozptyly (ideální situace): </a:t>
            </a:r>
            <a:r>
              <a:rPr lang="cs-CZ" sz="3200" b="1" dirty="0">
                <a:solidFill>
                  <a:srgbClr val="C00000"/>
                </a:solidFill>
              </a:rPr>
              <a:t>REGWQ</a:t>
            </a:r>
            <a:r>
              <a:rPr lang="cs-CZ" sz="3200" dirty="0"/>
              <a:t> nebo </a:t>
            </a:r>
            <a:r>
              <a:rPr lang="cs-CZ" sz="3200" b="1" dirty="0" err="1">
                <a:solidFill>
                  <a:srgbClr val="C00000"/>
                </a:solidFill>
              </a:rPr>
              <a:t>Tukey</a:t>
            </a:r>
            <a:endParaRPr lang="cs-CZ" sz="3200" b="1" dirty="0">
              <a:solidFill>
                <a:srgbClr val="C00000"/>
              </a:solidFill>
            </a:endParaRP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si chceme být jistí, že P chyby I. typu nepřekročí zvolenou hladinu: </a:t>
            </a:r>
            <a:r>
              <a:rPr lang="cs-CZ" sz="3200" b="1" dirty="0" err="1">
                <a:solidFill>
                  <a:srgbClr val="C00000"/>
                </a:solidFill>
              </a:rPr>
              <a:t>Bonferroni</a:t>
            </a:r>
            <a:endParaRPr lang="cs-CZ" sz="3200" b="1" dirty="0">
              <a:solidFill>
                <a:srgbClr val="C00000"/>
              </a:solidFill>
            </a:endParaRP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jsou velikosti skupin trochu/hodně rozdílné: </a:t>
            </a:r>
            <a:r>
              <a:rPr lang="cs-CZ" sz="3200" b="1" dirty="0" err="1">
                <a:solidFill>
                  <a:srgbClr val="C00000"/>
                </a:solidFill>
              </a:rPr>
              <a:t>Gabriel</a:t>
            </a:r>
            <a:r>
              <a:rPr lang="cs-CZ" sz="3200" dirty="0"/>
              <a:t>/</a:t>
            </a:r>
            <a:r>
              <a:rPr lang="cs-CZ" sz="3200" b="1" dirty="0" err="1">
                <a:solidFill>
                  <a:srgbClr val="C00000"/>
                </a:solidFill>
              </a:rPr>
              <a:t>Hochberg</a:t>
            </a:r>
            <a:r>
              <a:rPr lang="cs-CZ" sz="3200" b="1" dirty="0">
                <a:solidFill>
                  <a:srgbClr val="C00000"/>
                </a:solidFill>
              </a:rPr>
              <a:t> GT2</a:t>
            </a:r>
          </a:p>
          <a:p>
            <a:pPr marL="144000" indent="-1440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200" dirty="0"/>
              <a:t>pokud pochybujeme o shodnosti skupinových rozptylů: </a:t>
            </a:r>
            <a:r>
              <a:rPr lang="cs-CZ" sz="3200" b="1" dirty="0" err="1">
                <a:solidFill>
                  <a:srgbClr val="C00000"/>
                </a:solidFill>
              </a:rPr>
              <a:t>Games</a:t>
            </a:r>
            <a:r>
              <a:rPr lang="cs-CZ" sz="3200" b="1" dirty="0">
                <a:solidFill>
                  <a:srgbClr val="C00000"/>
                </a:solidFill>
              </a:rPr>
              <a:t>-</a:t>
            </a:r>
            <a:r>
              <a:rPr lang="cs-CZ" sz="3200" b="1" dirty="0" err="1">
                <a:solidFill>
                  <a:srgbClr val="C00000"/>
                </a:solidFill>
              </a:rPr>
              <a:t>Howell</a:t>
            </a:r>
            <a:endParaRPr lang="cs-CZ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 – reportování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75282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olidFill>
                  <a:srgbClr val="C00000"/>
                </a:solidFill>
              </a:rPr>
              <a:t>F(</a:t>
            </a:r>
            <a:r>
              <a:rPr lang="cs-CZ" sz="3200" i="1" dirty="0" err="1">
                <a:solidFill>
                  <a:srgbClr val="C00000"/>
                </a:solidFill>
              </a:rPr>
              <a:t>df</a:t>
            </a:r>
            <a:r>
              <a:rPr lang="cs-CZ" sz="3200" i="1" baseline="-25000" dirty="0" err="1">
                <a:solidFill>
                  <a:srgbClr val="C00000"/>
                </a:solidFill>
              </a:rPr>
              <a:t>M</a:t>
            </a:r>
            <a:r>
              <a:rPr lang="cs-CZ" sz="3200" dirty="0">
                <a:solidFill>
                  <a:srgbClr val="C00000"/>
                </a:solidFill>
              </a:rPr>
              <a:t>, </a:t>
            </a:r>
            <a:r>
              <a:rPr lang="cs-CZ" sz="3200" i="1" dirty="0" err="1">
                <a:solidFill>
                  <a:srgbClr val="C00000"/>
                </a:solidFill>
              </a:rPr>
              <a:t>df</a:t>
            </a:r>
            <a:r>
              <a:rPr lang="cs-CZ" sz="3200" i="1" baseline="-25000" dirty="0" err="1">
                <a:solidFill>
                  <a:srgbClr val="C00000"/>
                </a:solidFill>
              </a:rPr>
              <a:t>R</a:t>
            </a:r>
            <a:r>
              <a:rPr lang="cs-CZ" sz="3200" dirty="0">
                <a:solidFill>
                  <a:srgbClr val="C00000"/>
                </a:solidFill>
              </a:rPr>
              <a:t>) = …, p = …, </a:t>
            </a:r>
            <a:r>
              <a:rPr lang="el-GR" sz="3200" dirty="0">
                <a:solidFill>
                  <a:srgbClr val="C00000"/>
                </a:solidFill>
              </a:rPr>
              <a:t>η</a:t>
            </a:r>
            <a:r>
              <a:rPr lang="cs-CZ" sz="3200" baseline="30000" dirty="0">
                <a:solidFill>
                  <a:srgbClr val="C00000"/>
                </a:solidFill>
              </a:rPr>
              <a:t> 2</a:t>
            </a:r>
            <a:r>
              <a:rPr lang="cs-CZ" sz="3200" dirty="0">
                <a:solidFill>
                  <a:srgbClr val="C00000"/>
                </a:solidFill>
              </a:rPr>
              <a:t> nebo </a:t>
            </a:r>
            <a:r>
              <a:rPr lang="el-GR" sz="3200" dirty="0">
                <a:solidFill>
                  <a:srgbClr val="C00000"/>
                </a:solidFill>
              </a:rPr>
              <a:t>ω</a:t>
            </a:r>
            <a:r>
              <a:rPr lang="cs-CZ" sz="3200" baseline="30000" dirty="0">
                <a:solidFill>
                  <a:srgbClr val="C00000"/>
                </a:solidFill>
              </a:rPr>
              <a:t>2</a:t>
            </a:r>
            <a:r>
              <a:rPr lang="cs-CZ" sz="3200" dirty="0">
                <a:solidFill>
                  <a:srgbClr val="C00000"/>
                </a:solidFill>
              </a:rPr>
              <a:t> = …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sz="1200" u="sng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Vždy </a:t>
            </a:r>
            <a:r>
              <a:rPr lang="cs-CZ" sz="2400" dirty="0" err="1"/>
              <a:t>tabulovat</a:t>
            </a:r>
            <a:r>
              <a:rPr lang="cs-CZ" sz="2400" dirty="0"/>
              <a:t> </a:t>
            </a:r>
            <a:r>
              <a:rPr lang="cs-CZ" sz="2400" b="1" dirty="0"/>
              <a:t>deskriptivy pro každou skupinu</a:t>
            </a:r>
            <a:r>
              <a:rPr lang="cs-CZ" sz="2400" dirty="0"/>
              <a:t> – alespoň velikost, průměr, směrodatnou </a:t>
            </a:r>
            <a:r>
              <a:rPr lang="cs-CZ" sz="2400" dirty="0" err="1"/>
              <a:t>odch</a:t>
            </a:r>
            <a:r>
              <a:rPr lang="cs-CZ" sz="2400" dirty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Vždy dopočítat </a:t>
            </a:r>
            <a:r>
              <a:rPr lang="cs-CZ" sz="2400" b="1" dirty="0"/>
              <a:t>velikost účinku </a:t>
            </a:r>
            <a:r>
              <a:rPr lang="cs-CZ" sz="2400" dirty="0"/>
              <a:t>(interpretujeme jako R</a:t>
            </a:r>
            <a:r>
              <a:rPr lang="cs-CZ" sz="2400" baseline="30000" dirty="0"/>
              <a:t>2</a:t>
            </a:r>
            <a:r>
              <a:rPr lang="cs-CZ" sz="2400" dirty="0"/>
              <a:t> v lineární regresi)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l-GR" sz="2400" b="1" i="1" dirty="0"/>
              <a:t>η</a:t>
            </a:r>
            <a:r>
              <a:rPr lang="cs-CZ" sz="2400" b="1" baseline="30000" dirty="0"/>
              <a:t>2</a:t>
            </a:r>
            <a:r>
              <a:rPr lang="cs-CZ" sz="2400" dirty="0"/>
              <a:t>= SS</a:t>
            </a:r>
            <a:r>
              <a:rPr lang="cs-CZ" sz="2400" baseline="-25000" dirty="0"/>
              <a:t>M</a:t>
            </a:r>
            <a:r>
              <a:rPr lang="cs-CZ" sz="2400" dirty="0"/>
              <a:t> / SS</a:t>
            </a:r>
            <a:r>
              <a:rPr lang="cs-CZ" sz="2400" baseline="-25000" dirty="0"/>
              <a:t>T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cs-CZ" sz="2400" b="1" i="1" dirty="0"/>
              <a:t>ω</a:t>
            </a:r>
            <a:r>
              <a:rPr lang="cs-CZ" sz="2400" b="1" baseline="30000" dirty="0"/>
              <a:t>2</a:t>
            </a:r>
            <a:r>
              <a:rPr lang="cs-CZ" sz="2400" dirty="0"/>
              <a:t> = [SS</a:t>
            </a:r>
            <a:r>
              <a:rPr lang="cs-CZ" sz="2400" baseline="-25000" dirty="0"/>
              <a:t>M</a:t>
            </a:r>
            <a:r>
              <a:rPr lang="cs-CZ" sz="2400" dirty="0"/>
              <a:t> – (</a:t>
            </a:r>
            <a:r>
              <a:rPr lang="cs-CZ" sz="2400" dirty="0" err="1"/>
              <a:t>df</a:t>
            </a:r>
            <a:r>
              <a:rPr lang="cs-CZ" sz="2400" baseline="-25000" dirty="0" err="1"/>
              <a:t>M</a:t>
            </a:r>
            <a:r>
              <a:rPr lang="cs-CZ" sz="2400" dirty="0"/>
              <a:t>)MS</a:t>
            </a:r>
            <a:r>
              <a:rPr lang="cs-CZ" sz="2400" baseline="-25000" dirty="0"/>
              <a:t>R</a:t>
            </a:r>
            <a:r>
              <a:rPr lang="cs-CZ" sz="2400" dirty="0"/>
              <a:t>] / [SS</a:t>
            </a:r>
            <a:r>
              <a:rPr lang="cs-CZ" sz="2400" baseline="-25000" dirty="0"/>
              <a:t>T</a:t>
            </a:r>
            <a:r>
              <a:rPr lang="cs-CZ" sz="2400" dirty="0"/>
              <a:t> + MS</a:t>
            </a:r>
            <a:r>
              <a:rPr lang="cs-CZ" sz="2400" baseline="-25000" dirty="0"/>
              <a:t>R</a:t>
            </a:r>
            <a:r>
              <a:rPr lang="cs-CZ" sz="2400" dirty="0"/>
              <a:t>]  (jako </a:t>
            </a:r>
            <a:r>
              <a:rPr lang="cs-CZ" sz="2400" dirty="0" err="1"/>
              <a:t>Adj</a:t>
            </a:r>
            <a:r>
              <a:rPr lang="cs-CZ" sz="2400" dirty="0"/>
              <a:t>. R</a:t>
            </a:r>
            <a:r>
              <a:rPr lang="cs-CZ" sz="2400" baseline="30000" dirty="0"/>
              <a:t>2</a:t>
            </a:r>
            <a:r>
              <a:rPr lang="cs-CZ" sz="2400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df</a:t>
            </a:r>
            <a:r>
              <a:rPr lang="cs-CZ" baseline="-25000" dirty="0" err="1"/>
              <a:t>M</a:t>
            </a:r>
            <a:r>
              <a:rPr lang="cs-CZ" dirty="0"/>
              <a:t> a </a:t>
            </a:r>
            <a:r>
              <a:rPr lang="cs-CZ" dirty="0" err="1"/>
              <a:t>df</a:t>
            </a:r>
            <a:r>
              <a:rPr lang="cs-CZ" baseline="-25000" dirty="0" err="1"/>
              <a:t>R</a:t>
            </a:r>
            <a:r>
              <a:rPr lang="cs-CZ" dirty="0"/>
              <a:t> musejí být uváděny v tomto pořadí</a:t>
            </a:r>
            <a:endParaRPr lang="cs-CZ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U kontrastů uvádíme: </a:t>
            </a:r>
            <a:r>
              <a:rPr lang="cs-CZ" sz="2400" dirty="0">
                <a:solidFill>
                  <a:srgbClr val="C00000"/>
                </a:solidFill>
              </a:rPr>
              <a:t>t(</a:t>
            </a:r>
            <a:r>
              <a:rPr lang="cs-CZ" sz="2400" i="1" dirty="0" err="1">
                <a:solidFill>
                  <a:srgbClr val="C00000"/>
                </a:solidFill>
              </a:rPr>
              <a:t>df</a:t>
            </a:r>
            <a:r>
              <a:rPr lang="cs-CZ" sz="2400" dirty="0">
                <a:solidFill>
                  <a:srgbClr val="C00000"/>
                </a:solidFill>
              </a:rPr>
              <a:t>) = …, p = …, d nebo r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r = odmocnina[t</a:t>
            </a:r>
            <a:r>
              <a:rPr lang="cs-CZ" sz="2400" baseline="30000" dirty="0"/>
              <a:t>2</a:t>
            </a:r>
            <a:r>
              <a:rPr lang="cs-CZ" sz="2400" dirty="0"/>
              <a:t> / (t</a:t>
            </a:r>
            <a:r>
              <a:rPr lang="cs-CZ" sz="2400" baseline="30000" dirty="0"/>
              <a:t>2</a:t>
            </a:r>
            <a:r>
              <a:rPr lang="cs-CZ" sz="2400" dirty="0"/>
              <a:t>+ </a:t>
            </a:r>
            <a:r>
              <a:rPr lang="cs-CZ" sz="2400" dirty="0" err="1"/>
              <a:t>df</a:t>
            </a:r>
            <a:r>
              <a:rPr lang="cs-CZ" sz="2400" dirty="0"/>
              <a:t>)]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CCC09-66E5-4147-8441-8B0FBE2F4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One-way</a:t>
            </a:r>
            <a:r>
              <a:rPr lang="cs-CZ" dirty="0"/>
              <a:t> ANOVA - 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DBDCD4-40BB-47FA-BAD6-150E7189C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8069521" cy="4023360"/>
          </a:xfrm>
        </p:spPr>
        <p:txBody>
          <a:bodyPr>
            <a:normAutofit/>
          </a:bodyPr>
          <a:lstStyle/>
          <a:p>
            <a:pPr marL="541338" indent="-541338">
              <a:buFont typeface="Wingdings" panose="05000000000000000000" pitchFamily="2" charset="2"/>
              <a:buChar char="§"/>
            </a:pPr>
            <a:r>
              <a:rPr lang="cs-CZ" sz="2400" dirty="0"/>
              <a:t>Výsledkově shodná s lineární regresí (lineární model)</a:t>
            </a:r>
          </a:p>
          <a:p>
            <a:pPr marL="541338" indent="-541338">
              <a:buFont typeface="Wingdings" panose="05000000000000000000" pitchFamily="2" charset="2"/>
              <a:buChar char="§"/>
            </a:pPr>
            <a:r>
              <a:rPr lang="cs-CZ" sz="2400" dirty="0"/>
              <a:t>Specifikace modelu optimalizovaná pro kategorické prediktory – faktory – tedy pro porovnávání průměrů</a:t>
            </a:r>
          </a:p>
          <a:p>
            <a:pPr marL="541338" indent="-541338">
              <a:buFont typeface="Wingdings" panose="05000000000000000000" pitchFamily="2" charset="2"/>
              <a:buChar char="§"/>
            </a:pPr>
            <a:r>
              <a:rPr lang="cs-CZ" sz="2400" dirty="0"/>
              <a:t>Zdůrazňuje myšlenku dělení rozptylu závislé proměnné na části, které lze připsat různým zdrojům rozptylu (faktoru, náhodné chybě…).</a:t>
            </a:r>
          </a:p>
        </p:txBody>
      </p:sp>
    </p:spTree>
    <p:extLst>
      <p:ext uri="{BB962C8B-B14F-4D97-AF65-F5344CB8AC3E}">
        <p14:creationId xmlns:p14="http://schemas.microsoft.com/office/powerpoint/2010/main" val="984835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764704"/>
            <a:ext cx="8229600" cy="554513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„V modelu je pouze jeden faktor. Člověk je však ve skutečnosti obvykle členem více typů skupin najednou, což může mít vliv!“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„Provedeme více ANOV pro různé faktory (skupiny).“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„Tím se však vrátí známý problém s nárůstem rizika chyby I. typu. Navíc přijdeme o možnost posoudit vliv všech faktorů najednou v jednom modelu.“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„Můžeme přidat přímo do modelu další nezávislé kategorické proměnné – a spočítat tzv. </a:t>
            </a:r>
            <a:r>
              <a:rPr lang="cs-CZ" sz="2800" b="1" dirty="0"/>
              <a:t>faktoriální ANOVU</a:t>
            </a:r>
            <a:r>
              <a:rPr lang="cs-CZ" sz="2800" dirty="0"/>
              <a:t>.“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6798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ANOVA s více kategorickými nezávislými (faktory)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uplatnění v </a:t>
            </a:r>
            <a:r>
              <a:rPr lang="cs-CZ" sz="2800" b="1" dirty="0"/>
              <a:t>experimentálních</a:t>
            </a:r>
            <a:r>
              <a:rPr lang="cs-CZ" sz="2800" dirty="0"/>
              <a:t> designech, kde pracujeme s několika druhy experimentální manipulace nebo kde chceme zohlednit kromě experimentální manipulace i další proměnné (např. pohlaví)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uplatnění v </a:t>
            </a:r>
            <a:r>
              <a:rPr lang="cs-CZ" sz="2800" b="1" dirty="0"/>
              <a:t>neexperimentálních</a:t>
            </a:r>
            <a:r>
              <a:rPr lang="cs-CZ" sz="2800" dirty="0"/>
              <a:t> designech, kde chceme posoudit vliv více kategorických </a:t>
            </a:r>
            <a:r>
              <a:rPr lang="cs-CZ" sz="2800" dirty="0" err="1"/>
              <a:t>prediktorů</a:t>
            </a:r>
            <a:r>
              <a:rPr lang="cs-CZ" sz="2800" dirty="0"/>
              <a:t> najednou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Typy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98663"/>
            <a:ext cx="77152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/>
              <a:t>Fixed</a:t>
            </a:r>
            <a:r>
              <a:rPr lang="cs-CZ" sz="2800" dirty="0"/>
              <a:t> </a:t>
            </a:r>
            <a:r>
              <a:rPr lang="cs-CZ" sz="2800" dirty="0" err="1"/>
              <a:t>factors</a:t>
            </a:r>
            <a:endParaRPr lang="cs-CZ" sz="2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olidFill>
                  <a:srgbClr val="C00000"/>
                </a:solidFill>
              </a:rPr>
              <a:t>všechny úrovně faktoru, o které nám jde, jsou v našem výzkumu zahrnuty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mezi třemi typy SES?“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podle pohlaví?“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err="1"/>
              <a:t>Random</a:t>
            </a:r>
            <a:r>
              <a:rPr lang="cs-CZ" sz="2800" dirty="0"/>
              <a:t> </a:t>
            </a:r>
            <a:r>
              <a:rPr lang="cs-CZ" sz="2800" dirty="0" err="1"/>
              <a:t>factors</a:t>
            </a:r>
            <a:endParaRPr lang="cs-CZ" sz="28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olidFill>
                  <a:srgbClr val="C00000"/>
                </a:solidFill>
              </a:rPr>
              <a:t>úrovně faktoru, zahrnuté v našem výzkumu, představují pouze náhodný vzorek z větší populace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mezi zeměmi?“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i="1" dirty="0"/>
              <a:t>„Liší se užívání internetu podle školy, kterou adolescent navštěvuje?“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4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800" dirty="0"/>
          </a:p>
        </p:txBody>
      </p:sp>
      <p:sp>
        <p:nvSpPr>
          <p:cNvPr id="12" name="Popisek se šipkou nahoru 11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4" name="Popisek se šipkou nahoru 13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800" dirty="0"/>
          </a:p>
        </p:txBody>
      </p:sp>
      <p:sp>
        <p:nvSpPr>
          <p:cNvPr id="6" name="Popisek se šipkou nahoru 5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7" name="Popisek se šipkou nahoru 6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0" name="Popisek se šipkou nahoru 9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400" dirty="0"/>
          </a:p>
        </p:txBody>
      </p:sp>
      <p:sp>
        <p:nvSpPr>
          <p:cNvPr id="8" name="Popisek se šipkou nahoru 7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Popisek se šipkou nahoru 8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1" name="7cípá hvězda 10"/>
          <p:cNvSpPr/>
          <p:nvPr/>
        </p:nvSpPr>
        <p:spPr>
          <a:xfrm>
            <a:off x="6443663" y="4797425"/>
            <a:ext cx="1944687" cy="1944688"/>
          </a:xfrm>
          <a:prstGeom prst="star7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Interakce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Popisek se šipkou nahoru 5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 err="1">
                <a:solidFill>
                  <a:srgbClr val="C00000"/>
                </a:solidFill>
              </a:rPr>
              <a:t>One-way</a:t>
            </a:r>
            <a:r>
              <a:rPr lang="cs-CZ" altLang="cs-CZ" sz="4400" b="1" dirty="0">
                <a:solidFill>
                  <a:srgbClr val="C00000"/>
                </a:solidFill>
              </a:rPr>
              <a:t>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8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</a:t>
            </a:r>
            <a:endParaRPr lang="cs-CZ" altLang="cs-CZ" sz="4800" baseline="-25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dirty="0">
                <a:solidFill>
                  <a:srgbClr val="C00000"/>
                </a:solidFill>
              </a:rPr>
              <a:t>Faktoriální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	</a:t>
            </a:r>
            <a:r>
              <a:rPr lang="cs-CZ" altLang="cs-CZ" sz="4800" dirty="0" err="1"/>
              <a:t>Y</a:t>
            </a:r>
            <a:r>
              <a:rPr lang="cs-CZ" altLang="cs-CZ" sz="4800" baseline="-25000" dirty="0" err="1"/>
              <a:t>ijk</a:t>
            </a:r>
            <a:r>
              <a:rPr lang="cs-CZ" altLang="cs-CZ" sz="4800" dirty="0"/>
              <a:t> = </a:t>
            </a:r>
            <a:r>
              <a:rPr lang="el-GR" altLang="cs-CZ" sz="4800" dirty="0"/>
              <a:t>μ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α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j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β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 k</a:t>
            </a:r>
            <a:r>
              <a:rPr lang="cs-CZ" altLang="cs-CZ" sz="4800" dirty="0"/>
              <a:t> + </a:t>
            </a:r>
            <a:r>
              <a:rPr lang="el-GR" altLang="cs-CZ" sz="4800" dirty="0">
                <a:solidFill>
                  <a:srgbClr val="FF0000"/>
                </a:solidFill>
              </a:rPr>
              <a:t>γ</a:t>
            </a:r>
            <a:r>
              <a:rPr lang="cs-CZ" altLang="cs-CZ" sz="4800" baseline="-25000" dirty="0">
                <a:solidFill>
                  <a:srgbClr val="FF0000"/>
                </a:solidFill>
              </a:rPr>
              <a:t>j x k</a:t>
            </a:r>
            <a:r>
              <a:rPr lang="cs-CZ" altLang="cs-CZ" sz="4800" dirty="0"/>
              <a:t> + </a:t>
            </a:r>
            <a:r>
              <a:rPr lang="el-GR" altLang="cs-CZ" sz="4800" dirty="0"/>
              <a:t>ε</a:t>
            </a:r>
            <a:r>
              <a:rPr lang="cs-CZ" altLang="cs-CZ" sz="4800" baseline="-25000" dirty="0" err="1"/>
              <a:t>ijk</a:t>
            </a:r>
            <a:endParaRPr lang="cs-CZ" altLang="cs-CZ" sz="4400" dirty="0"/>
          </a:p>
        </p:txBody>
      </p:sp>
      <p:sp>
        <p:nvSpPr>
          <p:cNvPr id="8" name="Popisek se šipkou nahoru 7"/>
          <p:cNvSpPr/>
          <p:nvPr/>
        </p:nvSpPr>
        <p:spPr>
          <a:xfrm rot="799689">
            <a:off x="2870200" y="4146550"/>
            <a:ext cx="1511300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k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Popisek se šipkou nahoru 8"/>
          <p:cNvSpPr/>
          <p:nvPr/>
        </p:nvSpPr>
        <p:spPr>
          <a:xfrm>
            <a:off x="4500563" y="4437063"/>
            <a:ext cx="2232025" cy="1800225"/>
          </a:xfrm>
          <a:prstGeom prst="upArrowCallout">
            <a:avLst>
              <a:gd name="adj1" fmla="val 27784"/>
              <a:gd name="adj2" fmla="val 26755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kombinace skupin  </a:t>
            </a:r>
            <a:r>
              <a:rPr lang="cs-CZ" b="1" i="1" dirty="0"/>
              <a:t>j</a:t>
            </a:r>
            <a:r>
              <a:rPr lang="cs-CZ" b="1" dirty="0"/>
              <a:t> a </a:t>
            </a:r>
            <a:r>
              <a:rPr lang="cs-CZ" b="1" i="1" dirty="0"/>
              <a:t>k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1" name="7cípá hvězda 10"/>
          <p:cNvSpPr/>
          <p:nvPr/>
        </p:nvSpPr>
        <p:spPr>
          <a:xfrm>
            <a:off x="6443663" y="4797425"/>
            <a:ext cx="1944687" cy="1944688"/>
          </a:xfrm>
          <a:prstGeom prst="star7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Interakce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Popisek se šipkou nahoru 5"/>
          <p:cNvSpPr/>
          <p:nvPr/>
        </p:nvSpPr>
        <p:spPr>
          <a:xfrm rot="2250480">
            <a:off x="1266825" y="399891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br>
              <a:rPr lang="cs-CZ" b="1" i="1" dirty="0"/>
            </a:br>
            <a:r>
              <a:rPr lang="cs-CZ" b="1" i="1" dirty="0">
                <a:solidFill>
                  <a:srgbClr val="FFFF00"/>
                </a:solidFill>
              </a:rPr>
              <a:t>MAIN EFFECT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7" name="7cípá hvězda 6"/>
          <p:cNvSpPr/>
          <p:nvPr/>
        </p:nvSpPr>
        <p:spPr>
          <a:xfrm>
            <a:off x="7091363" y="3500438"/>
            <a:ext cx="1944687" cy="1944687"/>
          </a:xfrm>
          <a:prstGeom prst="star7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tx1"/>
                </a:solidFill>
              </a:rPr>
              <a:t>Moderace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39750" y="5805488"/>
            <a:ext cx="8208963" cy="584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dirty="0">
                <a:latin typeface="Calibri" panose="020F0502020204030204" pitchFamily="34" charset="0"/>
              </a:rPr>
              <a:t>1 nezávislá kategorická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1 závislá intervalová</a:t>
            </a:r>
            <a:endParaRPr lang="cs-CZ" alt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142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Interakce (moderace)</a:t>
            </a:r>
            <a:endParaRPr lang="en-US" alt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V různých úrovních jednoho faktoru se rozdíly mezi úrovněmi druhého faktoru liší (rozdíl rozdílů).</a:t>
            </a:r>
          </a:p>
          <a:p>
            <a:pPr eaLnBrk="1" hangingPunct="1"/>
            <a:r>
              <a:rPr lang="cs-CZ" altLang="cs-CZ" sz="2800" dirty="0"/>
              <a:t>S měnící se úrovní jedné nezávislé se mění vliv druhé nezávislé na závislou proměnnou</a:t>
            </a:r>
          </a:p>
          <a:p>
            <a:pPr eaLnBrk="1" hangingPunct="1"/>
            <a:r>
              <a:rPr lang="cs-CZ" altLang="cs-CZ" sz="2800" dirty="0"/>
              <a:t>Nezávislá proměnná nemusí mít žádný hlavní efekt (</a:t>
            </a:r>
            <a:r>
              <a:rPr lang="cs-CZ" altLang="cs-CZ" sz="2800" dirty="0" err="1"/>
              <a:t>main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effect</a:t>
            </a:r>
            <a:r>
              <a:rPr lang="cs-CZ" altLang="cs-CZ" sz="2800" dirty="0"/>
              <a:t>) na závislou proměnnou, ale může ji ovlivňovat tím, že ovlivňuje vliv druhé nezávislé</a:t>
            </a:r>
          </a:p>
          <a:p>
            <a:pPr eaLnBrk="1" hangingPunct="1"/>
            <a:r>
              <a:rPr lang="cs-CZ" altLang="cs-CZ" sz="2800" dirty="0"/>
              <a:t>Při interpretaci interakcí je obvykle velmi užitečné znázornění formou grafu.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  <p:cxnSp>
        <p:nvCxnSpPr>
          <p:cNvPr id="4" name="Přímá spojovací šipka 4"/>
          <p:cNvCxnSpPr/>
          <p:nvPr/>
        </p:nvCxnSpPr>
        <p:spPr>
          <a:xfrm flipV="1">
            <a:off x="755650" y="4005709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6"/>
          <p:cNvCxnSpPr/>
          <p:nvPr/>
        </p:nvCxnSpPr>
        <p:spPr>
          <a:xfrm>
            <a:off x="611188" y="5950396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0"/>
          <p:cNvCxnSpPr/>
          <p:nvPr/>
        </p:nvCxnSpPr>
        <p:spPr>
          <a:xfrm flipV="1">
            <a:off x="1476375" y="5517009"/>
            <a:ext cx="1727200" cy="73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14"/>
          <p:cNvCxnSpPr/>
          <p:nvPr/>
        </p:nvCxnSpPr>
        <p:spPr>
          <a:xfrm flipV="1">
            <a:off x="5003800" y="4005709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15"/>
          <p:cNvCxnSpPr/>
          <p:nvPr/>
        </p:nvCxnSpPr>
        <p:spPr>
          <a:xfrm>
            <a:off x="4859338" y="5950396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71550" y="6021834"/>
            <a:ext cx="28797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Chlapci		Dívky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263" y="6021834"/>
            <a:ext cx="30241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Žádná	Verbální	      Fyzická</a:t>
            </a:r>
            <a:endParaRPr lang="en-US" dirty="0">
              <a:latin typeface="+mj-lt"/>
              <a:cs typeface="Arial" charset="0"/>
            </a:endParaRPr>
          </a:p>
        </p:txBody>
      </p:sp>
      <p:cxnSp>
        <p:nvCxnSpPr>
          <p:cNvPr id="11" name="Přímá spojovací čára 20"/>
          <p:cNvCxnSpPr/>
          <p:nvPr/>
        </p:nvCxnSpPr>
        <p:spPr>
          <a:xfrm>
            <a:off x="1403350" y="4221609"/>
            <a:ext cx="18732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1"/>
          <p:cNvCxnSpPr/>
          <p:nvPr/>
        </p:nvCxnSpPr>
        <p:spPr>
          <a:xfrm flipH="1" flipV="1">
            <a:off x="1403350" y="4869309"/>
            <a:ext cx="1800225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3"/>
          <p:cNvCxnSpPr/>
          <p:nvPr/>
        </p:nvCxnSpPr>
        <p:spPr>
          <a:xfrm flipV="1">
            <a:off x="5364163" y="5085209"/>
            <a:ext cx="1295400" cy="5762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25"/>
          <p:cNvCxnSpPr/>
          <p:nvPr/>
        </p:nvCxnSpPr>
        <p:spPr>
          <a:xfrm flipV="1">
            <a:off x="6659563" y="4150171"/>
            <a:ext cx="1008062" cy="9350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0"/>
          <p:cNvCxnSpPr/>
          <p:nvPr/>
        </p:nvCxnSpPr>
        <p:spPr>
          <a:xfrm flipV="1">
            <a:off x="5364163" y="5085209"/>
            <a:ext cx="1295400" cy="5048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33"/>
          <p:cNvCxnSpPr/>
          <p:nvPr/>
        </p:nvCxnSpPr>
        <p:spPr>
          <a:xfrm flipV="1">
            <a:off x="6659563" y="4150171"/>
            <a:ext cx="936625" cy="9350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651500" y="4437509"/>
            <a:ext cx="7921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Dívky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092950" y="4869309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Chlapci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76600" y="5301109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Žádná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39975" y="4293046"/>
            <a:ext cx="863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Fyzická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11413" y="4869309"/>
            <a:ext cx="10080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92D050"/>
                </a:solidFill>
                <a:latin typeface="+mj-lt"/>
                <a:cs typeface="Arial" charset="0"/>
              </a:rPr>
              <a:t>Verbální</a:t>
            </a:r>
            <a:endParaRPr lang="en-US" dirty="0">
              <a:solidFill>
                <a:srgbClr val="92D050"/>
              </a:solidFill>
              <a:latin typeface="+mj-lt"/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067175" y="4221609"/>
            <a:ext cx="720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dirty="0">
                <a:latin typeface="+mj-lt"/>
                <a:cs typeface="Arial" charset="0"/>
              </a:rPr>
              <a:t>=</a:t>
            </a:r>
            <a:endParaRPr lang="en-US" sz="6000" dirty="0">
              <a:latin typeface="+mj-lt"/>
              <a:cs typeface="Arial" charset="0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 bwMode="auto">
          <a:xfrm>
            <a:off x="2915816" y="3284984"/>
            <a:ext cx="29523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200" u="sng" dirty="0">
                <a:latin typeface="+mn-lt"/>
                <a:cs typeface="+mn-cs"/>
              </a:rPr>
              <a:t>žádná interakce</a:t>
            </a:r>
          </a:p>
        </p:txBody>
      </p:sp>
      <p:sp>
        <p:nvSpPr>
          <p:cNvPr id="24" name="TextovéPole 23"/>
          <p:cNvSpPr txBox="1"/>
          <p:nvPr/>
        </p:nvSpPr>
        <p:spPr>
          <a:xfrm rot="16200000">
            <a:off x="-232569" y="4705003"/>
            <a:ext cx="13366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latin typeface="+mj-lt"/>
                <a:cs typeface="Arial" charset="0"/>
              </a:rPr>
              <a:t>Depresivita</a:t>
            </a:r>
            <a:endParaRPr lang="en-US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088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230490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</p:txBody>
      </p:sp>
      <p:cxnSp>
        <p:nvCxnSpPr>
          <p:cNvPr id="4" name="Přímá spojovací šipka 4"/>
          <p:cNvCxnSpPr/>
          <p:nvPr/>
        </p:nvCxnSpPr>
        <p:spPr>
          <a:xfrm flipV="1">
            <a:off x="755650" y="3933701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6"/>
          <p:cNvCxnSpPr/>
          <p:nvPr/>
        </p:nvCxnSpPr>
        <p:spPr>
          <a:xfrm>
            <a:off x="611188" y="5878388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0"/>
          <p:cNvCxnSpPr/>
          <p:nvPr/>
        </p:nvCxnSpPr>
        <p:spPr>
          <a:xfrm flipV="1">
            <a:off x="1331913" y="5589463"/>
            <a:ext cx="1871662" cy="730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14"/>
          <p:cNvCxnSpPr/>
          <p:nvPr/>
        </p:nvCxnSpPr>
        <p:spPr>
          <a:xfrm flipV="1">
            <a:off x="5003800" y="3933701"/>
            <a:ext cx="0" cy="2087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15"/>
          <p:cNvCxnSpPr/>
          <p:nvPr/>
        </p:nvCxnSpPr>
        <p:spPr>
          <a:xfrm>
            <a:off x="4859338" y="5878388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71550" y="5949826"/>
            <a:ext cx="28797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Chlapci		Dívky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8263" y="5949826"/>
            <a:ext cx="302418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Žádná	Verbální	      Fyzická</a:t>
            </a:r>
            <a:endParaRPr lang="en-US" dirty="0">
              <a:latin typeface="+mj-lt"/>
              <a:cs typeface="Arial" charset="0"/>
            </a:endParaRPr>
          </a:p>
        </p:txBody>
      </p:sp>
      <p:cxnSp>
        <p:nvCxnSpPr>
          <p:cNvPr id="11" name="Přímá spojovací čára 20"/>
          <p:cNvCxnSpPr/>
          <p:nvPr/>
        </p:nvCxnSpPr>
        <p:spPr>
          <a:xfrm>
            <a:off x="1331913" y="4005138"/>
            <a:ext cx="1871662" cy="1444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1"/>
          <p:cNvCxnSpPr/>
          <p:nvPr/>
        </p:nvCxnSpPr>
        <p:spPr>
          <a:xfrm flipH="1">
            <a:off x="1403350" y="4005138"/>
            <a:ext cx="1800225" cy="115252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3"/>
          <p:cNvCxnSpPr/>
          <p:nvPr/>
        </p:nvCxnSpPr>
        <p:spPr>
          <a:xfrm flipV="1">
            <a:off x="5364163" y="5157663"/>
            <a:ext cx="1295400" cy="431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25"/>
          <p:cNvCxnSpPr/>
          <p:nvPr/>
        </p:nvCxnSpPr>
        <p:spPr>
          <a:xfrm flipV="1">
            <a:off x="6659563" y="4149601"/>
            <a:ext cx="1081087" cy="10080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0"/>
          <p:cNvCxnSpPr/>
          <p:nvPr/>
        </p:nvCxnSpPr>
        <p:spPr>
          <a:xfrm flipV="1">
            <a:off x="5364163" y="4149601"/>
            <a:ext cx="1223962" cy="1295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33"/>
          <p:cNvCxnSpPr/>
          <p:nvPr/>
        </p:nvCxnSpPr>
        <p:spPr>
          <a:xfrm>
            <a:off x="6588125" y="4149601"/>
            <a:ext cx="1152525" cy="1444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292725" y="4221038"/>
            <a:ext cx="1260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Dívky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164388" y="47973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Chlapci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276600" y="52291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Žádná	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42988" y="3573338"/>
            <a:ext cx="1260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Fyzická	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268538" y="4581401"/>
            <a:ext cx="12604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92D050"/>
                </a:solidFill>
                <a:latin typeface="+mj-lt"/>
                <a:cs typeface="Arial" charset="0"/>
              </a:rPr>
              <a:t>Verbální	</a:t>
            </a:r>
            <a:endParaRPr lang="en-US" dirty="0">
              <a:solidFill>
                <a:srgbClr val="92D050"/>
              </a:solidFill>
              <a:latin typeface="+mj-lt"/>
              <a:cs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067175" y="4149601"/>
            <a:ext cx="720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dirty="0">
                <a:latin typeface="+mj-lt"/>
                <a:cs typeface="Arial" charset="0"/>
              </a:rPr>
              <a:t>=</a:t>
            </a:r>
            <a:endParaRPr lang="en-US" sz="6000" dirty="0">
              <a:latin typeface="+mj-lt"/>
              <a:cs typeface="Arial" charset="0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 bwMode="auto">
          <a:xfrm>
            <a:off x="3492500" y="3212976"/>
            <a:ext cx="18716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3000" u="sng" dirty="0">
                <a:latin typeface="+mn-lt"/>
                <a:cs typeface="+mn-cs"/>
              </a:rPr>
              <a:t>interakce</a:t>
            </a:r>
            <a:endParaRPr lang="cs-CZ" sz="2000" u="sng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9365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  <p:cxnSp>
        <p:nvCxnSpPr>
          <p:cNvPr id="4" name="Přímá spojovací šipka 5"/>
          <p:cNvCxnSpPr/>
          <p:nvPr/>
        </p:nvCxnSpPr>
        <p:spPr>
          <a:xfrm flipV="1">
            <a:off x="2410943" y="3645024"/>
            <a:ext cx="0" cy="20891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7"/>
          <p:cNvCxnSpPr/>
          <p:nvPr/>
        </p:nvCxnSpPr>
        <p:spPr>
          <a:xfrm>
            <a:off x="2268068" y="5589712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8"/>
          <p:cNvCxnSpPr/>
          <p:nvPr/>
        </p:nvCxnSpPr>
        <p:spPr>
          <a:xfrm flipV="1">
            <a:off x="2410943" y="4581649"/>
            <a:ext cx="3024187" cy="7191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0"/>
          <p:cNvCxnSpPr/>
          <p:nvPr/>
        </p:nvCxnSpPr>
        <p:spPr>
          <a:xfrm flipV="1">
            <a:off x="2410943" y="3645024"/>
            <a:ext cx="2952750" cy="1081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931893" y="3860924"/>
            <a:ext cx="1008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in-</a:t>
            </a:r>
            <a:r>
              <a:rPr lang="cs-CZ" dirty="0" err="1">
                <a:solidFill>
                  <a:srgbClr val="FF000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844330" y="5734174"/>
            <a:ext cx="2447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společně strávený čas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171899" y="4525293"/>
            <a:ext cx="184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>
                <a:latin typeface="+mj-lt"/>
                <a:cs typeface="Arial" charset="0"/>
              </a:rPr>
              <a:t>sympatie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555" y="4797549"/>
            <a:ext cx="11509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out</a:t>
            </a: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-</a:t>
            </a: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6443193" y="3933949"/>
            <a:ext cx="18732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u="sng" dirty="0">
                <a:latin typeface="+mn-lt"/>
                <a:cs typeface="+mn-cs"/>
              </a:rPr>
              <a:t>žádná interakce</a:t>
            </a:r>
          </a:p>
        </p:txBody>
      </p:sp>
    </p:spTree>
    <p:extLst>
      <p:ext uri="{BB962C8B-B14F-4D97-AF65-F5344CB8AC3E}">
        <p14:creationId xmlns:p14="http://schemas.microsoft.com/office/powerpoint/2010/main" val="28899674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277175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</p:txBody>
      </p:sp>
      <p:cxnSp>
        <p:nvCxnSpPr>
          <p:cNvPr id="4" name="Přímá spojovací šipka 5"/>
          <p:cNvCxnSpPr/>
          <p:nvPr/>
        </p:nvCxnSpPr>
        <p:spPr>
          <a:xfrm flipV="1">
            <a:off x="2626967" y="3717032"/>
            <a:ext cx="0" cy="20891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7"/>
          <p:cNvCxnSpPr/>
          <p:nvPr/>
        </p:nvCxnSpPr>
        <p:spPr>
          <a:xfrm>
            <a:off x="2484092" y="5661720"/>
            <a:ext cx="3384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8"/>
          <p:cNvCxnSpPr/>
          <p:nvPr/>
        </p:nvCxnSpPr>
        <p:spPr>
          <a:xfrm>
            <a:off x="2626967" y="5372795"/>
            <a:ext cx="30972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0"/>
          <p:cNvCxnSpPr/>
          <p:nvPr/>
        </p:nvCxnSpPr>
        <p:spPr>
          <a:xfrm flipV="1">
            <a:off x="2626967" y="3717032"/>
            <a:ext cx="2952750" cy="1081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147917" y="3932932"/>
            <a:ext cx="1008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latin typeface="+mj-lt"/>
                <a:cs typeface="Arial" charset="0"/>
              </a:rPr>
              <a:t>in-</a:t>
            </a:r>
            <a:r>
              <a:rPr lang="cs-CZ" dirty="0" err="1">
                <a:solidFill>
                  <a:srgbClr val="FF000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60354" y="5806182"/>
            <a:ext cx="2447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j-lt"/>
                <a:cs typeface="Arial" charset="0"/>
              </a:rPr>
              <a:t>společně strávený čas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387923" y="4597301"/>
            <a:ext cx="1841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dirty="0">
                <a:latin typeface="+mj-lt"/>
                <a:cs typeface="Arial" charset="0"/>
              </a:rPr>
              <a:t>sympatie</a:t>
            </a:r>
            <a:endParaRPr lang="en-US" dirty="0">
              <a:latin typeface="+mj-lt"/>
              <a:cs typeface="Arial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47917" y="4940995"/>
            <a:ext cx="11525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out</a:t>
            </a:r>
            <a:r>
              <a:rPr lang="cs-CZ" dirty="0">
                <a:solidFill>
                  <a:srgbClr val="0070C0"/>
                </a:solidFill>
                <a:latin typeface="+mj-lt"/>
                <a:cs typeface="Arial" charset="0"/>
              </a:rPr>
              <a:t>-</a:t>
            </a:r>
            <a:r>
              <a:rPr lang="cs-CZ" dirty="0" err="1">
                <a:solidFill>
                  <a:srgbClr val="0070C0"/>
                </a:solidFill>
                <a:latin typeface="+mj-lt"/>
                <a:cs typeface="Arial" charset="0"/>
              </a:rPr>
              <a:t>group</a:t>
            </a:r>
            <a:endParaRPr lang="en-US" dirty="0">
              <a:solidFill>
                <a:srgbClr val="0070C0"/>
              </a:solidFill>
              <a:latin typeface="+mj-lt"/>
              <a:cs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6659217" y="4005957"/>
            <a:ext cx="18732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cs-CZ" sz="2000" u="sng" dirty="0">
                <a:latin typeface="+mn-lt"/>
                <a:cs typeface="+mn-cs"/>
              </a:rPr>
              <a:t>interakce</a:t>
            </a:r>
          </a:p>
        </p:txBody>
      </p:sp>
    </p:spTree>
    <p:extLst>
      <p:ext uri="{BB962C8B-B14F-4D97-AF65-F5344CB8AC3E}">
        <p14:creationId xmlns:p14="http://schemas.microsoft.com/office/powerpoint/2010/main" val="40490097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Interakce (moderace)</a:t>
            </a:r>
            <a:endParaRPr lang="en-US" altLang="cs-CZ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>
          <a:xfrm>
            <a:off x="822960" y="1743943"/>
            <a:ext cx="7863840" cy="4349353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dva faktory </a:t>
            </a:r>
            <a:r>
              <a:rPr lang="cs-CZ" altLang="cs-CZ" sz="2800" dirty="0"/>
              <a:t>(případ faktoriální ANOVY)</a:t>
            </a:r>
          </a:p>
          <a:p>
            <a:pPr lvl="1" eaLnBrk="1" hangingPunct="1"/>
            <a:r>
              <a:rPr lang="cs-CZ" altLang="cs-CZ" sz="2800" dirty="0"/>
              <a:t>Zážitek s různými typy školní šikany má jiný vliv na </a:t>
            </a:r>
            <a:r>
              <a:rPr lang="cs-CZ" altLang="cs-CZ" sz="2800" dirty="0" err="1"/>
              <a:t>depresivitu</a:t>
            </a:r>
            <a:r>
              <a:rPr lang="cs-CZ" altLang="cs-CZ" sz="2800" dirty="0"/>
              <a:t> u dívek a u chlapců.</a:t>
            </a:r>
          </a:p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kategorická a intervalová proměnná</a:t>
            </a:r>
          </a:p>
          <a:p>
            <a:pPr lvl="1" eaLnBrk="1" hangingPunct="1"/>
            <a:r>
              <a:rPr lang="cs-CZ" altLang="cs-CZ" sz="2800" dirty="0"/>
              <a:t>Společně strávený čas posiluje naše sympatie pouze k členům in-</a:t>
            </a:r>
            <a:r>
              <a:rPr lang="cs-CZ" altLang="cs-CZ" sz="2800" dirty="0" err="1"/>
              <a:t>group</a:t>
            </a:r>
            <a:r>
              <a:rPr lang="cs-CZ" altLang="cs-CZ" sz="2800" dirty="0"/>
              <a:t>, nikoli </a:t>
            </a:r>
            <a:r>
              <a:rPr lang="cs-CZ" altLang="cs-CZ" sz="2800" dirty="0" err="1"/>
              <a:t>out-group</a:t>
            </a:r>
            <a:r>
              <a:rPr lang="cs-CZ" altLang="cs-CZ" sz="2800" dirty="0"/>
              <a:t>.</a:t>
            </a:r>
          </a:p>
          <a:p>
            <a:pPr eaLnBrk="1" hangingPunct="1"/>
            <a:r>
              <a:rPr lang="cs-CZ" altLang="cs-CZ" sz="2800" dirty="0">
                <a:solidFill>
                  <a:srgbClr val="C00000"/>
                </a:solidFill>
              </a:rPr>
              <a:t>dvě intervalové proměnné</a:t>
            </a:r>
          </a:p>
          <a:p>
            <a:pPr lvl="1" eaLnBrk="1" hangingPunct="1"/>
            <a:r>
              <a:rPr lang="cs-CZ" altLang="cs-CZ" sz="2800" dirty="0"/>
              <a:t>S rostoucím příjmem se oslabuje vztah mezi spokojeností v práci a celkovou životní spokojeností.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</a:t>
            </a:r>
            <a:endParaRPr lang="en-US" altLang="cs-CZ"/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971600" y="1737361"/>
            <a:ext cx="7992888" cy="2052002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SES:</a:t>
            </a:r>
            <a:r>
              <a:rPr lang="cs-CZ" altLang="cs-CZ" sz="3000" dirty="0"/>
              <a:t> Souvisí SES s frekvencí používání internetu?</a:t>
            </a:r>
            <a:endParaRPr lang="cs-CZ" altLang="cs-CZ" sz="26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pohlaví:</a:t>
            </a:r>
            <a:r>
              <a:rPr lang="cs-CZ" altLang="cs-CZ" sz="3000" dirty="0"/>
              <a:t> Souvisí pohlaví s frekvencí používání </a:t>
            </a:r>
            <a:r>
              <a:rPr lang="cs-CZ" altLang="cs-CZ" sz="3000" dirty="0" err="1"/>
              <a:t>inetu</a:t>
            </a:r>
            <a:r>
              <a:rPr lang="cs-CZ" altLang="cs-CZ" sz="3000" dirty="0"/>
              <a:t>?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000" b="1" dirty="0">
                <a:solidFill>
                  <a:srgbClr val="FF0000"/>
                </a:solidFill>
              </a:rPr>
              <a:t>interakce: </a:t>
            </a:r>
            <a:r>
              <a:rPr lang="cs-CZ" altLang="cs-CZ" sz="3000" dirty="0"/>
              <a:t>Má SES jinou souvislost s používáním internetu u chlapců než u dívek?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70965"/>
              </p:ext>
            </p:extLst>
          </p:nvPr>
        </p:nvGraphicFramePr>
        <p:xfrm>
          <a:off x="539750" y="3933825"/>
          <a:ext cx="8064500" cy="259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129"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Nízký</a:t>
                      </a:r>
                      <a:r>
                        <a:rPr lang="cs-CZ" sz="2800" b="1" baseline="0" dirty="0"/>
                        <a:t>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Střední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Vysoký SES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2800" b="1" dirty="0"/>
                        <a:t>Chlapci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2800" b="1" dirty="0"/>
                        <a:t>Dívky</a:t>
                      </a:r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marL="91436" marR="91436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- předpoklady</a:t>
            </a:r>
            <a:endParaRPr lang="en-US" altLang="cs-CZ"/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4402137" cy="4824413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Vše, co v případě </a:t>
            </a:r>
            <a:r>
              <a:rPr lang="cs-CZ" altLang="cs-CZ" sz="2400" dirty="0" err="1"/>
              <a:t>one-way</a:t>
            </a:r>
            <a:r>
              <a:rPr lang="cs-CZ" altLang="cs-CZ" sz="2400" dirty="0"/>
              <a:t> ANOVY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Pro každou kombinaci faktorů by měl být zastoupený dostatečný počet případů.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/>
              <a:t>Lze posoudit na základě jednoduché kontingenční tabulky.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099305"/>
              </p:ext>
            </p:extLst>
          </p:nvPr>
        </p:nvGraphicFramePr>
        <p:xfrm>
          <a:off x="4932363" y="1773238"/>
          <a:ext cx="3744912" cy="259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Počet případů</a:t>
                      </a:r>
                      <a:endParaRPr lang="en-US" sz="1800" b="1" dirty="0"/>
                    </a:p>
                  </a:txBody>
                  <a:tcPr marL="91452" marR="91452" marT="45722" marB="45722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Nízký</a:t>
                      </a:r>
                      <a:r>
                        <a:rPr lang="cs-CZ" sz="1800" b="1" baseline="0" dirty="0"/>
                        <a:t>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Střední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Vysoký SES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Kluci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26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202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114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129">
                <a:tc>
                  <a:txBody>
                    <a:bodyPr/>
                    <a:lstStyle/>
                    <a:p>
                      <a:r>
                        <a:rPr lang="cs-CZ" sz="1800" b="1" dirty="0"/>
                        <a:t>Holky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32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205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130</a:t>
                      </a:r>
                      <a:endParaRPr lang="en-US" sz="1800" b="1" dirty="0"/>
                    </a:p>
                  </a:txBody>
                  <a:tcPr marL="91452" marR="91452" marT="45722" marB="4572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o</a:t>
            </a:r>
            <a:r>
              <a:rPr lang="cs-CZ" altLang="cs-CZ" dirty="0" err="1"/>
              <a:t>f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va</a:t>
            </a:r>
            <a:r>
              <a:rPr lang="cs-CZ" altLang="cs-CZ" dirty="0"/>
              <a:t>riance)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916832"/>
            <a:ext cx="7863840" cy="446449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2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t-test</a:t>
            </a:r>
            <a:endParaRPr lang="cs-CZ" sz="3200" b="1" dirty="0">
              <a:solidFill>
                <a:srgbClr val="C0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Liší se 3 (a více) skupiny v průměru nějaké proměnné? </a:t>
            </a:r>
            <a:r>
              <a:rPr lang="cs-CZ" sz="3200" dirty="0">
                <a:sym typeface="Wingdings" pitchFamily="2" charset="2"/>
              </a:rPr>
              <a:t>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ANOVA</a:t>
            </a:r>
            <a:endParaRPr lang="cs-CZ" sz="3200" b="1" dirty="0">
              <a:solidFill>
                <a:srgbClr val="C00000"/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děti z úplných rodin, neúplných rodin a náhradní péče ve své partnerské spokojenosti?“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„Liší se průměrná tepová frekvence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participantů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, kteří byli vystavení podnětu A, podnětu B a žádnému podnětu (kontrolní skupina)?“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39750" y="5805488"/>
            <a:ext cx="8208963" cy="5842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dirty="0">
                <a:latin typeface="Calibri" panose="020F0502020204030204" pitchFamily="34" charset="0"/>
              </a:rPr>
              <a:t>1 nezávislá kategorická </a:t>
            </a:r>
            <a:r>
              <a:rPr lang="cs-CZ" altLang="cs-CZ" sz="3200" dirty="0">
                <a:latin typeface="Calibri" panose="020F0502020204030204" pitchFamily="34" charset="0"/>
                <a:sym typeface="Wingdings" panose="05000000000000000000" pitchFamily="2" charset="2"/>
              </a:rPr>
              <a:t> 1 závislá intervalová</a:t>
            </a:r>
            <a:endParaRPr lang="cs-CZ" altLang="cs-CZ" sz="3200" dirty="0">
              <a:latin typeface="Calibri" panose="020F0502020204030204" pitchFamily="34" charset="0"/>
            </a:endParaRP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971550" y="4149725"/>
            <a:ext cx="3313113" cy="15684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latin typeface="Calibri" panose="020F0502020204030204" pitchFamily="34" charset="0"/>
              </a:rPr>
              <a:t>v jazyku ANOVY se tato nezávislá kategorická proměnná nazývá </a:t>
            </a:r>
            <a:r>
              <a:rPr lang="cs-CZ" altLang="cs-CZ" sz="2400" b="1" dirty="0">
                <a:latin typeface="Calibri" panose="020F0502020204030204" pitchFamily="34" charset="0"/>
              </a:rPr>
              <a:t>faktor</a:t>
            </a:r>
            <a:r>
              <a:rPr lang="cs-CZ" altLang="cs-CZ" sz="2400" dirty="0">
                <a:latin typeface="Calibri" panose="020F0502020204030204" pitchFamily="34" charset="0"/>
              </a:rPr>
              <a:t>, který má určité </a:t>
            </a:r>
            <a:r>
              <a:rPr lang="cs-CZ" altLang="cs-CZ" sz="2400" b="1" dirty="0">
                <a:latin typeface="Calibri" panose="020F0502020204030204" pitchFamily="34" charset="0"/>
              </a:rPr>
              <a:t>úrovně</a:t>
            </a:r>
          </a:p>
        </p:txBody>
      </p:sp>
    </p:spTree>
    <p:extLst>
      <p:ext uri="{BB962C8B-B14F-4D97-AF65-F5344CB8AC3E}">
        <p14:creationId xmlns:p14="http://schemas.microsoft.com/office/powerpoint/2010/main" val="4056088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v SPSS</a:t>
            </a:r>
            <a:endParaRPr lang="en-US" altLang="cs-CZ"/>
          </a:p>
        </p:txBody>
      </p:sp>
      <p:sp>
        <p:nvSpPr>
          <p:cNvPr id="47107" name="Zástupný symbol pro obsah 3"/>
          <p:cNvSpPr>
            <a:spLocks noGrp="1"/>
          </p:cNvSpPr>
          <p:nvPr>
            <p:ph idx="1"/>
          </p:nvPr>
        </p:nvSpPr>
        <p:spPr>
          <a:xfrm>
            <a:off x="971600" y="1737360"/>
            <a:ext cx="7715200" cy="111537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Analyze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 </a:t>
            </a:r>
            <a:r>
              <a:rPr lang="cs-CZ" altLang="cs-CZ" dirty="0" err="1">
                <a:sym typeface="Wingdings" panose="05000000000000000000" pitchFamily="2" charset="2"/>
              </a:rPr>
              <a:t>Generalized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Linear</a:t>
            </a:r>
            <a:r>
              <a:rPr lang="cs-CZ" altLang="cs-CZ" dirty="0">
                <a:sym typeface="Wingdings" panose="05000000000000000000" pitchFamily="2" charset="2"/>
              </a:rPr>
              <a:t> Model </a:t>
            </a:r>
            <a:r>
              <a:rPr lang="cs-CZ" altLang="cs-CZ" dirty="0" err="1">
                <a:sym typeface="Wingdings" panose="05000000000000000000" pitchFamily="2" charset="2"/>
              </a:rPr>
              <a:t>Univariate</a:t>
            </a:r>
            <a:r>
              <a:rPr lang="cs-CZ" altLang="cs-CZ" dirty="0">
                <a:sym typeface="Wingdings" panose="05000000000000000000" pitchFamily="2" charset="2"/>
              </a:rPr>
              <a:t>…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901301"/>
              </p:ext>
            </p:extLst>
          </p:nvPr>
        </p:nvGraphicFramePr>
        <p:xfrm>
          <a:off x="0" y="2924172"/>
          <a:ext cx="8388351" cy="3933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6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7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8115">
                <a:tc>
                  <a:txBody>
                    <a:bodyPr/>
                    <a:lstStyle/>
                    <a:p>
                      <a:r>
                        <a:rPr lang="cs-CZ" dirty="0" err="1"/>
                        <a:t>Source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Type X Sum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Squares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df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Mean</a:t>
                      </a:r>
                      <a:r>
                        <a:rPr lang="cs-CZ" dirty="0"/>
                        <a:t> Square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Sig</a:t>
                      </a:r>
                      <a:r>
                        <a:rPr lang="cs-CZ" dirty="0"/>
                        <a:t>.</a:t>
                      </a:r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Corrected</a:t>
                      </a:r>
                      <a:r>
                        <a:rPr lang="cs-CZ" baseline="0" dirty="0"/>
                        <a:t> Model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b="1" baseline="-25000" dirty="0"/>
                        <a:t>M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Intercept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Faktor1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b="1" baseline="-25000" dirty="0"/>
                        <a:t>Faktor1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b="1" baseline="-25000" dirty="0"/>
                        <a:t>Faktor1</a:t>
                      </a:r>
                      <a:endParaRPr lang="en-US" b="1" baseline="-250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Faktor2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/>
                        <a:t>Faktor1*Faktor2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SS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Interakce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err="1"/>
                        <a:t>MS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F1*F2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Error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Total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464">
                <a:tc>
                  <a:txBody>
                    <a:bodyPr/>
                    <a:lstStyle/>
                    <a:p>
                      <a:r>
                        <a:rPr lang="cs-CZ" dirty="0" err="1"/>
                        <a:t>Corrected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Total</a:t>
                      </a:r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b="1" dirty="0"/>
                        <a:t>+</a:t>
                      </a:r>
                      <a:r>
                        <a:rPr lang="cs-CZ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1431" marR="9143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7180" name="Obdélník 6"/>
          <p:cNvSpPr>
            <a:spLocks noChangeArrowheads="1"/>
          </p:cNvSpPr>
          <p:nvPr/>
        </p:nvSpPr>
        <p:spPr bwMode="auto">
          <a:xfrm>
            <a:off x="4572000" y="2205038"/>
            <a:ext cx="4321175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celková vysvětlená variabilita (SS</a:t>
            </a:r>
            <a:r>
              <a:rPr lang="cs-CZ" altLang="cs-CZ" baseline="-25000">
                <a:latin typeface="Calibri" panose="020F0502020204030204" pitchFamily="34" charset="0"/>
                <a:sym typeface="Wingdings" panose="05000000000000000000" pitchFamily="2" charset="2"/>
              </a:rPr>
              <a:t>M</a:t>
            </a:r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) je rozsekána zvlášť pro jednotlivé </a:t>
            </a:r>
            <a:r>
              <a:rPr lang="cs-CZ" altLang="cs-CZ">
                <a:latin typeface="Calibri" panose="020F0502020204030204" pitchFamily="34" charset="0"/>
              </a:rPr>
              <a:t>faktory</a:t>
            </a:r>
          </a:p>
        </p:txBody>
      </p:sp>
      <p:sp>
        <p:nvSpPr>
          <p:cNvPr id="47181" name="Obdélník 8"/>
          <p:cNvSpPr>
            <a:spLocks noChangeArrowheads="1"/>
          </p:cNvSpPr>
          <p:nvPr/>
        </p:nvSpPr>
        <p:spPr bwMode="auto">
          <a:xfrm>
            <a:off x="7073900" y="3933825"/>
            <a:ext cx="2070100" cy="203041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  <a:sym typeface="Wingdings" panose="05000000000000000000" pitchFamily="2" charset="2"/>
              </a:rPr>
              <a:t>Každý faktor a interakce má vlastní statistiku F, proto lze posoudit, zda je signifikantním prediktorem závislé proměnné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Faktoriální ANOVA – reportování</a:t>
            </a:r>
            <a:endParaRPr lang="en-US" altLang="cs-CZ"/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>
          <a:xfrm>
            <a:off x="899592" y="1737360"/>
            <a:ext cx="7920558" cy="51206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/>
              <a:t>Uvádíme zvlášť, jaký efekt měl každý faktor (</a:t>
            </a:r>
            <a:r>
              <a:rPr lang="cs-CZ" altLang="cs-CZ" sz="3200" dirty="0" err="1"/>
              <a:t>main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effect</a:t>
            </a:r>
            <a:r>
              <a:rPr lang="cs-CZ" altLang="cs-CZ" sz="3200" dirty="0"/>
              <a:t>) nebo interakce faktorů: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>
                <a:solidFill>
                  <a:srgbClr val="C00000"/>
                </a:solidFill>
              </a:rPr>
              <a:t>F(</a:t>
            </a:r>
            <a:r>
              <a:rPr lang="cs-CZ" altLang="cs-CZ" sz="3200" i="1" dirty="0" err="1">
                <a:solidFill>
                  <a:srgbClr val="C00000"/>
                </a:solidFill>
              </a:rPr>
              <a:t>df</a:t>
            </a:r>
            <a:r>
              <a:rPr lang="cs-CZ" altLang="cs-CZ" sz="3200" i="1" baseline="-25000" dirty="0" err="1">
                <a:solidFill>
                  <a:srgbClr val="C00000"/>
                </a:solidFill>
              </a:rPr>
              <a:t>Faktor</a:t>
            </a:r>
            <a:r>
              <a:rPr lang="cs-CZ" altLang="cs-CZ" sz="3200" dirty="0">
                <a:solidFill>
                  <a:srgbClr val="C00000"/>
                </a:solidFill>
              </a:rPr>
              <a:t>, </a:t>
            </a:r>
            <a:r>
              <a:rPr lang="cs-CZ" altLang="cs-CZ" sz="3200" i="1" dirty="0" err="1">
                <a:solidFill>
                  <a:srgbClr val="C00000"/>
                </a:solidFill>
              </a:rPr>
              <a:t>df</a:t>
            </a:r>
            <a:r>
              <a:rPr lang="cs-CZ" altLang="cs-CZ" sz="3200" i="1" baseline="-25000" dirty="0" err="1">
                <a:solidFill>
                  <a:srgbClr val="C00000"/>
                </a:solidFill>
              </a:rPr>
              <a:t>R</a:t>
            </a:r>
            <a:r>
              <a:rPr lang="cs-CZ" altLang="cs-CZ" sz="3200" dirty="0">
                <a:solidFill>
                  <a:srgbClr val="C00000"/>
                </a:solidFill>
              </a:rPr>
              <a:t>) = …, p = …, parciální </a:t>
            </a:r>
            <a:r>
              <a:rPr lang="el-GR" altLang="cs-CZ" sz="3200" dirty="0">
                <a:solidFill>
                  <a:srgbClr val="C00000"/>
                </a:solidFill>
              </a:rPr>
              <a:t>η</a:t>
            </a:r>
            <a:r>
              <a:rPr lang="cs-CZ" altLang="cs-CZ" sz="3200" baseline="30000" dirty="0">
                <a:solidFill>
                  <a:srgbClr val="C00000"/>
                </a:solidFill>
              </a:rPr>
              <a:t> 2</a:t>
            </a:r>
            <a:r>
              <a:rPr lang="cs-CZ" altLang="cs-CZ" sz="3200" dirty="0">
                <a:solidFill>
                  <a:srgbClr val="C00000"/>
                </a:solidFill>
              </a:rPr>
              <a:t> …</a:t>
            </a:r>
          </a:p>
          <a:p>
            <a:pPr eaLnBrk="1" hangingPunct="1"/>
            <a:r>
              <a:rPr lang="cs-CZ" altLang="cs-CZ" sz="3200" dirty="0"/>
              <a:t>parciální </a:t>
            </a:r>
            <a:r>
              <a:rPr lang="el-GR" altLang="cs-CZ" sz="3200" dirty="0"/>
              <a:t>η</a:t>
            </a:r>
            <a:r>
              <a:rPr lang="cs-CZ" altLang="cs-CZ" sz="3200" baseline="30000" dirty="0"/>
              <a:t>2</a:t>
            </a:r>
            <a:r>
              <a:rPr lang="cs-CZ" altLang="cs-CZ" sz="3200" dirty="0"/>
              <a:t> = </a:t>
            </a:r>
            <a:r>
              <a:rPr lang="cs-CZ" altLang="cs-CZ" sz="3200" dirty="0" err="1"/>
              <a:t>SS</a:t>
            </a:r>
            <a:r>
              <a:rPr lang="cs-CZ" altLang="cs-CZ" sz="3200" baseline="-25000" dirty="0" err="1"/>
              <a:t>Faktor</a:t>
            </a:r>
            <a:r>
              <a:rPr lang="cs-CZ" altLang="cs-CZ" sz="3200" dirty="0"/>
              <a:t> / (</a:t>
            </a:r>
            <a:r>
              <a:rPr lang="cs-CZ" altLang="cs-CZ" sz="3200" dirty="0" err="1"/>
              <a:t>SS</a:t>
            </a:r>
            <a:r>
              <a:rPr lang="cs-CZ" altLang="cs-CZ" sz="3200" baseline="-25000" dirty="0" err="1"/>
              <a:t>Faktor</a:t>
            </a:r>
            <a:r>
              <a:rPr lang="cs-CZ" altLang="cs-CZ" sz="3200" dirty="0"/>
              <a:t> + SS</a:t>
            </a:r>
            <a:r>
              <a:rPr lang="cs-CZ" altLang="cs-CZ" sz="3200" baseline="-25000" dirty="0"/>
              <a:t>R</a:t>
            </a:r>
            <a:r>
              <a:rPr lang="cs-CZ" altLang="cs-CZ" sz="3200" dirty="0"/>
              <a:t>)</a:t>
            </a:r>
          </a:p>
          <a:p>
            <a:pPr eaLnBrk="1" hangingPunct="1">
              <a:spcBef>
                <a:spcPts val="2400"/>
              </a:spcBef>
            </a:pPr>
            <a:r>
              <a:rPr lang="cs-CZ" altLang="cs-CZ" sz="3200" dirty="0"/>
              <a:t>*parciální </a:t>
            </a:r>
            <a:r>
              <a:rPr lang="el-GR" altLang="cs-CZ" sz="3200" dirty="0"/>
              <a:t>ω</a:t>
            </a:r>
            <a:r>
              <a:rPr lang="cs-CZ" altLang="cs-CZ" sz="3200" baseline="30000" dirty="0"/>
              <a:t>2</a:t>
            </a:r>
            <a:r>
              <a:rPr lang="cs-CZ" altLang="cs-CZ" sz="3200" dirty="0"/>
              <a:t> =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200" dirty="0"/>
              <a:t>+ případné kontrasty a post-hoc testy jako u ANOVY</a:t>
            </a:r>
          </a:p>
          <a:p>
            <a:pPr>
              <a:buNone/>
            </a:pPr>
            <a:r>
              <a:rPr lang="cs-CZ" altLang="cs-CZ" sz="1800" dirty="0"/>
              <a:t>*http://daniellakens.blogspot.cz/2015/06/why-you-should-use-omega-squared.html</a:t>
            </a:r>
          </a:p>
        </p:txBody>
      </p:sp>
      <p:pic>
        <p:nvPicPr>
          <p:cNvPr id="48135" name="Picture 7" descr="http://4.bp.blogspot.com/-9MvXcSuSgQ8/VXU7t3yO0lI/AAAAAAAACoo/J2TjkYeFBgs/s1600/omegapartialF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395" y="3717032"/>
            <a:ext cx="5673208" cy="100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7" name="Picture 9" descr="http://1.bp.blogspot.com/-99Qe57qODA4/Vaz1o5Q_cdI/AAAAAAAACrk/kaxJ_PG7VeU/s1600/eta%2Bomeg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684457"/>
            <a:ext cx="3888432" cy="84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4AE1-9923-4135-BC21-C8F8C0E7A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5DFB8-C932-4D31-9739-FC9AC2A68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806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6264994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cs-CZ" sz="2400" dirty="0"/>
              <a:t>V některých situacích má smysl předpokládat, že je závislá proměnná ovlivňována nejen faktory, ale i intervalovými nezávislými proměnnými. Potřebujeme tedy model, který bude </a:t>
            </a:r>
            <a:r>
              <a:rPr lang="cs-CZ" sz="2400" b="1" dirty="0">
                <a:solidFill>
                  <a:srgbClr val="C00000"/>
                </a:solidFill>
              </a:rPr>
              <a:t>kombinovat kategorické a intervalové nezávislé proměnné</a:t>
            </a:r>
            <a:r>
              <a:rPr lang="cs-CZ" sz="24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cs-CZ" sz="2400" dirty="0"/>
              <a:t>Proč zavádět intervalové nezávislé do ANOVY: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snížíme množství nevysvětlené variability v modelu</a:t>
            </a:r>
            <a:endParaRPr lang="cs-CZ" sz="2400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kontrolujeme, zda není vliv faktorů zkreslen nějakou související intervalovou proměnnou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à"/>
              <a:defRPr/>
            </a:pPr>
            <a:r>
              <a:rPr lang="cs-CZ" sz="2400" dirty="0">
                <a:sym typeface="Wingdings" pitchFamily="2" charset="2"/>
              </a:rPr>
              <a:t> přesnější posouzení vlivu faktorů</a:t>
            </a:r>
            <a:br>
              <a:rPr lang="cs-CZ" sz="2400" dirty="0">
                <a:sym typeface="Wingdings" pitchFamily="2" charset="2"/>
              </a:rPr>
            </a:br>
            <a:endParaRPr lang="cs-CZ" sz="2400" dirty="0"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Příklad:</a:t>
            </a:r>
            <a:r>
              <a:rPr lang="cs-CZ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 Používání internetu může souviset s věkem člověka. Pokud budeme tuto proměnnou kontrolovat, získáme představu o vlivu SES na frekvenci používání internetu, který je „očištěný“ od možného vlivu věku.</a:t>
            </a:r>
            <a:endParaRPr lang="cs-CZ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57200" y="286605"/>
            <a:ext cx="8291264" cy="910148"/>
          </a:xfrm>
        </p:spPr>
        <p:txBody>
          <a:bodyPr/>
          <a:lstStyle/>
          <a:p>
            <a:pPr eaLnBrk="1" hangingPunct="1"/>
            <a:r>
              <a:rPr lang="cs-CZ" altLang="cs-CZ" dirty="0"/>
              <a:t>ANCOVA (</a:t>
            </a:r>
            <a:r>
              <a:rPr lang="cs-CZ" altLang="cs-CZ" dirty="0" err="1">
                <a:solidFill>
                  <a:srgbClr val="C00000"/>
                </a:solidFill>
              </a:rPr>
              <a:t>an</a:t>
            </a:r>
            <a:r>
              <a:rPr lang="cs-CZ" altLang="cs-CZ" dirty="0" err="1"/>
              <a:t>alysis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rgbClr val="C00000"/>
                </a:solidFill>
              </a:rPr>
              <a:t>cova</a:t>
            </a:r>
            <a:r>
              <a:rPr lang="cs-CZ" altLang="cs-CZ" dirty="0" err="1"/>
              <a:t>riance</a:t>
            </a:r>
            <a:r>
              <a:rPr lang="cs-CZ" altLang="cs-CZ" dirty="0"/>
              <a:t>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ANOVA s jednou či více nezávislými intervalovými proměnnými (tzv. </a:t>
            </a:r>
            <a:r>
              <a:rPr lang="cs-CZ" dirty="0" err="1"/>
              <a:t>kovariáty</a:t>
            </a:r>
            <a:r>
              <a:rPr lang="cs-CZ" dirty="0"/>
              <a:t>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zavádět jen </a:t>
            </a:r>
            <a:r>
              <a:rPr lang="cs-CZ" dirty="0" err="1"/>
              <a:t>kovariáty</a:t>
            </a:r>
            <a:r>
              <a:rPr lang="cs-CZ" dirty="0"/>
              <a:t>, pro které existují </a:t>
            </a:r>
            <a:r>
              <a:rPr lang="cs-CZ" b="1" dirty="0"/>
              <a:t>dobré  důvody</a:t>
            </a:r>
            <a:r>
              <a:rPr lang="cs-CZ" dirty="0"/>
              <a:t> (nenacpat tam vše, co jsme měřili)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rgbClr val="C00000"/>
                </a:solidFill>
              </a:rPr>
              <a:t>dobře zvolené </a:t>
            </a:r>
            <a:r>
              <a:rPr lang="cs-CZ" sz="2800" dirty="0" err="1">
                <a:solidFill>
                  <a:srgbClr val="C00000"/>
                </a:solidFill>
              </a:rPr>
              <a:t>kovariáty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ym typeface="Wingdings" pitchFamily="2" charset="2"/>
              </a:rPr>
              <a:t> zvýšení síly testu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 </a:t>
            </a:r>
            <a:r>
              <a:rPr lang="cs-CZ" sz="2400" dirty="0" err="1">
                <a:sym typeface="Wingdings" pitchFamily="2" charset="2"/>
              </a:rPr>
              <a:t>kovariát</a:t>
            </a:r>
            <a:r>
              <a:rPr lang="cs-CZ" sz="2400" dirty="0">
                <a:sym typeface="Wingdings" pitchFamily="2" charset="2"/>
              </a:rPr>
              <a:t> odebere část nevysvětlené variability (SS</a:t>
            </a:r>
            <a:r>
              <a:rPr lang="cs-CZ" sz="2400" baseline="-25000" dirty="0">
                <a:sym typeface="Wingdings" pitchFamily="2" charset="2"/>
              </a:rPr>
              <a:t>R</a:t>
            </a:r>
            <a:r>
              <a:rPr lang="cs-CZ" sz="2400" dirty="0">
                <a:sym typeface="Wingdings" pitchFamily="2" charset="2"/>
              </a:rPr>
              <a:t>) závislé proměnné, čímž se lépe projeví případný vliv faktorů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rgbClr val="C00000"/>
                </a:solidFill>
                <a:sym typeface="Wingdings" pitchFamily="2" charset="2"/>
              </a:rPr>
              <a:t>špatně zvolené </a:t>
            </a:r>
            <a:r>
              <a:rPr lang="cs-CZ" sz="2800" dirty="0" err="1">
                <a:solidFill>
                  <a:srgbClr val="C00000"/>
                </a:solidFill>
                <a:sym typeface="Wingdings" pitchFamily="2" charset="2"/>
              </a:rPr>
              <a:t>kovariáty</a:t>
            </a:r>
            <a:r>
              <a:rPr lang="cs-CZ" sz="2800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cs-CZ" sz="2800" dirty="0">
                <a:sym typeface="Wingdings" pitchFamily="2" charset="2"/>
              </a:rPr>
              <a:t> snížení síly testu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400" dirty="0">
                <a:sym typeface="Wingdings" pitchFamily="2" charset="2"/>
              </a:rPr>
              <a:t>za každý přidaný </a:t>
            </a:r>
            <a:r>
              <a:rPr lang="cs-CZ" sz="2400" dirty="0" err="1">
                <a:sym typeface="Wingdings" pitchFamily="2" charset="2"/>
              </a:rPr>
              <a:t>kovariát</a:t>
            </a:r>
            <a:r>
              <a:rPr lang="cs-CZ" sz="2400" dirty="0">
                <a:sym typeface="Wingdings" pitchFamily="2" charset="2"/>
              </a:rPr>
              <a:t> ztrácíme jeden stupeň volnosti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uplatnění v </a:t>
            </a:r>
            <a:r>
              <a:rPr lang="cs-CZ" b="1" dirty="0">
                <a:sym typeface="Wingdings" pitchFamily="2" charset="2"/>
              </a:rPr>
              <a:t>experimentálních designech</a:t>
            </a:r>
            <a:r>
              <a:rPr lang="cs-CZ" dirty="0">
                <a:sym typeface="Wingdings" pitchFamily="2" charset="2"/>
              </a:rPr>
              <a:t>, kde chceme </a:t>
            </a:r>
            <a:r>
              <a:rPr lang="cs-CZ" b="1" i="1" dirty="0">
                <a:sym typeface="Wingdings" pitchFamily="2" charset="2"/>
              </a:rPr>
              <a:t>statisticky kontrolovat </a:t>
            </a:r>
            <a:r>
              <a:rPr lang="cs-CZ" dirty="0">
                <a:sym typeface="Wingdings" pitchFamily="2" charset="2"/>
              </a:rPr>
              <a:t>nežádoucí rozdíly mezi skupinami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uplatnění v </a:t>
            </a:r>
            <a:r>
              <a:rPr lang="cs-CZ" b="1" dirty="0">
                <a:sym typeface="Wingdings" pitchFamily="2" charset="2"/>
              </a:rPr>
              <a:t>neexperimentálních designech</a:t>
            </a:r>
            <a:r>
              <a:rPr lang="cs-CZ" dirty="0">
                <a:sym typeface="Wingdings" pitchFamily="2" charset="2"/>
              </a:rPr>
              <a:t>, kde chceme statisticky kontrolovat intervalové </a:t>
            </a:r>
            <a:r>
              <a:rPr lang="cs-CZ" dirty="0" err="1">
                <a:sym typeface="Wingdings" pitchFamily="2" charset="2"/>
              </a:rPr>
              <a:t>prediktory</a:t>
            </a:r>
            <a:r>
              <a:rPr lang="cs-CZ" dirty="0">
                <a:sym typeface="Wingdings" pitchFamily="2" charset="2"/>
              </a:rPr>
              <a:t> a posoudit tak nezkreslený vliv kategorických </a:t>
            </a:r>
            <a:r>
              <a:rPr lang="cs-CZ" dirty="0" err="1">
                <a:sym typeface="Wingdings" pitchFamily="2" charset="2"/>
              </a:rPr>
              <a:t>prediktorů</a:t>
            </a: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>
          <a:xfrm>
            <a:off x="457200" y="1023938"/>
            <a:ext cx="8229600" cy="35575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>
                <a:solidFill>
                  <a:srgbClr val="C00000"/>
                </a:solidFill>
              </a:rPr>
              <a:t>One-way ANOVA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/>
              <a:t>	Y</a:t>
            </a:r>
            <a:r>
              <a:rPr lang="cs-CZ" altLang="cs-CZ" sz="4400" baseline="-25000"/>
              <a:t>ij</a:t>
            </a:r>
            <a:r>
              <a:rPr lang="cs-CZ" altLang="cs-CZ" sz="4400"/>
              <a:t> = </a:t>
            </a:r>
            <a:r>
              <a:rPr lang="el-GR" altLang="cs-CZ" sz="4400"/>
              <a:t>μ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α</a:t>
            </a:r>
            <a:r>
              <a:rPr lang="cs-CZ" altLang="cs-CZ" sz="4400" baseline="-25000">
                <a:solidFill>
                  <a:srgbClr val="FF0000"/>
                </a:solidFill>
              </a:rPr>
              <a:t> j</a:t>
            </a:r>
            <a:r>
              <a:rPr lang="cs-CZ" altLang="cs-CZ" sz="4400"/>
              <a:t> + </a:t>
            </a:r>
            <a:r>
              <a:rPr lang="el-GR" altLang="cs-CZ" sz="4400"/>
              <a:t>ε</a:t>
            </a:r>
            <a:r>
              <a:rPr lang="cs-CZ" altLang="cs-CZ" sz="4400" baseline="-25000"/>
              <a:t>ij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>
                <a:solidFill>
                  <a:srgbClr val="C00000"/>
                </a:solidFill>
              </a:rPr>
              <a:t>ANCOVA</a:t>
            </a:r>
            <a:endParaRPr lang="cs-CZ" altLang="cs-CZ" sz="44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/>
              <a:t>	Y</a:t>
            </a:r>
            <a:r>
              <a:rPr lang="cs-CZ" altLang="cs-CZ" sz="4400" baseline="-25000"/>
              <a:t>ijk</a:t>
            </a:r>
            <a:r>
              <a:rPr lang="cs-CZ" altLang="cs-CZ" sz="4400"/>
              <a:t> = </a:t>
            </a:r>
            <a:r>
              <a:rPr lang="el-GR" altLang="cs-CZ" sz="4400"/>
              <a:t>μ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α</a:t>
            </a:r>
            <a:r>
              <a:rPr lang="cs-CZ" altLang="cs-CZ" sz="4400" baseline="-25000">
                <a:solidFill>
                  <a:srgbClr val="FF0000"/>
                </a:solidFill>
              </a:rPr>
              <a:t> j</a:t>
            </a:r>
            <a:r>
              <a:rPr lang="cs-CZ" altLang="cs-CZ" sz="4400"/>
              <a:t> + </a:t>
            </a:r>
            <a:r>
              <a:rPr lang="el-GR" altLang="cs-CZ" sz="4400">
                <a:solidFill>
                  <a:srgbClr val="FF0000"/>
                </a:solidFill>
              </a:rPr>
              <a:t>β</a:t>
            </a:r>
            <a:r>
              <a:rPr lang="cs-CZ" altLang="cs-CZ" sz="4400">
                <a:solidFill>
                  <a:srgbClr val="FF0000"/>
                </a:solidFill>
              </a:rPr>
              <a:t>X</a:t>
            </a:r>
            <a:r>
              <a:rPr lang="cs-CZ" altLang="cs-CZ" sz="4400" baseline="-25000">
                <a:solidFill>
                  <a:srgbClr val="FF0000"/>
                </a:solidFill>
              </a:rPr>
              <a:t>ij</a:t>
            </a:r>
            <a:r>
              <a:rPr lang="cs-CZ" altLang="cs-CZ" sz="4400">
                <a:solidFill>
                  <a:srgbClr val="FF0000"/>
                </a:solidFill>
              </a:rPr>
              <a:t> </a:t>
            </a:r>
            <a:r>
              <a:rPr lang="cs-CZ" altLang="cs-CZ" sz="4400"/>
              <a:t>+ </a:t>
            </a:r>
            <a:r>
              <a:rPr lang="el-GR" altLang="cs-CZ" sz="4400"/>
              <a:t>ε</a:t>
            </a:r>
            <a:r>
              <a:rPr lang="cs-CZ" altLang="cs-CZ" sz="4400" baseline="-25000"/>
              <a:t>ijk</a:t>
            </a:r>
            <a:endParaRPr lang="cs-CZ" altLang="cs-CZ" sz="4400"/>
          </a:p>
        </p:txBody>
      </p:sp>
      <p:sp>
        <p:nvSpPr>
          <p:cNvPr id="6" name="Popisek se šipkou nahoru 5"/>
          <p:cNvSpPr/>
          <p:nvPr/>
        </p:nvSpPr>
        <p:spPr>
          <a:xfrm>
            <a:off x="3848100" y="4240213"/>
            <a:ext cx="1512888" cy="2428875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intervalové proměnné  x, tj. </a:t>
            </a:r>
            <a:r>
              <a:rPr lang="cs-CZ" b="1" dirty="0" err="1"/>
              <a:t>kovariátu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0" name="Popisek se šipkou nahoru 9"/>
          <p:cNvSpPr/>
          <p:nvPr/>
        </p:nvSpPr>
        <p:spPr>
          <a:xfrm>
            <a:off x="2268538" y="4221163"/>
            <a:ext cx="1511300" cy="2427287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64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- předpoklady</a:t>
            </a:r>
            <a:endParaRPr lang="en-US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22960" y="1844824"/>
            <a:ext cx="7863840" cy="46798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Předpoklady ANOVY + předpoklady lineární regrese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 err="1"/>
              <a:t>Kovariát</a:t>
            </a:r>
            <a:r>
              <a:rPr lang="cs-CZ" sz="3200" dirty="0"/>
              <a:t> a faktor musí být nezávislé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/>
              <a:t>pokud nejsou, je obtížné interpretovat výsledky</a:t>
            </a:r>
          </a:p>
          <a:p>
            <a:pPr>
              <a:spcAft>
                <a:spcPts val="0"/>
              </a:spcAft>
              <a:defRPr/>
            </a:pPr>
            <a:r>
              <a:rPr lang="cs-CZ" sz="3000" dirty="0" err="1"/>
              <a:t>Kovariát</a:t>
            </a:r>
            <a:r>
              <a:rPr lang="cs-CZ" sz="3000" dirty="0"/>
              <a:t> musí mít ve všech skupinách stejně silný vliv na závislou proměnnou (stejný </a:t>
            </a:r>
            <a:r>
              <a:rPr lang="cs-CZ" sz="3000" dirty="0" err="1"/>
              <a:t>regr</a:t>
            </a:r>
            <a:r>
              <a:rPr lang="cs-CZ" sz="3000" dirty="0"/>
              <a:t>. </a:t>
            </a:r>
            <a:r>
              <a:rPr lang="cs-CZ" sz="3000" dirty="0" err="1"/>
              <a:t>koef</a:t>
            </a:r>
            <a:r>
              <a:rPr lang="cs-CZ" sz="3000" dirty="0"/>
              <a:t>.)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/>
              <a:t>lze testovat zavedením interakce mezi faktorem a </a:t>
            </a:r>
            <a:r>
              <a:rPr lang="cs-CZ" sz="2800" dirty="0" err="1"/>
              <a:t>kovariátem</a:t>
            </a:r>
            <a:r>
              <a:rPr lang="cs-CZ" sz="2800" dirty="0"/>
              <a:t> do modelu (chceme, aby vyšla nesignifikantní)</a:t>
            </a:r>
            <a:endParaRPr lang="en-US" sz="28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v SPSS</a:t>
            </a:r>
            <a:endParaRPr lang="en-US" altLang="cs-CZ"/>
          </a:p>
        </p:txBody>
      </p:sp>
      <p:sp>
        <p:nvSpPr>
          <p:cNvPr id="53251" name="Zástupný symbol pro obsah 3"/>
          <p:cNvSpPr>
            <a:spLocks noGrp="1"/>
          </p:cNvSpPr>
          <p:nvPr>
            <p:ph idx="1"/>
          </p:nvPr>
        </p:nvSpPr>
        <p:spPr>
          <a:xfrm>
            <a:off x="899592" y="1811974"/>
            <a:ext cx="7787208" cy="1040764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400" dirty="0" err="1"/>
              <a:t>Analyze</a:t>
            </a:r>
            <a:r>
              <a:rPr lang="cs-CZ" altLang="cs-CZ" sz="2400" dirty="0"/>
              <a:t> </a:t>
            </a:r>
            <a:r>
              <a:rPr lang="cs-CZ" altLang="cs-CZ" sz="2400" dirty="0">
                <a:sym typeface="Wingdings" panose="05000000000000000000" pitchFamily="2" charset="2"/>
              </a:rPr>
              <a:t> </a:t>
            </a:r>
            <a:r>
              <a:rPr lang="cs-CZ" altLang="cs-CZ" sz="2400" dirty="0" err="1">
                <a:sym typeface="Wingdings" panose="05000000000000000000" pitchFamily="2" charset="2"/>
              </a:rPr>
              <a:t>Generalized</a:t>
            </a:r>
            <a:r>
              <a:rPr lang="cs-CZ" altLang="cs-CZ" sz="2400" dirty="0">
                <a:sym typeface="Wingdings" panose="05000000000000000000" pitchFamily="2" charset="2"/>
              </a:rPr>
              <a:t> </a:t>
            </a:r>
            <a:r>
              <a:rPr lang="cs-CZ" altLang="cs-CZ" sz="2400" dirty="0" err="1">
                <a:sym typeface="Wingdings" panose="05000000000000000000" pitchFamily="2" charset="2"/>
              </a:rPr>
              <a:t>Linear</a:t>
            </a:r>
            <a:r>
              <a:rPr lang="cs-CZ" altLang="cs-CZ" sz="2400" dirty="0">
                <a:sym typeface="Wingdings" panose="05000000000000000000" pitchFamily="2" charset="2"/>
              </a:rPr>
              <a:t> Model </a:t>
            </a:r>
            <a:r>
              <a:rPr lang="cs-CZ" altLang="cs-CZ" sz="2400" dirty="0" err="1">
                <a:sym typeface="Wingdings" panose="05000000000000000000" pitchFamily="2" charset="2"/>
              </a:rPr>
              <a:t>Univariate</a:t>
            </a:r>
            <a:r>
              <a:rPr lang="cs-CZ" altLang="cs-CZ" sz="2400" dirty="0">
                <a:sym typeface="Wingdings" panose="05000000000000000000" pitchFamily="2" charset="2"/>
              </a:rPr>
              <a:t>…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84213" y="3357563"/>
          <a:ext cx="7704137" cy="323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2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9954">
                <a:tc>
                  <a:txBody>
                    <a:bodyPr/>
                    <a:lstStyle/>
                    <a:p>
                      <a:r>
                        <a:rPr lang="cs-CZ" sz="1800" dirty="0" err="1"/>
                        <a:t>Source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Type X Sum </a:t>
                      </a:r>
                      <a:r>
                        <a:rPr lang="cs-CZ" sz="1800" dirty="0" err="1"/>
                        <a:t>of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Squares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df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Mean</a:t>
                      </a:r>
                      <a:r>
                        <a:rPr lang="cs-CZ" sz="1800" dirty="0"/>
                        <a:t> Square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F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Sig</a:t>
                      </a:r>
                      <a:r>
                        <a:rPr lang="cs-CZ" sz="1800" dirty="0"/>
                        <a:t>.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Corrected</a:t>
                      </a:r>
                      <a:r>
                        <a:rPr lang="cs-CZ" sz="1800" baseline="0" dirty="0"/>
                        <a:t> Model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baseline="-25000" dirty="0"/>
                        <a:t>M</a:t>
                      </a:r>
                      <a:endParaRPr lang="en-US" sz="1800" b="1" baseline="-250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Intercept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/>
                        <a:t>Kovariát1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baseline="-25000" dirty="0"/>
                        <a:t>Kovariát1</a:t>
                      </a:r>
                      <a:endParaRPr lang="en-US" sz="1800" b="1" baseline="-250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Kovariát1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Kovariát1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/>
                        <a:t>Faktor1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df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Faktor1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Error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MS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Total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67">
                <a:tc>
                  <a:txBody>
                    <a:bodyPr/>
                    <a:lstStyle/>
                    <a:p>
                      <a:r>
                        <a:rPr lang="cs-CZ" sz="1800" dirty="0" err="1"/>
                        <a:t>Corrected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Total</a:t>
                      </a:r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SS</a:t>
                      </a:r>
                      <a:r>
                        <a:rPr lang="cs-CZ" sz="1800" b="1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cs-CZ" sz="1800" b="1" dirty="0"/>
                        <a:t>+</a:t>
                      </a:r>
                      <a:r>
                        <a:rPr lang="cs-CZ" sz="1800" b="1" dirty="0" err="1"/>
                        <a:t>df</a:t>
                      </a:r>
                      <a:r>
                        <a:rPr lang="cs-CZ" sz="1800" b="1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1" marR="91431"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3317" name="Obdélník 6"/>
          <p:cNvSpPr>
            <a:spLocks noChangeArrowheads="1"/>
          </p:cNvSpPr>
          <p:nvPr/>
        </p:nvSpPr>
        <p:spPr bwMode="auto">
          <a:xfrm>
            <a:off x="4643438" y="2636838"/>
            <a:ext cx="4321175" cy="646112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latin typeface="Calibri" panose="020F0502020204030204" pitchFamily="34" charset="0"/>
                <a:sym typeface="Wingdings" panose="05000000000000000000" pitchFamily="2" charset="2"/>
              </a:rPr>
              <a:t>celková vysvětlená variabilita (SS</a:t>
            </a:r>
            <a:r>
              <a:rPr lang="cs-CZ" altLang="cs-CZ" baseline="-25000" dirty="0">
                <a:latin typeface="Calibri" panose="020F0502020204030204" pitchFamily="34" charset="0"/>
                <a:sym typeface="Wingdings" panose="05000000000000000000" pitchFamily="2" charset="2"/>
              </a:rPr>
              <a:t>M</a:t>
            </a:r>
            <a:r>
              <a:rPr lang="cs-CZ" altLang="cs-CZ" dirty="0">
                <a:latin typeface="Calibri" panose="020F0502020204030204" pitchFamily="34" charset="0"/>
                <a:sym typeface="Wingdings" panose="05000000000000000000" pitchFamily="2" charset="2"/>
              </a:rPr>
              <a:t>) je rozsekána zvlášť pro </a:t>
            </a:r>
            <a:r>
              <a:rPr lang="cs-CZ" altLang="cs-CZ" dirty="0" err="1">
                <a:latin typeface="Calibri" panose="020F0502020204030204" pitchFamily="34" charset="0"/>
              </a:rPr>
              <a:t>kovariát</a:t>
            </a:r>
            <a:r>
              <a:rPr lang="cs-CZ" altLang="cs-CZ" dirty="0">
                <a:latin typeface="Calibri" panose="020F0502020204030204" pitchFamily="34" charset="0"/>
              </a:rPr>
              <a:t>(y) a faktor(y)</a:t>
            </a:r>
          </a:p>
        </p:txBody>
      </p:sp>
      <p:sp>
        <p:nvSpPr>
          <p:cNvPr id="53318" name="Obdélník 7"/>
          <p:cNvSpPr>
            <a:spLocks noChangeArrowheads="1"/>
          </p:cNvSpPr>
          <p:nvPr/>
        </p:nvSpPr>
        <p:spPr bwMode="auto">
          <a:xfrm>
            <a:off x="7019925" y="4149725"/>
            <a:ext cx="2016125" cy="25844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Calibri" panose="020F0502020204030204" pitchFamily="34" charset="0"/>
              </a:rPr>
              <a:t>můžeme si nechat zobrazit tzv. „</a:t>
            </a:r>
            <a:r>
              <a:rPr lang="cs-CZ" altLang="cs-CZ" b="1">
                <a:latin typeface="Calibri" panose="020F0502020204030204" pitchFamily="34" charset="0"/>
              </a:rPr>
              <a:t>marginal means</a:t>
            </a:r>
            <a:r>
              <a:rPr lang="cs-CZ" altLang="cs-CZ">
                <a:latin typeface="Calibri" panose="020F0502020204030204" pitchFamily="34" charset="0"/>
              </a:rPr>
              <a:t>“ (= jaké by byly skupinové průměry, kdyby se úroveň kovariátu nelišila napříč skupinami)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ANCOVA – reportování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0"/>
            <a:ext cx="7863840" cy="486028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Uvádíme, jaký efekt měl každý </a:t>
            </a:r>
            <a:r>
              <a:rPr lang="cs-CZ" sz="2800" dirty="0" err="1"/>
              <a:t>kovariát</a:t>
            </a:r>
            <a:r>
              <a:rPr lang="cs-CZ" sz="2800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F(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Kovariát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R</a:t>
            </a:r>
            <a:r>
              <a:rPr lang="cs-CZ" sz="2800" dirty="0">
                <a:solidFill>
                  <a:srgbClr val="C00000"/>
                </a:solidFill>
              </a:rPr>
              <a:t>) = …, p = …, r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pro jednotlivé </a:t>
            </a:r>
            <a:r>
              <a:rPr lang="cs-CZ" sz="2800" dirty="0" err="1"/>
              <a:t>kovariáty</a:t>
            </a:r>
            <a:r>
              <a:rPr lang="cs-CZ" sz="2800" dirty="0"/>
              <a:t> vždy </a:t>
            </a:r>
            <a:r>
              <a:rPr lang="cs-CZ" sz="2800" dirty="0" err="1"/>
              <a:t>df</a:t>
            </a:r>
            <a:r>
              <a:rPr lang="cs-CZ" sz="2800" baseline="-25000" dirty="0" err="1"/>
              <a:t>Kovariát</a:t>
            </a:r>
            <a:r>
              <a:rPr lang="cs-CZ" sz="2800" dirty="0"/>
              <a:t> = 1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r = odmocnina[t</a:t>
            </a:r>
            <a:r>
              <a:rPr lang="cs-CZ" sz="2800" baseline="30000" dirty="0"/>
              <a:t>2</a:t>
            </a:r>
            <a:r>
              <a:rPr lang="cs-CZ" sz="2800" dirty="0"/>
              <a:t> / (t</a:t>
            </a:r>
            <a:r>
              <a:rPr lang="cs-CZ" sz="2800" baseline="30000" dirty="0"/>
              <a:t>2</a:t>
            </a:r>
            <a:r>
              <a:rPr lang="cs-CZ" sz="2800" dirty="0"/>
              <a:t>+ </a:t>
            </a:r>
            <a:r>
              <a:rPr lang="cs-CZ" sz="2800" dirty="0" err="1"/>
              <a:t>df</a:t>
            </a:r>
            <a:r>
              <a:rPr lang="cs-CZ" sz="2800" dirty="0"/>
              <a:t>)]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A uvádíme, jaký efekt měl každý faktor: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>
                <a:solidFill>
                  <a:srgbClr val="C00000"/>
                </a:solidFill>
              </a:rPr>
              <a:t>F(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Faktor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cs-CZ" sz="2800" i="1" dirty="0" err="1">
                <a:solidFill>
                  <a:srgbClr val="C00000"/>
                </a:solidFill>
              </a:rPr>
              <a:t>df</a:t>
            </a:r>
            <a:r>
              <a:rPr lang="cs-CZ" sz="2800" i="1" baseline="-25000" dirty="0" err="1">
                <a:solidFill>
                  <a:srgbClr val="C00000"/>
                </a:solidFill>
              </a:rPr>
              <a:t>R</a:t>
            </a:r>
            <a:r>
              <a:rPr lang="cs-CZ" sz="2800" dirty="0">
                <a:solidFill>
                  <a:srgbClr val="C00000"/>
                </a:solidFill>
              </a:rPr>
              <a:t>) = …, p = …, parciální </a:t>
            </a:r>
            <a:r>
              <a:rPr lang="el-GR" sz="2800" dirty="0">
                <a:solidFill>
                  <a:srgbClr val="C00000"/>
                </a:solidFill>
              </a:rPr>
              <a:t>η</a:t>
            </a:r>
            <a:r>
              <a:rPr lang="cs-CZ" sz="2800" baseline="30000" dirty="0">
                <a:solidFill>
                  <a:srgbClr val="C00000"/>
                </a:solidFill>
              </a:rPr>
              <a:t> 2</a:t>
            </a:r>
            <a:r>
              <a:rPr lang="cs-CZ" sz="2800" dirty="0">
                <a:solidFill>
                  <a:srgbClr val="C00000"/>
                </a:solidFill>
              </a:rPr>
              <a:t> = …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/>
              <a:t>parciální </a:t>
            </a:r>
            <a:r>
              <a:rPr lang="el-GR" sz="2800" dirty="0"/>
              <a:t>η</a:t>
            </a:r>
            <a:r>
              <a:rPr lang="cs-CZ" sz="2800" baseline="30000" dirty="0"/>
              <a:t> 2</a:t>
            </a:r>
            <a:r>
              <a:rPr lang="cs-CZ" sz="2800" dirty="0"/>
              <a:t> = </a:t>
            </a:r>
            <a:r>
              <a:rPr lang="cs-CZ" sz="2800" dirty="0" err="1"/>
              <a:t>SS</a:t>
            </a:r>
            <a:r>
              <a:rPr lang="cs-CZ" sz="2800" baseline="-25000" dirty="0" err="1"/>
              <a:t>Faktor</a:t>
            </a:r>
            <a:r>
              <a:rPr lang="cs-CZ" sz="2800" dirty="0"/>
              <a:t> / (</a:t>
            </a:r>
            <a:r>
              <a:rPr lang="cs-CZ" sz="2800" dirty="0" err="1"/>
              <a:t>SS</a:t>
            </a:r>
            <a:r>
              <a:rPr lang="cs-CZ" sz="2800" baseline="-25000" dirty="0" err="1"/>
              <a:t>Faktor</a:t>
            </a:r>
            <a:r>
              <a:rPr lang="cs-CZ" sz="2800" dirty="0"/>
              <a:t> + SS</a:t>
            </a:r>
            <a:r>
              <a:rPr lang="cs-CZ" sz="2800" baseline="-25000" dirty="0"/>
              <a:t>R</a:t>
            </a:r>
            <a:r>
              <a:rPr lang="cs-CZ" sz="2800" dirty="0"/>
              <a:t>) lépe </a:t>
            </a:r>
            <a:r>
              <a:rPr lang="el-GR" sz="2800" dirty="0"/>
              <a:t>ω</a:t>
            </a:r>
            <a:r>
              <a:rPr lang="cs-CZ" sz="2800" baseline="-25000" dirty="0"/>
              <a:t>p</a:t>
            </a:r>
            <a:r>
              <a:rPr lang="cs-CZ" sz="2800" baseline="30000" dirty="0"/>
              <a:t>2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800" dirty="0"/>
              <a:t>+ případné kontrasty a post-hoc testy jako u ANOVY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>
          <a:xfrm>
            <a:off x="457200" y="286604"/>
            <a:ext cx="8229600" cy="1450757"/>
          </a:xfrm>
        </p:spPr>
        <p:txBody>
          <a:bodyPr/>
          <a:lstStyle/>
          <a:p>
            <a:pPr eaLnBrk="1" hangingPunct="1"/>
            <a:r>
              <a:rPr lang="cs-CZ" altLang="cs-CZ" dirty="0"/>
              <a:t>MANOVA (</a:t>
            </a:r>
            <a:r>
              <a:rPr lang="cs-CZ" altLang="cs-CZ" dirty="0" err="1">
                <a:solidFill>
                  <a:srgbClr val="C00000"/>
                </a:solidFill>
              </a:rPr>
              <a:t>m</a:t>
            </a:r>
            <a:r>
              <a:rPr lang="cs-CZ" altLang="cs-CZ" dirty="0" err="1"/>
              <a:t>ultivariační</a:t>
            </a:r>
            <a:r>
              <a:rPr lang="cs-CZ" altLang="cs-CZ" dirty="0"/>
              <a:t> ANOVA)</a:t>
            </a:r>
            <a:endParaRPr lang="en-US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7360"/>
            <a:ext cx="8229600" cy="493172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ANOVA s více </a:t>
            </a:r>
            <a:r>
              <a:rPr lang="cs-CZ" b="1" dirty="0"/>
              <a:t>závislými</a:t>
            </a:r>
            <a:r>
              <a:rPr lang="cs-CZ" dirty="0"/>
              <a:t> intervalovými proměnnými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posuzujeme vliv nezávislých proměnných na lineární kombinaci závislých proměnných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pracujeme s </a:t>
            </a:r>
            <a:r>
              <a:rPr lang="cs-CZ" dirty="0" err="1"/>
              <a:t>multivariační</a:t>
            </a:r>
            <a:r>
              <a:rPr lang="cs-CZ" dirty="0"/>
              <a:t> obdobou F</a:t>
            </a: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bereme v úvahu nejen (ne)vysvětlený rozptyl, ale i (ne)vysvětlenou kovarianci mezi závislými proměnnými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sym typeface="Wingdings" pitchFamily="2" charset="2"/>
              </a:rPr>
              <a:t>výhody oproti sérii více ANOV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kontrolujeme nárůst rizika chyby I. typu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lze odhalit vztah ke </a:t>
            </a:r>
            <a:r>
              <a:rPr lang="cs-CZ" u="sng" dirty="0">
                <a:sym typeface="Wingdings" pitchFamily="2" charset="2"/>
              </a:rPr>
              <a:t>kombinaci</a:t>
            </a:r>
            <a:r>
              <a:rPr lang="cs-CZ" dirty="0">
                <a:sym typeface="Wingdings" pitchFamily="2" charset="2"/>
              </a:rPr>
              <a:t> závislých proměnných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C00000"/>
                </a:solidFill>
                <a:sym typeface="Wingdings" pitchFamily="2" charset="2"/>
              </a:rPr>
              <a:t>nevýhody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obtížná interpretace výsledků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málokdy přinese nové informace oproti ANOVĚ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dirty="0">
                <a:sym typeface="Wingdings" pitchFamily="2" charset="2"/>
              </a:rPr>
              <a:t>vyžaduje splnění dalších předpokladů, které nelze jednoduše otestovat v SPSS (</a:t>
            </a:r>
            <a:r>
              <a:rPr lang="cs-CZ" dirty="0" err="1">
                <a:sym typeface="Wingdings" pitchFamily="2" charset="2"/>
              </a:rPr>
              <a:t>multivariační</a:t>
            </a:r>
            <a:r>
              <a:rPr lang="cs-CZ" dirty="0">
                <a:sym typeface="Wingdings" pitchFamily="2" charset="2"/>
              </a:rPr>
              <a:t> normalita)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ANOVA</a:t>
            </a:r>
            <a:endParaRPr lang="en-US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16832"/>
            <a:ext cx="7787208" cy="460779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/>
              <a:t>ANOVU v zásadě provádíme ve 2 krocích: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b="1" dirty="0">
                <a:solidFill>
                  <a:srgbClr val="C00000"/>
                </a:solidFill>
              </a:rPr>
              <a:t>KROK 1</a:t>
            </a:r>
            <a:r>
              <a:rPr lang="cs-CZ" sz="3200" dirty="0"/>
              <a:t>: </a:t>
            </a:r>
            <a:r>
              <a:rPr lang="cs-CZ" sz="3200" b="1" dirty="0"/>
              <a:t>Existuje mezi skupinami nějaká odlišnost?</a:t>
            </a:r>
            <a:endParaRPr lang="cs-CZ" sz="3200" b="1" dirty="0">
              <a:sym typeface="Wingdings" pitchFamily="2" charset="2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spočítáme testovou statistiku </a:t>
            </a:r>
            <a:r>
              <a:rPr lang="cs-CZ" sz="2800" i="1" dirty="0">
                <a:sym typeface="Wingdings" pitchFamily="2" charset="2"/>
              </a:rPr>
              <a:t>F</a:t>
            </a:r>
            <a:r>
              <a:rPr lang="cs-CZ" sz="2800" dirty="0">
                <a:sym typeface="Wingdings" pitchFamily="2" charset="2"/>
              </a:rPr>
              <a:t> ptáme se po </a:t>
            </a:r>
            <a:r>
              <a:rPr lang="cs-CZ" sz="2800" i="1" dirty="0">
                <a:sym typeface="Wingdings" pitchFamily="2" charset="2"/>
              </a:rPr>
              <a:t>p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ym typeface="Wingdings" pitchFamily="2" charset="2"/>
              </a:rPr>
              <a:t>Pokud NE  konec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200" dirty="0">
                <a:sym typeface="Wingdings" pitchFamily="2" charset="2"/>
              </a:rPr>
              <a:t>Pokud ANO  </a:t>
            </a:r>
            <a:r>
              <a:rPr lang="cs-CZ" sz="3200" b="1" dirty="0">
                <a:solidFill>
                  <a:srgbClr val="C00000"/>
                </a:solidFill>
                <a:sym typeface="Wingdings" pitchFamily="2" charset="2"/>
              </a:rPr>
              <a:t>KROK 2</a:t>
            </a:r>
            <a:r>
              <a:rPr lang="cs-CZ" sz="3200" dirty="0">
                <a:sym typeface="Wingdings" pitchFamily="2" charset="2"/>
              </a:rPr>
              <a:t>: </a:t>
            </a:r>
            <a:r>
              <a:rPr lang="cs-CZ" sz="3200" b="1" dirty="0">
                <a:sym typeface="Wingdings" pitchFamily="2" charset="2"/>
              </a:rPr>
              <a:t>Mezi jakými skupinami konkrétně tato odlišnost existuje?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máme o tom hypotézy  plánované kontrasty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cs-CZ" sz="2800" dirty="0">
                <a:sym typeface="Wingdings" pitchFamily="2" charset="2"/>
              </a:rPr>
              <a:t>nemáme o tom hypotézy  post-hoc testy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Úkol na seminář</a:t>
            </a:r>
            <a:endParaRPr lang="en-US" altLang="cs-CZ" dirty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822960" y="1737361"/>
            <a:ext cx="7863840" cy="47872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800" dirty="0"/>
              <a:t>Data Long 2</a:t>
            </a:r>
          </a:p>
          <a:p>
            <a:pPr eaLnBrk="1" hangingPunct="1"/>
            <a:r>
              <a:rPr lang="cs-CZ" altLang="cs-CZ" sz="2800" dirty="0"/>
              <a:t>Zajímá nás, zda a do jaké míry souvisí u žáků jejich očekávání svého nejvyššího dosaženého vzdělání (NP = </a:t>
            </a:r>
            <a:r>
              <a:rPr lang="cs-CZ" altLang="cs-CZ" sz="2800" dirty="0" err="1"/>
              <a:t>ocek_vzd</a:t>
            </a:r>
            <a:r>
              <a:rPr lang="cs-CZ" altLang="cs-CZ" sz="2800" dirty="0"/>
              <a:t>) a životní spokojenost (ZP=</a:t>
            </a:r>
            <a:r>
              <a:rPr lang="cs-CZ" altLang="cs-CZ" sz="2800" dirty="0" err="1"/>
              <a:t>ziv_sp</a:t>
            </a:r>
            <a:r>
              <a:rPr lang="cs-CZ" altLang="cs-CZ" sz="2800" dirty="0"/>
              <a:t>).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Specificky otestujte, zda se liší ti, kdo očekávají, že nedosáhnou na maturitu od těch, kdo ji očekávají získat a od těch, kdo plánují získat VŠ titul (kontrast, </a:t>
            </a:r>
            <a:r>
              <a:rPr lang="cs-CZ" altLang="cs-CZ" dirty="0" err="1"/>
              <a:t>oneway</a:t>
            </a:r>
            <a:r>
              <a:rPr lang="cs-CZ" altLang="cs-CZ" dirty="0"/>
              <a:t>).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000" dirty="0"/>
              <a:t>Faktoriální </a:t>
            </a:r>
            <a:r>
              <a:rPr lang="cs-CZ" altLang="cs-CZ" sz="2000" dirty="0" err="1"/>
              <a:t>anovou</a:t>
            </a:r>
            <a:r>
              <a:rPr lang="cs-CZ" altLang="cs-CZ" sz="2000" dirty="0"/>
              <a:t> rozšiřte model i o pohlaví žáka. Otestujte u toho hypotézu, že se stoupajícím očekáváním vzdělání stoupá životní spokojenost (lineární kontrast, faktoriální </a:t>
            </a:r>
            <a:r>
              <a:rPr lang="cs-CZ" altLang="cs-CZ" sz="2000" dirty="0" err="1"/>
              <a:t>anova</a:t>
            </a:r>
            <a:r>
              <a:rPr lang="cs-CZ" altLang="cs-CZ" sz="2000" dirty="0"/>
              <a:t>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dirty="0"/>
              <a:t>Když do modelu zařadíme optimismus jako kovariát, stane se naší ZP to z životní spokojenosti, co nesouvisí s optimismem (</a:t>
            </a:r>
            <a:r>
              <a:rPr lang="cs-CZ" altLang="cs-CZ" dirty="0" err="1"/>
              <a:t>hmm</a:t>
            </a:r>
            <a:r>
              <a:rPr lang="cs-CZ" altLang="cs-CZ" dirty="0"/>
              <a:t>…). Jak se změní zařazením kovariátu efekt očekávaného vzdělání a pohlaví?</a:t>
            </a:r>
            <a:endParaRPr lang="cs-CZ" altLang="cs-CZ" sz="2000" dirty="0"/>
          </a:p>
          <a:p>
            <a:pPr lvl="1" eaLnBrk="1" hangingPunct="1"/>
            <a:endParaRPr lang="en-US" alt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9A6A5-2708-4179-9035-F5294691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E0AF45-BEE2-41BB-8E37-DA6017AD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9700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9D02CE5-D5B3-4C5C-B97D-ECA9731697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PSY252</a:t>
            </a:r>
            <a:br>
              <a:rPr lang="cs-CZ" altLang="cs-CZ" sz="2400"/>
            </a:br>
            <a:r>
              <a:rPr lang="cs-CZ" altLang="cs-CZ" sz="2400"/>
              <a:t>Statistická analýza dat v psychologii II</a:t>
            </a:r>
            <a:br>
              <a:rPr lang="cs-CZ" altLang="cs-CZ" sz="2400"/>
            </a:br>
            <a:endParaRPr lang="cs-CZ" altLang="cs-CZ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A6211FE-7B70-417C-A212-1896930254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454"/>
            <a:ext cx="7993062" cy="2016522"/>
          </a:xfrm>
        </p:spPr>
        <p:txBody>
          <a:bodyPr/>
          <a:lstStyle/>
          <a:p>
            <a:pPr algn="ctr"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 dirty="0">
                <a:solidFill>
                  <a:schemeClr val="accent2"/>
                </a:solidFill>
              </a:rPr>
              <a:t>Analýza rozptylu</a:t>
            </a:r>
          </a:p>
          <a:p>
            <a:pPr algn="ctr" eaLnBrk="1" hangingPunct="1"/>
            <a:r>
              <a:rPr lang="cs-CZ" altLang="cs-CZ" sz="4400" b="1" dirty="0">
                <a:solidFill>
                  <a:schemeClr val="accent2"/>
                </a:solidFill>
              </a:rPr>
              <a:t>pro opakovaná měření </a:t>
            </a:r>
          </a:p>
          <a:p>
            <a:pPr eaLnBrk="1" hangingPunct="1"/>
            <a:endParaRPr lang="cs-CZ" altLang="cs-CZ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214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C9A24918-363F-4927-93DC-90028603D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Opakovaná měření</a:t>
            </a:r>
            <a:endParaRPr lang="en-US" altLang="cs-CZ"/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8A3DAA14-1074-4131-96C5-39C0C09B7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/>
              <a:t>Vnitrosubjektové a long designy</a:t>
            </a:r>
          </a:p>
          <a:p>
            <a:r>
              <a:rPr lang="cs-CZ" altLang="cs-CZ" sz="2800"/>
              <a:t>Sledujeme vývoj nějaké proměnné v čase</a:t>
            </a:r>
          </a:p>
          <a:p>
            <a:r>
              <a:rPr lang="cs-CZ" altLang="cs-CZ" sz="2800"/>
              <a:t>Vystavujeme jedince několika experimentálním podmínkám a hledáme rozdíl ve změně</a:t>
            </a:r>
          </a:p>
          <a:p>
            <a:r>
              <a:rPr lang="cs-CZ" altLang="cs-CZ" sz="2800"/>
              <a:t>Hledáme rozdíly v určitém znaku mezi příbuznými jedinci  </a:t>
            </a:r>
          </a:p>
          <a:p>
            <a:r>
              <a:rPr lang="cs-CZ" altLang="cs-CZ" sz="2800" b="1"/>
              <a:t>Výhoda</a:t>
            </a:r>
            <a:r>
              <a:rPr lang="cs-CZ" altLang="cs-CZ" sz="2800"/>
              <a:t>: větší síla, potřeba menšího vzorku</a:t>
            </a:r>
          </a:p>
          <a:p>
            <a:r>
              <a:rPr lang="cs-CZ" altLang="cs-CZ" sz="2800" b="1"/>
              <a:t>Nevýhoda</a:t>
            </a:r>
            <a:r>
              <a:rPr lang="cs-CZ" altLang="cs-CZ" sz="2800"/>
              <a:t>: složitější statistika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214490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2DF1941A-0144-48C5-8A2A-BA20F265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FCE5AAF-4F14-4134-9926-F463D0B60D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86375" y="1643063"/>
          <a:ext cx="3281364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EDA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1F450D1-3437-4C1D-A36D-A68AF05362AC}"/>
              </a:ext>
            </a:extLst>
          </p:cNvPr>
          <p:cNvGraphicFramePr>
            <a:graphicFrameLocks noGrp="1"/>
          </p:cNvGraphicFramePr>
          <p:nvPr/>
        </p:nvGraphicFramePr>
        <p:xfrm>
          <a:off x="642938" y="2500313"/>
          <a:ext cx="3786187" cy="292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6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klid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stres1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</a:t>
                      </a:r>
                      <a:r>
                        <a:rPr lang="cs-CZ" sz="1800" baseline="0" dirty="0"/>
                        <a:t> stres2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aoblený obdélník 5">
            <a:extLst>
              <a:ext uri="{FF2B5EF4-FFF2-40B4-BE49-F238E27FC236}">
                <a16:creationId xmlns:a16="http://schemas.microsoft.com/office/drawing/2014/main" id="{D4C21E67-742B-45E9-8AE2-ED35D1679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357438"/>
            <a:ext cx="4429125" cy="3286125"/>
          </a:xfrm>
          <a:prstGeom prst="roundRect">
            <a:avLst>
              <a:gd name="adj" fmla="val 16667"/>
            </a:avLst>
          </a:prstGeom>
          <a:noFill/>
          <a:ln w="508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cs-CZ" sz="2000"/>
          </a:p>
        </p:txBody>
      </p:sp>
    </p:spTree>
    <p:extLst>
      <p:ext uri="{BB962C8B-B14F-4D97-AF65-F5344CB8AC3E}">
        <p14:creationId xmlns:p14="http://schemas.microsoft.com/office/powerpoint/2010/main" val="61513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95FBBDCD-294B-4267-B57D-3A52B0DE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16C49CFA-020E-4F2F-B226-137DE127B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/>
              <a:t>Při opakovaných měřeních je porušen předpoklad ANOVA či lineární regrese o nezávislosti pozorování</a:t>
            </a:r>
          </a:p>
          <a:p>
            <a:r>
              <a:rPr lang="cs-CZ" altLang="cs-CZ" sz="2400"/>
              <a:t>funguje  podobně jako faktoriální ANOVA</a:t>
            </a:r>
          </a:p>
          <a:p>
            <a:r>
              <a:rPr lang="cs-CZ" altLang="cs-CZ" sz="2400"/>
              <a:t>Nový předpoklad – sféricita (compound symmetry) – Mauchlyho test</a:t>
            </a:r>
          </a:p>
          <a:p>
            <a:pPr lvl="1"/>
            <a:r>
              <a:rPr lang="en-US" altLang="cs-CZ" sz="2000"/>
              <a:t>Spln</a:t>
            </a:r>
            <a:r>
              <a:rPr lang="cs-CZ" altLang="cs-CZ" sz="2000"/>
              <a:t>ěna pokud </a:t>
            </a:r>
            <a:r>
              <a:rPr lang="cs-CZ" altLang="cs-CZ" sz="2000" b="1"/>
              <a:t>r</a:t>
            </a:r>
            <a:r>
              <a:rPr lang="cs-CZ" altLang="cs-CZ" sz="1800" b="1"/>
              <a:t>ozptyly </a:t>
            </a:r>
            <a:r>
              <a:rPr lang="cs-CZ" altLang="cs-CZ" sz="1800"/>
              <a:t>jednotlivých opakovaných měření jsou </a:t>
            </a:r>
            <a:r>
              <a:rPr lang="cs-CZ" altLang="cs-CZ" sz="1800" b="1"/>
              <a:t>stejné</a:t>
            </a:r>
            <a:r>
              <a:rPr lang="cs-CZ" altLang="cs-CZ" sz="1800"/>
              <a:t> a </a:t>
            </a:r>
            <a:r>
              <a:rPr lang="cs-CZ" altLang="cs-CZ" sz="1800" b="1"/>
              <a:t>kovariance</a:t>
            </a:r>
            <a:r>
              <a:rPr lang="cs-CZ" altLang="cs-CZ" sz="1800"/>
              <a:t> mezi jednotlivými opakovanými měřeními jsou </a:t>
            </a:r>
            <a:r>
              <a:rPr lang="cs-CZ" altLang="cs-CZ" sz="1800" b="1"/>
              <a:t>stejné</a:t>
            </a:r>
          </a:p>
          <a:p>
            <a:pPr lvl="1"/>
            <a:r>
              <a:rPr lang="cs-CZ" altLang="cs-CZ" sz="2000"/>
              <a:t>V longitudinálních designech obvykle problém – měření, která jsou si blízká v čase, obvykle více korelují</a:t>
            </a:r>
          </a:p>
          <a:p>
            <a:pPr lvl="1"/>
            <a:r>
              <a:rPr lang="cs-CZ" altLang="cs-CZ" sz="2000"/>
              <a:t>Při nesplnění – korekce (G-G, H-F) či MANOVA</a:t>
            </a:r>
          </a:p>
          <a:p>
            <a:r>
              <a:rPr lang="cs-CZ" altLang="cs-CZ" sz="2400"/>
              <a:t>Méně spolehlivé post-hoc testy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358396637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DAADFBDA-11C4-4378-B847-007A169F1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Dělení variability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15CF620-86BF-4EBF-AA84-2350FBA14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Variabilita mezi subjekty – různí lidé mají různou průměrnou hodnotu závislé</a:t>
            </a:r>
          </a:p>
          <a:p>
            <a:r>
              <a:rPr lang="cs-CZ" altLang="cs-CZ"/>
              <a:t>Variabilita mezi měřeními (treatments) – rozdílnost průměrů měření</a:t>
            </a:r>
          </a:p>
          <a:p>
            <a:r>
              <a:rPr lang="cs-CZ" altLang="cs-CZ"/>
              <a:t>Chybový rozptyl – náhodná variabilita kolem hodnoty závislé predikované osobou a pořadím měření (treatmentem)</a:t>
            </a:r>
          </a:p>
          <a:p>
            <a:r>
              <a:rPr lang="cs-CZ" altLang="cs-CZ"/>
              <a:t>(Variabilita způsobená rozdílným efektem treatments na různé jedince)</a:t>
            </a:r>
          </a:p>
        </p:txBody>
      </p:sp>
    </p:spTree>
    <p:extLst>
      <p:ext uri="{BB962C8B-B14F-4D97-AF65-F5344CB8AC3E}">
        <p14:creationId xmlns:p14="http://schemas.microsoft.com/office/powerpoint/2010/main" val="109217665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99AAABB8-EF7C-4AAD-8BC9-E0E04AF79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</a:t>
            </a:r>
            <a:endParaRPr lang="en-US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16DE05C1-90F5-43F0-BCB9-3E874D82D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EDA – elektrodermální aktivita (=pocení se) </a:t>
            </a:r>
          </a:p>
          <a:p>
            <a:r>
              <a:rPr lang="cs-CZ" altLang="cs-CZ"/>
              <a:t>3 úrovně stresu – klid, nekonfliktní Stroop, konfliktní Stroop – v tomto pořadí</a:t>
            </a:r>
          </a:p>
          <a:p>
            <a:r>
              <a:rPr lang="cs-CZ" altLang="cs-CZ"/>
              <a:t>„Soulad“ EDA na pravé a levé dlani</a:t>
            </a:r>
          </a:p>
          <a:p>
            <a:pPr lvl="1"/>
            <a:r>
              <a:rPr lang="cs-CZ" altLang="cs-CZ"/>
              <a:t>Koeficient laterality (-30;30) (levopotivý – pravopotivý)</a:t>
            </a:r>
          </a:p>
          <a:p>
            <a:pPr lvl="1"/>
            <a:r>
              <a:rPr lang="cs-CZ" altLang="cs-CZ"/>
              <a:t>PTI – synchronizace křivek pocení (0; 25)</a:t>
            </a:r>
          </a:p>
          <a:p>
            <a:r>
              <a:rPr lang="cs-CZ" altLang="cs-CZ"/>
              <a:t>Psychopatologie – BDI, SAS, TSC40</a:t>
            </a:r>
          </a:p>
        </p:txBody>
      </p:sp>
    </p:spTree>
    <p:extLst>
      <p:ext uri="{BB962C8B-B14F-4D97-AF65-F5344CB8AC3E}">
        <p14:creationId xmlns:p14="http://schemas.microsoft.com/office/powerpoint/2010/main" val="3693815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04F1051C-4470-4F99-8512-093C6734C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Velikost účinku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F4E871F5-0B6D-4BD7-A3E3-18148C0EC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/>
              <a:t>U kontrastů můžeme počítat Cohenovo </a:t>
            </a:r>
            <a:r>
              <a:rPr lang="cs-CZ" altLang="cs-CZ" sz="2400" i="1"/>
              <a:t>d</a:t>
            </a:r>
          </a:p>
          <a:p>
            <a:pPr lvl="1"/>
            <a:r>
              <a:rPr lang="cs-CZ" altLang="cs-CZ" sz="2000"/>
              <a:t>problematická je smysluplná volba SD, kterou bychom rozdíl průměrů standardizovali</a:t>
            </a:r>
          </a:p>
          <a:p>
            <a:pPr lvl="1"/>
            <a:r>
              <a:rPr lang="cs-CZ" altLang="cs-CZ" sz="2000"/>
              <a:t>SD baseline měření</a:t>
            </a:r>
          </a:p>
          <a:p>
            <a:pPr lvl="1"/>
            <a:r>
              <a:rPr lang="cs-CZ" altLang="cs-CZ" sz="2000"/>
              <a:t>střední SD napříč měřeními</a:t>
            </a:r>
          </a:p>
          <a:p>
            <a:r>
              <a:rPr lang="cs-CZ" altLang="cs-CZ" sz="2400"/>
              <a:t>Nebo můžeme spočítat </a:t>
            </a:r>
            <a:r>
              <a:rPr lang="cs-CZ" altLang="cs-CZ" sz="2400" i="1"/>
              <a:t>r</a:t>
            </a:r>
            <a:r>
              <a:rPr lang="cs-CZ" altLang="cs-CZ" sz="2400"/>
              <a:t> (F: s. 567)</a:t>
            </a:r>
          </a:p>
          <a:p>
            <a:pPr lvl="1"/>
            <a:r>
              <a:rPr lang="cs-CZ" altLang="cs-CZ" sz="2000"/>
              <a:t>velikost efektu „očištěnou“ o korelaci mezi měřeními – nadhodnocenou</a:t>
            </a:r>
          </a:p>
          <a:p>
            <a:pPr lvl="1"/>
            <a:r>
              <a:rPr lang="cs-CZ" altLang="cs-CZ" sz="2000"/>
              <a:t>vhodné pro usuzování na sílu testu</a:t>
            </a:r>
          </a:p>
          <a:p>
            <a:r>
              <a:rPr lang="cs-CZ" altLang="cs-CZ" sz="2400">
                <a:latin typeface="Symbol" panose="05050102010706020507" pitchFamily="18" charset="2"/>
              </a:rPr>
              <a:t>w</a:t>
            </a:r>
            <a:r>
              <a:rPr lang="cs-CZ" altLang="cs-CZ" sz="2400" baseline="30000"/>
              <a:t>2</a:t>
            </a:r>
            <a:r>
              <a:rPr lang="cs-CZ" altLang="cs-CZ" sz="2400"/>
              <a:t> pro celý faktor F: s. 566</a:t>
            </a:r>
          </a:p>
          <a:p>
            <a:pPr lvl="1"/>
            <a:r>
              <a:rPr lang="cs-CZ" altLang="cs-CZ" sz="1600"/>
              <a:t>nápověda</a:t>
            </a:r>
            <a:r>
              <a:rPr lang="cs-CZ" altLang="cs-CZ" sz="1600" i="1"/>
              <a:t> SS</a:t>
            </a:r>
            <a:r>
              <a:rPr lang="cs-CZ" altLang="cs-CZ" sz="1600" baseline="-25000"/>
              <a:t>TOTAL</a:t>
            </a:r>
            <a:r>
              <a:rPr lang="cs-CZ" altLang="cs-CZ" sz="1600"/>
              <a:t> = </a:t>
            </a:r>
            <a:r>
              <a:rPr lang="cs-CZ" altLang="cs-CZ" sz="1600" i="1"/>
              <a:t>s</a:t>
            </a:r>
            <a:r>
              <a:rPr lang="cs-CZ" altLang="cs-CZ" sz="1600" baseline="30000"/>
              <a:t>2</a:t>
            </a:r>
            <a:r>
              <a:rPr lang="en-GB" altLang="cs-CZ" sz="1600"/>
              <a:t>*(</a:t>
            </a:r>
            <a:r>
              <a:rPr lang="en-GB" altLang="cs-CZ" sz="1600" i="1"/>
              <a:t>N</a:t>
            </a:r>
            <a:r>
              <a:rPr lang="cs-CZ" altLang="cs-CZ" sz="1600"/>
              <a:t>-1) </a:t>
            </a:r>
          </a:p>
          <a:p>
            <a:endParaRPr lang="cs-CZ" altLang="cs-CZ"/>
          </a:p>
          <a:p>
            <a:pPr lvl="1"/>
            <a:endParaRPr lang="cs-CZ" altLang="cs-CZ"/>
          </a:p>
        </p:txBody>
      </p:sp>
      <p:pic>
        <p:nvPicPr>
          <p:cNvPr id="11268" name="Obrázek 3">
            <a:extLst>
              <a:ext uri="{FF2B5EF4-FFF2-40B4-BE49-F238E27FC236}">
                <a16:creationId xmlns:a16="http://schemas.microsoft.com/office/drawing/2014/main" id="{85597453-14C8-4E4B-AD91-0E9511651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213100"/>
            <a:ext cx="21193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2610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31EAF966-FA59-4948-B13D-D70C6A16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Kontrasty a post-hoc testy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C3687E68-563A-489C-991C-8FE4A2870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Kontrasty pro vnitrosubjektový faktor jako u faktoriální anovy.</a:t>
            </a:r>
          </a:p>
          <a:p>
            <a:pPr lvl="1"/>
            <a:r>
              <a:rPr lang="cs-CZ" altLang="cs-CZ"/>
              <a:t>Transformation matrix v Options pro kontrolu</a:t>
            </a:r>
          </a:p>
          <a:p>
            <a:r>
              <a:rPr lang="cs-CZ" altLang="cs-CZ"/>
              <a:t>Post-hoc testy pro vnitrosubjektový a mezisubjektový faktor na jiných místech.</a:t>
            </a:r>
          </a:p>
          <a:p>
            <a:pPr lvl="1"/>
            <a:r>
              <a:rPr lang="cs-CZ" altLang="cs-CZ"/>
              <a:t>Field: Vezměte na vědomí dopad odchylek od sféricity na platnost post-hoc testů</a:t>
            </a:r>
          </a:p>
        </p:txBody>
      </p:sp>
    </p:spTree>
    <p:extLst>
      <p:ext uri="{BB962C8B-B14F-4D97-AF65-F5344CB8AC3E}">
        <p14:creationId xmlns:p14="http://schemas.microsoft.com/office/powerpoint/2010/main" val="33916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8"/>
            <a:ext cx="7543800" cy="838200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CAAAE49B-A867-4361-860D-F1AD4927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Rozšíření</a:t>
            </a:r>
            <a:endParaRPr lang="en-US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E1FA3BEE-8CF7-4964-B207-7118A5E7E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Faktoriální vnitrosubjektová/repeated Anova – více než 1 vnitrosubjektový faktor</a:t>
            </a:r>
          </a:p>
          <a:p>
            <a:r>
              <a:rPr lang="cs-CZ" altLang="cs-CZ"/>
              <a:t>Mixed ANOVA - kombinace vnitrosubjektových a mezisubjektových faktorů (tj. repeated+normální ANOVA)</a:t>
            </a:r>
          </a:p>
          <a:p>
            <a:endParaRPr lang="cs-CZ" altLang="cs-CZ"/>
          </a:p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7351048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996DBA3B-7797-4B97-A5F2-FC6A458FB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Nevýhody Repeated ANOVA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42E9D5F5-B16E-4A00-BCDA-65DEEB2FF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Požadavek sféricity  - při výrazném nesplnění, či jiném očekávání je na místě hledat jiné modely</a:t>
            </a:r>
          </a:p>
          <a:p>
            <a:r>
              <a:rPr lang="cs-CZ" altLang="cs-CZ"/>
              <a:t>Neumí se vypořádat s chybějícími hodnotami</a:t>
            </a:r>
          </a:p>
          <a:p>
            <a:endParaRPr lang="cs-CZ" altLang="cs-CZ"/>
          </a:p>
          <a:p>
            <a:r>
              <a:rPr lang="cs-CZ" altLang="cs-CZ"/>
              <a:t>Flexibilní řešení obou problémů nabízí multi-level lineární modely (v SPSS Analyze -&gt;Mixed models)</a:t>
            </a:r>
          </a:p>
        </p:txBody>
      </p:sp>
    </p:spTree>
    <p:extLst>
      <p:ext uri="{BB962C8B-B14F-4D97-AF65-F5344CB8AC3E}">
        <p14:creationId xmlns:p14="http://schemas.microsoft.com/office/powerpoint/2010/main" val="68331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398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  <p:sp>
        <p:nvSpPr>
          <p:cNvPr id="9223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Y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α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ij</a:t>
            </a:r>
            <a:endParaRPr lang="cs-CZ" altLang="cs-CZ" sz="5100" baseline="-25000" dirty="0">
              <a:latin typeface="Calibri" panose="020F0502020204030204" pitchFamily="34" charset="0"/>
            </a:endParaRP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3708400" y="4365625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 idx="4294967295"/>
          </p:nvPr>
        </p:nvSpPr>
        <p:spPr>
          <a:xfrm>
            <a:off x="1600200" y="287339"/>
            <a:ext cx="7543800" cy="765174"/>
          </a:xfrm>
        </p:spPr>
        <p:txBody>
          <a:bodyPr/>
          <a:lstStyle/>
          <a:p>
            <a:pPr eaLnBrk="1" hangingPunct="1"/>
            <a:r>
              <a:rPr lang="cs-CZ" altLang="cs-CZ" dirty="0"/>
              <a:t>ANOVA jako regrese</a:t>
            </a:r>
            <a:endParaRPr lang="en-US" altLang="cs-CZ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8313" y="1700213"/>
            <a:ext cx="8229600" cy="8651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100" dirty="0" err="1">
                <a:latin typeface="+mn-lt"/>
                <a:cs typeface="+mn-cs"/>
              </a:rPr>
              <a:t>Y</a:t>
            </a:r>
            <a:r>
              <a:rPr lang="cs-CZ" sz="5100" baseline="-25000" dirty="0" err="1">
                <a:latin typeface="+mn-lt"/>
                <a:cs typeface="+mn-cs"/>
              </a:rPr>
              <a:t>i</a:t>
            </a:r>
            <a:r>
              <a:rPr lang="cs-CZ" sz="5100" dirty="0">
                <a:latin typeface="+mn-lt"/>
                <a:cs typeface="+mn-cs"/>
              </a:rPr>
              <a:t> = </a:t>
            </a:r>
            <a:r>
              <a:rPr lang="el-GR" sz="5100" dirty="0">
                <a:latin typeface="+mn-lt"/>
                <a:cs typeface="+mn-cs"/>
              </a:rPr>
              <a:t>μ</a:t>
            </a:r>
            <a:r>
              <a:rPr lang="cs-CZ" sz="5100" dirty="0">
                <a:latin typeface="+mn-lt"/>
                <a:cs typeface="+mn-cs"/>
              </a:rPr>
              <a:t> + </a:t>
            </a:r>
            <a:r>
              <a:rPr lang="el-GR" sz="5100" dirty="0">
                <a:latin typeface="+mn-lt"/>
                <a:cs typeface="+mn-cs"/>
              </a:rPr>
              <a:t>ε</a:t>
            </a:r>
            <a:r>
              <a:rPr lang="cs-CZ" sz="5100" baseline="-25000" dirty="0">
                <a:latin typeface="+mn-lt"/>
                <a:cs typeface="+mn-cs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400" dirty="0">
              <a:latin typeface="+mn-lt"/>
              <a:cs typeface="+mn-cs"/>
            </a:endParaRPr>
          </a:p>
        </p:txBody>
      </p:sp>
      <p:sp>
        <p:nvSpPr>
          <p:cNvPr id="5" name="Popisek se šipkou doprava 4"/>
          <p:cNvSpPr/>
          <p:nvPr/>
        </p:nvSpPr>
        <p:spPr>
          <a:xfrm>
            <a:off x="1187450" y="1412875"/>
            <a:ext cx="2016125" cy="1295400"/>
          </a:xfrm>
          <a:prstGeom prst="rightArrowCallout">
            <a:avLst>
              <a:gd name="adj1" fmla="val 20544"/>
              <a:gd name="adj2" fmla="val 25000"/>
              <a:gd name="adj3" fmla="val 25000"/>
              <a:gd name="adj4" fmla="val 725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Hodnota závislé proměnné člověka </a:t>
            </a:r>
            <a:r>
              <a:rPr lang="cs-CZ" b="1" i="1" dirty="0"/>
              <a:t>i</a:t>
            </a:r>
            <a:endParaRPr lang="en-US" b="1" i="1" dirty="0"/>
          </a:p>
        </p:txBody>
      </p:sp>
      <p:sp>
        <p:nvSpPr>
          <p:cNvPr id="6" name="Popisek se šipkou nahoru 5"/>
          <p:cNvSpPr/>
          <p:nvPr/>
        </p:nvSpPr>
        <p:spPr>
          <a:xfrm>
            <a:off x="3708400" y="2565400"/>
            <a:ext cx="1800225" cy="719138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Celkový průměr </a:t>
            </a:r>
            <a:endParaRPr lang="en-US" b="1" i="1" dirty="0"/>
          </a:p>
        </p:txBody>
      </p:sp>
      <p:sp>
        <p:nvSpPr>
          <p:cNvPr id="9" name="Popisek se šipkou doleva 8"/>
          <p:cNvSpPr/>
          <p:nvPr/>
        </p:nvSpPr>
        <p:spPr>
          <a:xfrm>
            <a:off x="5867400" y="1484313"/>
            <a:ext cx="1944688" cy="115252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Nevysvětlená individuální variabilita</a:t>
            </a:r>
            <a:endParaRPr lang="en-US" b="1" dirty="0"/>
          </a:p>
        </p:txBody>
      </p:sp>
      <p:sp>
        <p:nvSpPr>
          <p:cNvPr id="10247" name="Zástupný symbol pro obsah 2"/>
          <p:cNvSpPr txBox="1">
            <a:spLocks/>
          </p:cNvSpPr>
          <p:nvPr/>
        </p:nvSpPr>
        <p:spPr bwMode="auto">
          <a:xfrm>
            <a:off x="395288" y="3500438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5100" dirty="0" err="1">
                <a:latin typeface="Calibri" panose="020F0502020204030204" pitchFamily="34" charset="0"/>
              </a:rPr>
              <a:t>Y</a:t>
            </a:r>
            <a:r>
              <a:rPr lang="cs-CZ" altLang="cs-CZ" sz="5100" baseline="-25000" dirty="0" err="1">
                <a:latin typeface="Calibri" panose="020F0502020204030204" pitchFamily="34" charset="0"/>
              </a:rPr>
              <a:t>i</a:t>
            </a:r>
            <a:r>
              <a:rPr lang="cs-CZ" altLang="cs-CZ" sz="5100" dirty="0">
                <a:latin typeface="Calibri" panose="020F0502020204030204" pitchFamily="34" charset="0"/>
              </a:rPr>
              <a:t> = </a:t>
            </a:r>
            <a:r>
              <a:rPr lang="el-GR" altLang="cs-CZ" sz="5100" dirty="0">
                <a:latin typeface="Calibri" panose="020F0502020204030204" pitchFamily="34" charset="0"/>
              </a:rPr>
              <a:t>μ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solidFill>
                  <a:srgbClr val="FF0000"/>
                </a:solidFill>
                <a:latin typeface="Calibri" panose="020F0502020204030204" pitchFamily="34" charset="0"/>
              </a:rPr>
              <a:t>α</a:t>
            </a:r>
            <a:r>
              <a:rPr lang="cs-CZ" altLang="cs-CZ" sz="5100" baseline="-25000" dirty="0">
                <a:solidFill>
                  <a:srgbClr val="FF0000"/>
                </a:solidFill>
                <a:latin typeface="Calibri" panose="020F0502020204030204" pitchFamily="34" charset="0"/>
              </a:rPr>
              <a:t> j</a:t>
            </a:r>
            <a:r>
              <a:rPr lang="cs-CZ" altLang="cs-CZ" sz="5100" dirty="0">
                <a:latin typeface="Calibri" panose="020F0502020204030204" pitchFamily="34" charset="0"/>
              </a:rPr>
              <a:t> + </a:t>
            </a:r>
            <a:r>
              <a:rPr lang="el-GR" altLang="cs-CZ" sz="5100" dirty="0">
                <a:latin typeface="Calibri" panose="020F0502020204030204" pitchFamily="34" charset="0"/>
              </a:rPr>
              <a:t>ε</a:t>
            </a:r>
            <a:r>
              <a:rPr lang="cs-CZ" altLang="cs-CZ" sz="5100" baseline="-25000" dirty="0">
                <a:latin typeface="Calibri" panose="020F0502020204030204" pitchFamily="34" charset="0"/>
              </a:rPr>
              <a:t>i</a:t>
            </a:r>
          </a:p>
          <a:p>
            <a:pPr eaLnBrk="1" hangingPunct="1"/>
            <a:endParaRPr lang="cs-CZ" altLang="cs-CZ" sz="3400" dirty="0">
              <a:latin typeface="Calibri" panose="020F0502020204030204" pitchFamily="34" charset="0"/>
            </a:endParaRPr>
          </a:p>
        </p:txBody>
      </p:sp>
      <p:sp>
        <p:nvSpPr>
          <p:cNvPr id="13" name="Popisek se šipkou nahoru 12"/>
          <p:cNvSpPr/>
          <p:nvPr/>
        </p:nvSpPr>
        <p:spPr>
          <a:xfrm>
            <a:off x="3708400" y="4365625"/>
            <a:ext cx="2376488" cy="1511300"/>
          </a:xfrm>
          <a:prstGeom prst="upArrowCallout">
            <a:avLst>
              <a:gd name="adj1" fmla="val 40037"/>
              <a:gd name="adj2" fmla="val 35109"/>
              <a:gd name="adj3" fmla="val 29540"/>
              <a:gd name="adj4" fmla="val 53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Vliv toho, že je člověk členem skupiny </a:t>
            </a:r>
            <a:r>
              <a:rPr lang="cs-CZ" b="1" i="1" dirty="0"/>
              <a:t>j</a:t>
            </a:r>
            <a:endParaRPr lang="en-US" b="1" i="1" dirty="0"/>
          </a:p>
        </p:txBody>
      </p:sp>
      <p:sp>
        <p:nvSpPr>
          <p:cNvPr id="10249" name="Obdélník 14"/>
          <p:cNvSpPr>
            <a:spLocks noChangeArrowheads="1"/>
          </p:cNvSpPr>
          <p:nvPr/>
        </p:nvSpPr>
        <p:spPr bwMode="auto">
          <a:xfrm>
            <a:off x="250825" y="4868863"/>
            <a:ext cx="8642350" cy="157003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  <a:latin typeface="Calibri" panose="020F0502020204030204" pitchFamily="34" charset="0"/>
              </a:rPr>
              <a:t>Podstata ANOVY</a:t>
            </a:r>
          </a:p>
          <a:p>
            <a:pPr eaLnBrk="1" hangingPunct="1"/>
            <a:r>
              <a:rPr lang="cs-CZ" altLang="cs-CZ" sz="2400">
                <a:latin typeface="Calibri" panose="020F0502020204030204" pitchFamily="34" charset="0"/>
              </a:rPr>
              <a:t>Jak dobře je závislá proměnná vysvětlena modelem, který předpokládá odlišnost skupin (</a:t>
            </a:r>
            <a:r>
              <a:rPr lang="el-GR" altLang="cs-CZ" sz="2400">
                <a:latin typeface="Calibri" panose="020F0502020204030204" pitchFamily="34" charset="0"/>
              </a:rPr>
              <a:t>α</a:t>
            </a:r>
            <a:r>
              <a:rPr lang="cs-CZ" altLang="cs-CZ" sz="2400">
                <a:latin typeface="Calibri" panose="020F0502020204030204" pitchFamily="34" charset="0"/>
              </a:rPr>
              <a:t> </a:t>
            </a:r>
            <a:r>
              <a:rPr lang="el-GR" altLang="cs-CZ" sz="2400">
                <a:latin typeface="Calibri" panose="020F0502020204030204" pitchFamily="34" charset="0"/>
              </a:rPr>
              <a:t>≠</a:t>
            </a:r>
            <a:r>
              <a:rPr lang="cs-CZ" altLang="cs-CZ" sz="2400">
                <a:latin typeface="Calibri" panose="020F0502020204030204" pitchFamily="34" charset="0"/>
              </a:rPr>
              <a:t> 0)? Nepostačí nám stejně dobře model, který předpokládá, že se skupiny neliší?</a:t>
            </a:r>
            <a:endParaRPr lang="en-US" altLang="cs-CZ" sz="2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3937</TotalTime>
  <Words>4014</Words>
  <Application>Microsoft Office PowerPoint</Application>
  <PresentationFormat>Předvádění na obrazovce (4:3)</PresentationFormat>
  <Paragraphs>674</Paragraphs>
  <Slides>71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71</vt:i4>
      </vt:variant>
    </vt:vector>
  </HeadingPairs>
  <TitlesOfParts>
    <vt:vector size="78" baseType="lpstr">
      <vt:lpstr>Arial</vt:lpstr>
      <vt:lpstr>Calibri</vt:lpstr>
      <vt:lpstr>Calibri Light</vt:lpstr>
      <vt:lpstr>Segoe UI</vt:lpstr>
      <vt:lpstr>Symbol</vt:lpstr>
      <vt:lpstr>Wingdings</vt:lpstr>
      <vt:lpstr>Retrospektiva</vt:lpstr>
      <vt:lpstr>ANOVA &amp; spol.</vt:lpstr>
      <vt:lpstr>Program dnešní přednášky</vt:lpstr>
      <vt:lpstr>ANOVA (analysis of variance)</vt:lpstr>
      <vt:lpstr>ANOVA (analysis of variance)</vt:lpstr>
      <vt:lpstr>ANOVA (analysis of variance)</vt:lpstr>
      <vt:lpstr>ANOVA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ANOVA jako regrese</vt:lpstr>
      <vt:lpstr>SPSS</vt:lpstr>
      <vt:lpstr>ANOVA – statistika F</vt:lpstr>
      <vt:lpstr>ANOVA – statistika F</vt:lpstr>
      <vt:lpstr>ANOVA – předpoklady</vt:lpstr>
      <vt:lpstr>ANOVA – SPSS</vt:lpstr>
      <vt:lpstr>Prezentace aplikace PowerPoint</vt:lpstr>
      <vt:lpstr>ANOVA </vt:lpstr>
      <vt:lpstr>ANOVA – plánované kontrasty</vt:lpstr>
      <vt:lpstr>ANOVA – plánované kontrasty</vt:lpstr>
      <vt:lpstr>ANOVA – plánované kontrasty</vt:lpstr>
      <vt:lpstr>ANOVA – post-hoc testy</vt:lpstr>
      <vt:lpstr>ANOVA – post-hoc testy</vt:lpstr>
      <vt:lpstr>ANOVA – reportování</vt:lpstr>
      <vt:lpstr>One-way ANOVA - shrnutí</vt:lpstr>
      <vt:lpstr>Prezentace aplikace PowerPoint</vt:lpstr>
      <vt:lpstr>Faktoriální ANOVA</vt:lpstr>
      <vt:lpstr>Typy faktorů</vt:lpstr>
      <vt:lpstr>Prezentace aplikace PowerPoint</vt:lpstr>
      <vt:lpstr>Prezentace aplikace PowerPoint</vt:lpstr>
      <vt:lpstr>Prezentace aplikace PowerPoint</vt:lpstr>
      <vt:lpstr>Prezentace aplikace PowerPoint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Interakce (moderace)</vt:lpstr>
      <vt:lpstr>Faktoriální ANOVA</vt:lpstr>
      <vt:lpstr>Faktoriální ANOVA - předpoklady</vt:lpstr>
      <vt:lpstr>Faktoriální ANOVA v SPSS</vt:lpstr>
      <vt:lpstr>Faktoriální ANOVA – reportování</vt:lpstr>
      <vt:lpstr>Prezentace aplikace PowerPoint</vt:lpstr>
      <vt:lpstr>Prezentace aplikace PowerPoint</vt:lpstr>
      <vt:lpstr>ANCOVA (analysis of covariance)</vt:lpstr>
      <vt:lpstr>Prezentace aplikace PowerPoint</vt:lpstr>
      <vt:lpstr>ANCOVA - předpoklady</vt:lpstr>
      <vt:lpstr>ANCOVA v SPSS</vt:lpstr>
      <vt:lpstr>ANCOVA – reportování</vt:lpstr>
      <vt:lpstr>MANOVA (multivariační ANOVA)</vt:lpstr>
      <vt:lpstr>Úkol na seminář</vt:lpstr>
      <vt:lpstr>Prezentace aplikace PowerPoint</vt:lpstr>
      <vt:lpstr>PSY252 Statistická analýza dat v psychologii II </vt:lpstr>
      <vt:lpstr>Opakovaná měření</vt:lpstr>
      <vt:lpstr>Prezentace aplikace PowerPoint</vt:lpstr>
      <vt:lpstr>Prezentace aplikace PowerPoint</vt:lpstr>
      <vt:lpstr>Dělení variability</vt:lpstr>
      <vt:lpstr>Příklad</vt:lpstr>
      <vt:lpstr>Velikost účinku</vt:lpstr>
      <vt:lpstr>Kontrasty a post-hoc testy</vt:lpstr>
      <vt:lpstr>Rozšíření</vt:lpstr>
      <vt:lpstr>Nevýhody Repeated ANOVA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Standa Ježek</cp:lastModifiedBy>
  <cp:revision>342</cp:revision>
  <dcterms:created xsi:type="dcterms:W3CDTF">2011-10-31T09:41:02Z</dcterms:created>
  <dcterms:modified xsi:type="dcterms:W3CDTF">2018-11-14T08:55:17Z</dcterms:modified>
</cp:coreProperties>
</file>