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72" r:id="rId5"/>
    <p:sldId id="288" r:id="rId6"/>
    <p:sldId id="290" r:id="rId7"/>
    <p:sldId id="294" r:id="rId8"/>
    <p:sldId id="295" r:id="rId9"/>
    <p:sldId id="273" r:id="rId10"/>
    <p:sldId id="274" r:id="rId11"/>
    <p:sldId id="280" r:id="rId12"/>
    <p:sldId id="281" r:id="rId13"/>
    <p:sldId id="282" r:id="rId14"/>
    <p:sldId id="283" r:id="rId15"/>
    <p:sldId id="284" r:id="rId16"/>
    <p:sldId id="285" r:id="rId17"/>
    <p:sldId id="279" r:id="rId18"/>
    <p:sldId id="275" r:id="rId19"/>
    <p:sldId id="276" r:id="rId20"/>
    <p:sldId id="278" r:id="rId21"/>
    <p:sldId id="277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36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54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6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05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11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2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6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85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4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79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62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3E11AA-4F06-4B08-BCF5-243CE56D0EF4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5A3F92-F892-422C-957F-CED1CD7C2DB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07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5618" y="519466"/>
            <a:ext cx="7543800" cy="4787640"/>
          </a:xfrm>
        </p:spPr>
        <p:txBody>
          <a:bodyPr>
            <a:normAutofit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Testy </a:t>
            </a:r>
            <a:r>
              <a:rPr lang="cs-CZ" sz="5400" dirty="0" err="1" smtClean="0"/>
              <a:t>Woodcock</a:t>
            </a:r>
            <a:r>
              <a:rPr lang="cs-CZ" sz="5400" dirty="0" smtClean="0"/>
              <a:t>-Johnson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037" y="4527339"/>
            <a:ext cx="7543800" cy="1326614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• Michal Jabůrek • Ondřej Straka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14401" y="718458"/>
            <a:ext cx="8229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800" dirty="0" smtClean="0"/>
              <a:t>PSY438 – Psychodiagnostické praktikum</a:t>
            </a:r>
          </a:p>
        </p:txBody>
      </p:sp>
      <p:pic>
        <p:nvPicPr>
          <p:cNvPr id="6" name="Picture 2" descr="Výsledek obrázku pro Richard Woodc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91" y="1725169"/>
            <a:ext cx="1500892" cy="225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54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Comprehension</a:t>
            </a:r>
            <a:r>
              <a:rPr lang="cs-CZ" dirty="0" smtClean="0"/>
              <a:t>-</a:t>
            </a:r>
            <a:r>
              <a:rPr lang="cs-CZ" dirty="0" err="1" smtClean="0"/>
              <a:t>Knowledge</a:t>
            </a:r>
            <a:r>
              <a:rPr lang="cs-CZ" dirty="0" smtClean="0"/>
              <a:t> (</a:t>
            </a:r>
            <a:r>
              <a:rPr lang="cs-CZ" dirty="0" err="1" smtClean="0"/>
              <a:t>Gc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Obrázkový slovník – přesunuto do Oral </a:t>
            </a:r>
            <a:r>
              <a:rPr lang="cs-CZ" sz="2400" dirty="0" err="1" smtClean="0"/>
              <a:t>language</a:t>
            </a:r>
            <a:endParaRPr lang="cs-CZ" sz="2400" dirty="0" smtClean="0"/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Synonyma – ponecháno 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Antonyma – ponecháno 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Verbální analogie – odstraněno (důraz na znalosti více než na logické myšlení)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Slovník - Synonyma a Antonyma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Všeobecné znalosti – Kde a K čemu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 smtClean="0"/>
              <a:t>„Kde obvykle bývá… míza, porota, kopyto?“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 smtClean="0"/>
              <a:t>„K čemu se obvykle používá… zubní pasta, mobil, tachometr?“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Long</a:t>
            </a:r>
            <a:r>
              <a:rPr lang="cs-CZ" dirty="0" smtClean="0"/>
              <a:t>-Term </a:t>
            </a:r>
            <a:r>
              <a:rPr lang="cs-CZ" dirty="0" err="1" smtClean="0"/>
              <a:t>Retrieval</a:t>
            </a:r>
            <a:r>
              <a:rPr lang="cs-CZ" dirty="0" smtClean="0"/>
              <a:t> (</a:t>
            </a:r>
            <a:r>
              <a:rPr lang="cs-CZ" dirty="0" err="1" smtClean="0"/>
              <a:t>Glr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Paměť na jména – nahrazeno audio-vizuálním učením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Vyprávění příběhů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„Několik dětí foukalo v parku bubliny. Ale nebyly to obyčejné bubliny z bublifuku, byly to jedlé bubliny! Děti a jeden pes zkoušeli chytat bubliny do pusy.“ 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Audio-vizuální</a:t>
            </a:r>
            <a:r>
              <a:rPr lang="cs-CZ" sz="2600" dirty="0" smtClean="0"/>
              <a:t> učení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Long</a:t>
            </a:r>
            <a:r>
              <a:rPr lang="cs-CZ" dirty="0" smtClean="0"/>
              <a:t>-Term </a:t>
            </a:r>
            <a:r>
              <a:rPr lang="cs-CZ" dirty="0" err="1" smtClean="0"/>
              <a:t>Retrieval</a:t>
            </a:r>
            <a:r>
              <a:rPr lang="cs-CZ" dirty="0" smtClean="0"/>
              <a:t> (</a:t>
            </a:r>
            <a:r>
              <a:rPr lang="cs-CZ" dirty="0" err="1" smtClean="0"/>
              <a:t>Glr</a:t>
            </a:r>
            <a:r>
              <a:rPr lang="cs-CZ" dirty="0" smtClean="0"/>
              <a:t>):</a:t>
            </a:r>
            <a:br>
              <a:rPr lang="cs-CZ" dirty="0" smtClean="0"/>
            </a:br>
            <a:r>
              <a:rPr lang="cs-CZ" dirty="0" smtClean="0"/>
              <a:t>Audio-vizuální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Muž</a:t>
            </a:r>
          </a:p>
          <a:p>
            <a:endParaRPr lang="cs-CZ" dirty="0" smtClean="0"/>
          </a:p>
          <a:p>
            <a:r>
              <a:rPr lang="cs-CZ" dirty="0" smtClean="0"/>
              <a:t>Pes</a:t>
            </a:r>
          </a:p>
          <a:p>
            <a:endParaRPr lang="cs-CZ" dirty="0" smtClean="0"/>
          </a:p>
          <a:p>
            <a:r>
              <a:rPr lang="cs-CZ" dirty="0" smtClean="0"/>
              <a:t>Kůň</a:t>
            </a:r>
          </a:p>
          <a:p>
            <a:endParaRPr lang="cs-CZ" dirty="0" smtClean="0"/>
          </a:p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" name="Obráze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160" y="2212329"/>
            <a:ext cx="909563" cy="318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Long</a:t>
            </a:r>
            <a:r>
              <a:rPr lang="cs-CZ" dirty="0" smtClean="0"/>
              <a:t>-Term </a:t>
            </a:r>
            <a:r>
              <a:rPr lang="cs-CZ" dirty="0" err="1" smtClean="0"/>
              <a:t>Retrieval</a:t>
            </a:r>
            <a:r>
              <a:rPr lang="cs-CZ" dirty="0" smtClean="0"/>
              <a:t> (</a:t>
            </a:r>
            <a:r>
              <a:rPr lang="cs-CZ" dirty="0" err="1" smtClean="0"/>
              <a:t>Glr</a:t>
            </a:r>
            <a:r>
              <a:rPr lang="cs-CZ" dirty="0" smtClean="0"/>
              <a:t>):</a:t>
            </a:r>
            <a:br>
              <a:rPr lang="cs-CZ" dirty="0" smtClean="0"/>
            </a:br>
            <a:r>
              <a:rPr lang="cs-CZ" dirty="0" smtClean="0"/>
              <a:t>Audio-vizuální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590" y="2796722"/>
            <a:ext cx="250825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Long</a:t>
            </a:r>
            <a:r>
              <a:rPr lang="cs-CZ" dirty="0" smtClean="0"/>
              <a:t>-Term </a:t>
            </a:r>
            <a:r>
              <a:rPr lang="cs-CZ" dirty="0" err="1" smtClean="0"/>
              <a:t>Retrieval</a:t>
            </a:r>
            <a:r>
              <a:rPr lang="cs-CZ" dirty="0" smtClean="0"/>
              <a:t> (</a:t>
            </a:r>
            <a:r>
              <a:rPr lang="cs-CZ" dirty="0" err="1" smtClean="0"/>
              <a:t>Glr</a:t>
            </a:r>
            <a:r>
              <a:rPr lang="cs-CZ" dirty="0" smtClean="0"/>
              <a:t>):</a:t>
            </a:r>
            <a:br>
              <a:rPr lang="cs-CZ" dirty="0" smtClean="0"/>
            </a:br>
            <a:r>
              <a:rPr lang="cs-CZ" dirty="0" smtClean="0"/>
              <a:t>Audio-vizuální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24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51" y="3493634"/>
            <a:ext cx="7172325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Long</a:t>
            </a:r>
            <a:r>
              <a:rPr lang="cs-CZ" dirty="0" smtClean="0"/>
              <a:t>-Term </a:t>
            </a:r>
            <a:r>
              <a:rPr lang="cs-CZ" dirty="0" err="1" smtClean="0"/>
              <a:t>Retrieval</a:t>
            </a:r>
            <a:r>
              <a:rPr lang="cs-CZ" dirty="0" smtClean="0"/>
              <a:t> (</a:t>
            </a:r>
            <a:r>
              <a:rPr lang="cs-CZ" dirty="0" err="1" smtClean="0"/>
              <a:t>Glr</a:t>
            </a:r>
            <a:r>
              <a:rPr lang="cs-CZ" dirty="0" smtClean="0"/>
              <a:t>):</a:t>
            </a:r>
            <a:br>
              <a:rPr lang="cs-CZ" dirty="0" smtClean="0"/>
            </a:br>
            <a:r>
              <a:rPr lang="cs-CZ" dirty="0" smtClean="0"/>
              <a:t>Audio-vizuální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2800" dirty="0" smtClean="0"/>
              <a:t>Ten   kůň     byl   pod   tím   zeleným  stromem nebo u toho velkého domu s tím mužem a s  tím černým psem.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 (</a:t>
            </a:r>
            <a:r>
              <a:rPr lang="cs-CZ" dirty="0" err="1" smtClean="0"/>
              <a:t>Gv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Prostorové vztahy – doplněny o mentální rotace 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Vizualizace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Prostorové vztahy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Mentální rotace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Rozpoznávání obrázků</a:t>
            </a:r>
            <a:endParaRPr lang="cs-CZ" dirty="0"/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Vizuální paměť na obrázky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378" y="3109701"/>
            <a:ext cx="2752725" cy="149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Auditory </a:t>
            </a:r>
            <a:r>
              <a:rPr lang="cs-CZ" dirty="0" err="1" smtClean="0"/>
              <a:t>Processing</a:t>
            </a:r>
            <a:r>
              <a:rPr lang="cs-CZ" dirty="0" smtClean="0"/>
              <a:t> (</a:t>
            </a:r>
            <a:r>
              <a:rPr lang="cs-CZ" dirty="0" err="1" smtClean="0"/>
              <a:t>Ga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Zvukové vzorce – odstraněno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 - změna uchopení faktoru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Fonologické zpracování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Vyhledávání slov – „Řekněte mi slovo, které začíná skupinou hlásek /</a:t>
            </a:r>
            <a:r>
              <a:rPr lang="cs-CZ" sz="1800" dirty="0" err="1" smtClean="0"/>
              <a:t>ží</a:t>
            </a:r>
            <a:r>
              <a:rPr lang="cs-CZ" sz="1800" dirty="0" smtClean="0"/>
              <a:t>/.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Slovní </a:t>
            </a:r>
            <a:r>
              <a:rPr lang="cs-CZ" sz="1800" dirty="0" err="1" smtClean="0"/>
              <a:t>fluence</a:t>
            </a:r>
            <a:r>
              <a:rPr lang="cs-CZ" sz="1800" dirty="0" smtClean="0"/>
              <a:t> – „Řekněte za minutu co nejvíce slov začínající hláskou /m/. 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Substituce – „</a:t>
            </a:r>
            <a:r>
              <a:rPr lang="pt-BR" sz="1800" dirty="0" smtClean="0"/>
              <a:t>Změňte /m/ ve slově může na /r/.</a:t>
            </a:r>
            <a:r>
              <a:rPr lang="cs-CZ" sz="1800" dirty="0" smtClean="0"/>
              <a:t>“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Opakování </a:t>
            </a:r>
            <a:r>
              <a:rPr lang="cs-CZ" sz="2200" dirty="0" err="1" smtClean="0"/>
              <a:t>pseudoslov</a:t>
            </a:r>
            <a:endParaRPr lang="cs-CZ" sz="2200" dirty="0" smtClean="0"/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„</a:t>
            </a:r>
            <a:r>
              <a:rPr lang="cs-CZ" sz="1800" dirty="0" err="1" smtClean="0"/>
              <a:t>nepředvyrumakačila</a:t>
            </a:r>
            <a:r>
              <a:rPr lang="cs-CZ" sz="1800" dirty="0" smtClean="0"/>
              <a:t>“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„</a:t>
            </a:r>
            <a:r>
              <a:rPr lang="cs-CZ" sz="1800" dirty="0" err="1" smtClean="0"/>
              <a:t>opražtamininovačný</a:t>
            </a:r>
            <a:r>
              <a:rPr lang="cs-CZ" sz="1800" dirty="0" smtClean="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Fluid </a:t>
            </a:r>
            <a:r>
              <a:rPr lang="cs-CZ" dirty="0" err="1" smtClean="0"/>
              <a:t>Reasoning</a:t>
            </a:r>
            <a:r>
              <a:rPr lang="cs-CZ" dirty="0" smtClean="0"/>
              <a:t> (</a:t>
            </a:r>
            <a:r>
              <a:rPr lang="cs-CZ" dirty="0" err="1" smtClean="0"/>
              <a:t>Gƒ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Formování konceptů – ponecháno 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Kvantitativní vyvozování - rozsekáno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 smtClean="0"/>
              <a:t>kombinace znalostí, číselných řad a matic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Číselné řady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 smtClean="0"/>
              <a:t>(Číselné matice součástí WJ IV ACH)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Formování konceptů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Analýza-syntéza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Fluid </a:t>
            </a:r>
            <a:r>
              <a:rPr lang="cs-CZ" dirty="0" err="1" smtClean="0"/>
              <a:t>Reasoning</a:t>
            </a:r>
            <a:r>
              <a:rPr lang="cs-CZ" dirty="0" smtClean="0"/>
              <a:t> (</a:t>
            </a:r>
            <a:r>
              <a:rPr lang="cs-CZ" dirty="0" err="1" smtClean="0"/>
              <a:t>Gƒ</a:t>
            </a:r>
            <a:r>
              <a:rPr lang="cs-CZ" dirty="0" smtClean="0"/>
              <a:t>):</a:t>
            </a:r>
            <a:br>
              <a:rPr lang="cs-CZ" dirty="0" smtClean="0"/>
            </a:br>
            <a:r>
              <a:rPr lang="cs-CZ" dirty="0" smtClean="0"/>
              <a:t>Analýza-syntéza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471" y="1845734"/>
            <a:ext cx="4676775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</a:t>
            </a:r>
            <a:r>
              <a:rPr lang="cs-CZ" dirty="0"/>
              <a:t>– </a:t>
            </a:r>
            <a:r>
              <a:rPr lang="cs-CZ" dirty="0" smtClean="0"/>
              <a:t>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sz="3200" dirty="0" smtClean="0"/>
              <a:t>1977 – 1. verze WJ (</a:t>
            </a:r>
            <a:r>
              <a:rPr lang="cs-CZ" sz="3200" dirty="0" err="1" smtClean="0"/>
              <a:t>Woodcock</a:t>
            </a:r>
            <a:r>
              <a:rPr lang="cs-CZ" sz="3200" dirty="0" smtClean="0"/>
              <a:t> &amp; Johnson)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err="1" smtClean="0"/>
              <a:t>Woodcock</a:t>
            </a:r>
            <a:r>
              <a:rPr lang="cs-CZ" sz="2000" dirty="0" smtClean="0"/>
              <a:t>-Johnson: Psycho-</a:t>
            </a:r>
            <a:r>
              <a:rPr lang="cs-CZ" sz="2000" dirty="0" err="1"/>
              <a:t>E</a:t>
            </a:r>
            <a:r>
              <a:rPr lang="cs-CZ" sz="2000" dirty="0" err="1" smtClean="0"/>
              <a:t>ducational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Battery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V zásadě bez teoretických východisek</a:t>
            </a:r>
          </a:p>
          <a:p>
            <a:pPr>
              <a:buFont typeface="Wingdings" pitchFamily="2" charset="2"/>
              <a:buChar char="q"/>
            </a:pPr>
            <a:r>
              <a:rPr lang="cs-CZ" sz="3200" dirty="0" smtClean="0"/>
              <a:t>1989 – revize WJ-R (</a:t>
            </a:r>
            <a:r>
              <a:rPr lang="cs-CZ" sz="3200" dirty="0" err="1" smtClean="0"/>
              <a:t>Woodcock</a:t>
            </a:r>
            <a:r>
              <a:rPr lang="cs-CZ" sz="3200" dirty="0" smtClean="0"/>
              <a:t> &amp; Johnson)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err="1" smtClean="0"/>
              <a:t>Woodcock</a:t>
            </a:r>
            <a:r>
              <a:rPr lang="cs-CZ" sz="2000" dirty="0" smtClean="0"/>
              <a:t>-Johnson-</a:t>
            </a:r>
            <a:r>
              <a:rPr lang="cs-CZ" sz="2000" dirty="0" err="1" smtClean="0"/>
              <a:t>Revised</a:t>
            </a:r>
            <a:r>
              <a:rPr lang="cs-CZ" sz="2000" dirty="0" smtClean="0"/>
              <a:t>: </a:t>
            </a:r>
            <a:r>
              <a:rPr lang="cs-CZ" sz="2000" dirty="0" err="1" smtClean="0"/>
              <a:t>Tests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Cognitive</a:t>
            </a:r>
            <a:r>
              <a:rPr lang="cs-CZ" sz="2000" dirty="0" smtClean="0"/>
              <a:t> </a:t>
            </a:r>
            <a:r>
              <a:rPr lang="cs-CZ" sz="2000" dirty="0" err="1" smtClean="0"/>
              <a:t>Ability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o </a:t>
            </a:r>
            <a:r>
              <a:rPr lang="cs-CZ" sz="2000" dirty="0"/>
              <a:t>setkání s Hornem </a:t>
            </a:r>
            <a:r>
              <a:rPr lang="cs-CZ" sz="2000" dirty="0" smtClean="0"/>
              <a:t>– napasování na </a:t>
            </a:r>
            <a:r>
              <a:rPr lang="cs-CZ" sz="2000" dirty="0" err="1" smtClean="0"/>
              <a:t>Gf-Gc</a:t>
            </a:r>
            <a:r>
              <a:rPr lang="cs-CZ" sz="2000" dirty="0" smtClean="0"/>
              <a:t> teorii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Kevin </a:t>
            </a:r>
            <a:r>
              <a:rPr lang="cs-CZ" sz="2000" dirty="0" err="1" smtClean="0"/>
              <a:t>McGrew</a:t>
            </a:r>
            <a:r>
              <a:rPr lang="cs-CZ" sz="2000" dirty="0" smtClean="0"/>
              <a:t> společně s </a:t>
            </a:r>
            <a:r>
              <a:rPr lang="cs-CZ" sz="2000" dirty="0" err="1" smtClean="0"/>
              <a:t>Woodcockem</a:t>
            </a: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3200" dirty="0" smtClean="0"/>
              <a:t>2001 – </a:t>
            </a:r>
            <a:r>
              <a:rPr lang="en-US" sz="3200" dirty="0" smtClean="0"/>
              <a:t>WJ III</a:t>
            </a:r>
            <a:r>
              <a:rPr lang="cs-CZ" sz="3200" dirty="0" smtClean="0"/>
              <a:t> </a:t>
            </a:r>
            <a:r>
              <a:rPr lang="en-US" sz="3200" dirty="0" smtClean="0"/>
              <a:t>(Woodcock, McGrew, &amp; Mather) </a:t>
            </a:r>
            <a:endParaRPr lang="cs-CZ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 smtClean="0"/>
              <a:t>operacionalizace </a:t>
            </a:r>
            <a:r>
              <a:rPr lang="cs-CZ" sz="2100" dirty="0"/>
              <a:t>C-H-C</a:t>
            </a:r>
          </a:p>
          <a:p>
            <a:pPr>
              <a:buFont typeface="Wingdings" pitchFamily="2" charset="2"/>
              <a:buChar char="q"/>
            </a:pPr>
            <a:r>
              <a:rPr lang="cs-CZ" sz="3200" dirty="0"/>
              <a:t>2014 – </a:t>
            </a:r>
            <a:r>
              <a:rPr lang="en-US" sz="3200" dirty="0" smtClean="0"/>
              <a:t>WJ IV (</a:t>
            </a:r>
            <a:r>
              <a:rPr lang="en-US" sz="3200" dirty="0" err="1" smtClean="0"/>
              <a:t>Schrank</a:t>
            </a:r>
            <a:r>
              <a:rPr lang="en-US" sz="3200" dirty="0" smtClean="0"/>
              <a:t>, McGrew, &amp; Mather</a:t>
            </a:r>
            <a:r>
              <a:rPr lang="cs-CZ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76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Cognitive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 Speed (</a:t>
            </a:r>
            <a:r>
              <a:rPr lang="cs-CZ" dirty="0" err="1" smtClean="0"/>
              <a:t>Gs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Vizuální porovnávání – ponecháno ve WJ IV COG 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Porovnávání písmen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Porovnávání čísel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Vyhledávání dvojic (Pair </a:t>
            </a:r>
            <a:r>
              <a:rPr lang="cs-CZ" sz="2400" dirty="0" err="1" smtClean="0"/>
              <a:t>Cancellation</a:t>
            </a:r>
            <a:r>
              <a:rPr lang="cs-CZ" sz="24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Pracovní sešit plný 3 střídajících se obrázků, proband má za úkol vyhledat všechny stejné dvojice – míč následovaný psem 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(</a:t>
            </a:r>
            <a:r>
              <a:rPr lang="cs-CZ" dirty="0" err="1" smtClean="0"/>
              <a:t>Gwm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IE II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Obrácené číselné řady – ponecháno ve WJ IV COG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Ve WJ IV COG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Verbální pozornost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kráva…1…opice…3…9…6. Řekněte mi první a pak poslední uvedené zvíře.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kachna…9…3…5…ryba…2…vlk…7…4. Řekněte mi číslo mezi rybou a vlkem.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Obrácené číselné řady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Třídění názvů a čísel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Vyjmenovat názvy v prezentovaném pořadí a následně čísla v daném pořadí.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židle…4…7…čepice…cukr…6…5.  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Paměť na slova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žádá…pod…držet…užít. 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Bednářová, Jabůrek, Cígler: </a:t>
            </a:r>
            <a:br>
              <a:rPr lang="cs-CZ" dirty="0" smtClean="0"/>
            </a:br>
            <a:r>
              <a:rPr lang="cs-CZ" dirty="0" smtClean="0"/>
              <a:t>Testy školních dovedností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2 </a:t>
            </a:r>
            <a:r>
              <a:rPr lang="cs-CZ" sz="2800" dirty="0" smtClean="0"/>
              <a:t>baterie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Český jazyk (Bednářová)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Matematika (Bednářová, Jabůrek, Cígler)</a:t>
            </a: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1 doplňkový </a:t>
            </a:r>
            <a:r>
              <a:rPr lang="cs-CZ" sz="2800" dirty="0" err="1" smtClean="0"/>
              <a:t>subtest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err="1" smtClean="0"/>
              <a:t>Grafomotorické</a:t>
            </a:r>
            <a:r>
              <a:rPr lang="cs-CZ" sz="2400" dirty="0" smtClean="0"/>
              <a:t> tempo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8653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školních dovedností:</a:t>
            </a:r>
            <a:br>
              <a:rPr lang="cs-CZ" dirty="0" smtClean="0"/>
            </a:br>
            <a:r>
              <a:rPr lang="cs-CZ" dirty="0" smtClean="0"/>
              <a:t>Český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Testy čtení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labiky, bezobsažný text, hlasité čtení, tiché čtení, práce s textem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Testy písemného projevu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diktát, opravy chyb v textu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Jazykové roviny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lovní </a:t>
            </a:r>
            <a:r>
              <a:rPr lang="cs-CZ" dirty="0" err="1" smtClean="0"/>
              <a:t>fluence</a:t>
            </a:r>
            <a:r>
              <a:rPr lang="cs-CZ" dirty="0" smtClean="0"/>
              <a:t>, morfologická kompetence, syntaktická kompetence, fonologická kompetence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Zraková diferenciace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3882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Testy školních dovedností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Matematika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dirty="0" err="1" smtClean="0"/>
              <a:t>Předmatematické</a:t>
            </a:r>
            <a:r>
              <a:rPr lang="cs-CZ" dirty="0" smtClean="0"/>
              <a:t> dovednosti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soubor </a:t>
            </a:r>
            <a:r>
              <a:rPr lang="cs-CZ" dirty="0" err="1" smtClean="0"/>
              <a:t>subtestů</a:t>
            </a:r>
            <a:r>
              <a:rPr lang="cs-CZ" dirty="0" smtClean="0"/>
              <a:t> pro předškolní děti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 err="1" smtClean="0"/>
              <a:t>Subtesty</a:t>
            </a:r>
            <a:r>
              <a:rPr lang="cs-CZ" dirty="0" smtClean="0"/>
              <a:t> </a:t>
            </a:r>
            <a:r>
              <a:rPr lang="cs-CZ" dirty="0"/>
              <a:t>s rychlostní </a:t>
            </a:r>
            <a:r>
              <a:rPr lang="cs-CZ" dirty="0" smtClean="0"/>
              <a:t>složkou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Automatizace – operace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Číselné řady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Doplnění znaků operací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Porovnávání operací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Sériové operace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Matematické znalosti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Aplikace matematických znalostí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Slovní úlohy</a:t>
            </a:r>
          </a:p>
        </p:txBody>
      </p:sp>
    </p:spTree>
    <p:extLst>
      <p:ext uri="{BB962C8B-B14F-4D97-AF65-F5344CB8AC3E}">
        <p14:creationId xmlns:p14="http://schemas.microsoft.com/office/powerpoint/2010/main" val="254063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– 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cs-CZ" sz="3200" dirty="0" smtClean="0"/>
              <a:t>1998 – WJ IE COG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Mezinárodní edice </a:t>
            </a:r>
            <a:r>
              <a:rPr lang="cs-CZ" sz="2800" dirty="0" err="1" smtClean="0"/>
              <a:t>Woodcock</a:t>
            </a:r>
            <a:r>
              <a:rPr lang="cs-CZ" sz="2800" dirty="0" smtClean="0"/>
              <a:t> – Johnson: Testy kognitivních schopností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Lotyšsko, Slovensko, Maďarsko, ČR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7 </a:t>
            </a:r>
            <a:r>
              <a:rPr lang="cs-CZ" sz="2800" dirty="0" err="1" smtClean="0"/>
              <a:t>subtestů</a:t>
            </a:r>
            <a:endParaRPr lang="cs-CZ" sz="2800" dirty="0" smtClean="0"/>
          </a:p>
          <a:p>
            <a:pPr marL="0" indent="0">
              <a:buFont typeface="Wingdings" pitchFamily="2" charset="2"/>
              <a:buChar char="q"/>
            </a:pPr>
            <a:r>
              <a:rPr lang="cs-CZ" sz="3200" dirty="0" smtClean="0"/>
              <a:t>2010 - WJ IE II COG 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8 </a:t>
            </a:r>
            <a:r>
              <a:rPr lang="cs-CZ" sz="2800" dirty="0" err="1" smtClean="0"/>
              <a:t>subtestů</a:t>
            </a:r>
            <a:r>
              <a:rPr lang="cs-CZ" sz="2800" dirty="0" smtClean="0"/>
              <a:t> – doplněno Formování konceptů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NÚV (IPPP ČR) ve spolupráci s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Woodcock</a:t>
            </a:r>
            <a:r>
              <a:rPr lang="cs-CZ" sz="2800" dirty="0" smtClean="0"/>
              <a:t>-</a:t>
            </a:r>
            <a:r>
              <a:rPr lang="cs-CZ" sz="2800" dirty="0" err="1" smtClean="0"/>
              <a:t>Muñoz</a:t>
            </a:r>
            <a:r>
              <a:rPr lang="cs-CZ" sz="2800" dirty="0" smtClean="0"/>
              <a:t> </a:t>
            </a:r>
            <a:r>
              <a:rPr lang="cs-CZ" sz="2800" dirty="0" err="1" smtClean="0"/>
              <a:t>Foundation</a:t>
            </a:r>
            <a:r>
              <a:rPr lang="cs-CZ" sz="2800" dirty="0" smtClean="0"/>
              <a:t> (Anton Furman)</a:t>
            </a:r>
          </a:p>
          <a:p>
            <a:pPr marL="0" indent="0">
              <a:buFont typeface="Wingdings" pitchFamily="2" charset="2"/>
              <a:buChar char="q"/>
            </a:pPr>
            <a:r>
              <a:rPr lang="cs-CZ" sz="3200" dirty="0" smtClean="0"/>
              <a:t>2016-? (asi 2019) </a:t>
            </a:r>
            <a:r>
              <a:rPr lang="cs-CZ" sz="3200" dirty="0" smtClean="0"/>
              <a:t>– adaptace WJ IV</a:t>
            </a:r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Vydává Jiří </a:t>
            </a:r>
            <a:r>
              <a:rPr lang="cs-CZ" sz="2800" dirty="0" err="1" smtClean="0"/>
              <a:t>Laciga</a:t>
            </a:r>
            <a:r>
              <a:rPr lang="cs-CZ" sz="2800" dirty="0" smtClean="0"/>
              <a:t> a </a:t>
            </a:r>
            <a:r>
              <a:rPr lang="cs-CZ" sz="2800" dirty="0" err="1" smtClean="0"/>
              <a:t>Propsyco</a:t>
            </a:r>
            <a:endParaRPr lang="cs-CZ" sz="2800" dirty="0" smtClean="0"/>
          </a:p>
          <a:p>
            <a:pPr marL="292608" lvl="1" indent="0">
              <a:buFont typeface="Wingdings" pitchFamily="2" charset="2"/>
              <a:buChar char="§"/>
            </a:pPr>
            <a:r>
              <a:rPr lang="cs-CZ" sz="2800" dirty="0" smtClean="0"/>
              <a:t>Počítá Tomáš Urbánek a Hynek Cígler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363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testu WJ IV – 3 baterie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cs-CZ" sz="3600" dirty="0" smtClean="0"/>
              <a:t>WJ IV COG (</a:t>
            </a:r>
            <a:r>
              <a:rPr lang="cs-CZ" sz="3600" dirty="0" err="1" smtClean="0"/>
              <a:t>cognitive</a:t>
            </a:r>
            <a:r>
              <a:rPr lang="cs-CZ" sz="3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Standard </a:t>
            </a:r>
            <a:r>
              <a:rPr lang="cs-CZ" sz="2800" dirty="0" err="1" smtClean="0"/>
              <a:t>battery</a:t>
            </a:r>
            <a:r>
              <a:rPr lang="cs-CZ" sz="2800" dirty="0" smtClean="0"/>
              <a:t> – 10 </a:t>
            </a:r>
            <a:r>
              <a:rPr lang="cs-CZ" sz="2800" dirty="0" err="1" smtClean="0"/>
              <a:t>subtestů</a:t>
            </a:r>
            <a:endParaRPr lang="cs-CZ" sz="2800" dirty="0" smtClean="0"/>
          </a:p>
          <a:p>
            <a:pPr lvl="1">
              <a:buFont typeface="Wingdings" pitchFamily="2" charset="2"/>
              <a:buChar char="§"/>
            </a:pPr>
            <a:r>
              <a:rPr lang="cs-CZ" sz="2800" dirty="0" err="1" smtClean="0"/>
              <a:t>Extended</a:t>
            </a:r>
            <a:r>
              <a:rPr lang="cs-CZ" sz="2800" dirty="0" smtClean="0"/>
              <a:t> </a:t>
            </a:r>
            <a:r>
              <a:rPr lang="cs-CZ" sz="2800" dirty="0" err="1" smtClean="0"/>
              <a:t>battery</a:t>
            </a:r>
            <a:r>
              <a:rPr lang="cs-CZ" sz="2800" dirty="0" smtClean="0"/>
              <a:t> – 8 </a:t>
            </a:r>
            <a:r>
              <a:rPr lang="cs-CZ" sz="2800" dirty="0" err="1" smtClean="0"/>
              <a:t>subtestů</a:t>
            </a:r>
            <a:endParaRPr lang="cs-CZ" sz="2800" dirty="0" smtClean="0"/>
          </a:p>
          <a:p>
            <a:pPr>
              <a:buFont typeface="Wingdings" pitchFamily="2" charset="2"/>
              <a:buChar char="q"/>
            </a:pPr>
            <a:r>
              <a:rPr lang="cs-CZ" sz="3600" dirty="0" smtClean="0"/>
              <a:t>WJ IV ACH (</a:t>
            </a:r>
            <a:r>
              <a:rPr lang="cs-CZ" sz="3600" dirty="0" err="1" smtClean="0"/>
              <a:t>achievement</a:t>
            </a:r>
            <a:r>
              <a:rPr lang="cs-CZ" sz="3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cs-CZ" sz="2800" dirty="0"/>
              <a:t>R</a:t>
            </a:r>
            <a:r>
              <a:rPr lang="en-US" sz="2800" dirty="0" err="1" smtClean="0"/>
              <a:t>eading</a:t>
            </a:r>
            <a:r>
              <a:rPr lang="en-US" sz="2800" dirty="0"/>
              <a:t>, written language, mathematics, and academic knowledge</a:t>
            </a:r>
            <a:endParaRPr lang="cs-CZ" sz="2800" dirty="0" smtClean="0"/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Standard </a:t>
            </a:r>
            <a:r>
              <a:rPr lang="cs-CZ" sz="2800" dirty="0" err="1" smtClean="0"/>
              <a:t>battery</a:t>
            </a:r>
            <a:r>
              <a:rPr lang="cs-CZ" sz="2800" dirty="0" smtClean="0"/>
              <a:t> – 11 </a:t>
            </a:r>
            <a:r>
              <a:rPr lang="cs-CZ" sz="2800" dirty="0" err="1" smtClean="0"/>
              <a:t>subtestů</a:t>
            </a:r>
            <a:endParaRPr lang="cs-CZ" sz="2800" dirty="0" smtClean="0"/>
          </a:p>
          <a:p>
            <a:pPr lvl="1">
              <a:buFont typeface="Wingdings" pitchFamily="2" charset="2"/>
              <a:buChar char="§"/>
            </a:pPr>
            <a:r>
              <a:rPr lang="cs-CZ" sz="2800" dirty="0" err="1" smtClean="0"/>
              <a:t>Extended</a:t>
            </a:r>
            <a:r>
              <a:rPr lang="cs-CZ" sz="2800" dirty="0" smtClean="0"/>
              <a:t> </a:t>
            </a:r>
            <a:r>
              <a:rPr lang="cs-CZ" sz="2800" dirty="0" err="1" smtClean="0"/>
              <a:t>battery</a:t>
            </a:r>
            <a:r>
              <a:rPr lang="cs-CZ" sz="2800" dirty="0" smtClean="0"/>
              <a:t> – 9 </a:t>
            </a:r>
            <a:r>
              <a:rPr lang="cs-CZ" sz="2800" dirty="0" err="1" smtClean="0"/>
              <a:t>subtestů</a:t>
            </a:r>
            <a:endParaRPr lang="cs-CZ" sz="2800" dirty="0" smtClean="0"/>
          </a:p>
          <a:p>
            <a:pPr>
              <a:buFont typeface="Wingdings" pitchFamily="2" charset="2"/>
              <a:buChar char="q"/>
            </a:pPr>
            <a:r>
              <a:rPr lang="cs-CZ" sz="3600" dirty="0" smtClean="0"/>
              <a:t>WJ IV OL (oral </a:t>
            </a:r>
            <a:r>
              <a:rPr lang="cs-CZ" sz="3600" dirty="0" err="1" smtClean="0"/>
              <a:t>language</a:t>
            </a:r>
            <a:r>
              <a:rPr lang="cs-CZ" sz="3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cs-CZ" sz="2800" dirty="0"/>
              <a:t>D</a:t>
            </a:r>
            <a:r>
              <a:rPr lang="en-US" sz="2800" dirty="0" err="1" smtClean="0"/>
              <a:t>etermination</a:t>
            </a:r>
            <a:r>
              <a:rPr lang="en-US" sz="2800" dirty="0" smtClean="0"/>
              <a:t> </a:t>
            </a:r>
            <a:r>
              <a:rPr lang="en-US" sz="2800" dirty="0"/>
              <a:t>of English (and Spanish) language </a:t>
            </a:r>
            <a:r>
              <a:rPr lang="en-US" sz="2800" dirty="0" smtClean="0"/>
              <a:t>proficiency</a:t>
            </a:r>
            <a:r>
              <a:rPr lang="cs-CZ" sz="2800" dirty="0" smtClean="0"/>
              <a:t>, </a:t>
            </a:r>
            <a:r>
              <a:rPr lang="cs-CZ" sz="2800" dirty="0" err="1" smtClean="0"/>
              <a:t>e.g</a:t>
            </a:r>
            <a:r>
              <a:rPr lang="cs-CZ" sz="2800" dirty="0" smtClean="0"/>
              <a:t>. oral </a:t>
            </a:r>
            <a:r>
              <a:rPr lang="cs-CZ" sz="2800" dirty="0" err="1" smtClean="0"/>
              <a:t>expression</a:t>
            </a:r>
            <a:r>
              <a:rPr lang="cs-CZ" sz="2800" dirty="0" smtClean="0"/>
              <a:t>, </a:t>
            </a:r>
            <a:r>
              <a:rPr lang="cs-CZ" sz="2800" dirty="0" err="1" smtClean="0"/>
              <a:t>listening</a:t>
            </a:r>
            <a:r>
              <a:rPr lang="cs-CZ" sz="2800" dirty="0" smtClean="0"/>
              <a:t> </a:t>
            </a:r>
            <a:r>
              <a:rPr lang="cs-CZ" sz="2800" dirty="0" err="1" smtClean="0"/>
              <a:t>comprehension</a:t>
            </a:r>
            <a:endParaRPr lang="cs-CZ" sz="2800" dirty="0"/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12 </a:t>
            </a:r>
            <a:r>
              <a:rPr lang="cs-CZ" sz="2800" dirty="0" err="1" smtClean="0"/>
              <a:t>subtestů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WJ IV </a:t>
            </a:r>
            <a:r>
              <a:rPr lang="cs-CZ" dirty="0" smtClean="0"/>
              <a:t>ACH - </a:t>
            </a:r>
            <a:r>
              <a:rPr lang="cs-CZ" dirty="0" err="1" smtClean="0"/>
              <a:t>subtesty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Standard </a:t>
            </a:r>
            <a:r>
              <a:rPr lang="cs-CZ" b="1" dirty="0" err="1"/>
              <a:t>Battery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• Test 1: </a:t>
            </a:r>
            <a:r>
              <a:rPr lang="cs-CZ" dirty="0" err="1"/>
              <a:t>Letter</a:t>
            </a:r>
            <a:r>
              <a:rPr lang="cs-CZ" dirty="0"/>
              <a:t>-Word </a:t>
            </a:r>
            <a:r>
              <a:rPr lang="cs-CZ" dirty="0" err="1"/>
              <a:t>Identification</a:t>
            </a:r>
            <a:endParaRPr lang="cs-CZ" dirty="0"/>
          </a:p>
          <a:p>
            <a:r>
              <a:rPr lang="cs-CZ" dirty="0"/>
              <a:t>• Test 2: </a:t>
            </a:r>
            <a:r>
              <a:rPr lang="cs-CZ" dirty="0" err="1"/>
              <a:t>Applied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r>
              <a:rPr lang="cs-CZ" dirty="0"/>
              <a:t>• Test 3: </a:t>
            </a:r>
            <a:r>
              <a:rPr lang="cs-CZ" dirty="0" err="1"/>
              <a:t>Spelling</a:t>
            </a:r>
            <a:endParaRPr lang="cs-CZ" dirty="0"/>
          </a:p>
          <a:p>
            <a:r>
              <a:rPr lang="cs-CZ" dirty="0"/>
              <a:t>• Test 4: </a:t>
            </a:r>
            <a:r>
              <a:rPr lang="cs-CZ" dirty="0" err="1"/>
              <a:t>Passage</a:t>
            </a:r>
            <a:r>
              <a:rPr lang="cs-CZ" dirty="0"/>
              <a:t> </a:t>
            </a:r>
            <a:r>
              <a:rPr lang="cs-CZ" dirty="0" err="1"/>
              <a:t>Comprehension</a:t>
            </a:r>
            <a:endParaRPr lang="cs-CZ" dirty="0"/>
          </a:p>
          <a:p>
            <a:r>
              <a:rPr lang="cs-CZ" dirty="0"/>
              <a:t>• Test 5: </a:t>
            </a:r>
            <a:r>
              <a:rPr lang="cs-CZ" dirty="0" err="1"/>
              <a:t>Calculation</a:t>
            </a:r>
            <a:endParaRPr lang="cs-CZ" dirty="0"/>
          </a:p>
          <a:p>
            <a:r>
              <a:rPr lang="cs-CZ" dirty="0"/>
              <a:t>• Test 6: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Samples</a:t>
            </a:r>
            <a:endParaRPr lang="cs-CZ" dirty="0"/>
          </a:p>
          <a:p>
            <a:r>
              <a:rPr lang="cs-CZ" dirty="0"/>
              <a:t>• Test 7: Word </a:t>
            </a:r>
            <a:r>
              <a:rPr lang="cs-CZ" dirty="0" err="1"/>
              <a:t>Attack</a:t>
            </a:r>
            <a:endParaRPr lang="cs-CZ" dirty="0"/>
          </a:p>
          <a:p>
            <a:r>
              <a:rPr lang="cs-CZ" dirty="0"/>
              <a:t>• Test 8: Oral </a:t>
            </a:r>
            <a:r>
              <a:rPr lang="cs-CZ" dirty="0" err="1" smtClean="0"/>
              <a:t>Reading</a:t>
            </a:r>
            <a:endParaRPr lang="cs-CZ" b="1" i="1" dirty="0"/>
          </a:p>
          <a:p>
            <a:r>
              <a:rPr lang="en-US" dirty="0"/>
              <a:t>• Test 9: Sentence Reading Fluency</a:t>
            </a:r>
          </a:p>
          <a:p>
            <a:r>
              <a:rPr lang="en-US" dirty="0"/>
              <a:t>• Test 10: Math Facts Fluency</a:t>
            </a:r>
          </a:p>
          <a:p>
            <a:r>
              <a:rPr lang="cs-CZ" dirty="0"/>
              <a:t>• Test 11: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Fluency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 err="1"/>
              <a:t>Extended</a:t>
            </a:r>
            <a:r>
              <a:rPr lang="cs-CZ" b="1" dirty="0"/>
              <a:t> </a:t>
            </a:r>
            <a:r>
              <a:rPr lang="cs-CZ" b="1" dirty="0" err="1"/>
              <a:t>Battery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• Test 12: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 smtClean="0"/>
              <a:t>Recall</a:t>
            </a:r>
            <a:endParaRPr lang="cs-CZ" b="1" i="1" dirty="0"/>
          </a:p>
          <a:p>
            <a:r>
              <a:rPr lang="cs-CZ" dirty="0"/>
              <a:t>• Test 13: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 smtClean="0"/>
              <a:t>Matrices</a:t>
            </a:r>
            <a:endParaRPr lang="cs-CZ" b="1" i="1" dirty="0"/>
          </a:p>
          <a:p>
            <a:r>
              <a:rPr lang="cs-CZ" dirty="0"/>
              <a:t>• Test 14: </a:t>
            </a:r>
            <a:r>
              <a:rPr lang="cs-CZ" dirty="0" err="1"/>
              <a:t>Editing</a:t>
            </a:r>
            <a:endParaRPr lang="cs-CZ" dirty="0"/>
          </a:p>
          <a:p>
            <a:r>
              <a:rPr lang="en-US" dirty="0"/>
              <a:t>• Test 15: Word Reading </a:t>
            </a:r>
            <a:r>
              <a:rPr lang="en-US" dirty="0" smtClean="0"/>
              <a:t>Fluency</a:t>
            </a:r>
            <a:endParaRPr lang="en-US" b="1" i="1" dirty="0"/>
          </a:p>
          <a:p>
            <a:r>
              <a:rPr lang="en-US" dirty="0"/>
              <a:t>• Test 16: Spelling of Sounds</a:t>
            </a:r>
          </a:p>
          <a:p>
            <a:r>
              <a:rPr lang="cs-CZ" dirty="0"/>
              <a:t>• Test 17: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Vocabulary</a:t>
            </a:r>
            <a:endParaRPr lang="cs-CZ" dirty="0"/>
          </a:p>
          <a:p>
            <a:r>
              <a:rPr lang="cs-CZ" dirty="0"/>
              <a:t>• Test 18: Science</a:t>
            </a:r>
          </a:p>
          <a:p>
            <a:r>
              <a:rPr lang="cs-CZ" dirty="0"/>
              <a:t>• Test 19: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• Test 20: </a:t>
            </a:r>
            <a:r>
              <a:rPr lang="cs-CZ" dirty="0" err="1"/>
              <a:t>Humanities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9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WJ IV </a:t>
            </a:r>
            <a:r>
              <a:rPr lang="cs-CZ" dirty="0" smtClean="0"/>
              <a:t>OL </a:t>
            </a:r>
            <a:r>
              <a:rPr lang="cs-CZ" dirty="0"/>
              <a:t>- </a:t>
            </a:r>
            <a:r>
              <a:rPr lang="cs-CZ" dirty="0" err="1"/>
              <a:t>subtesty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• Test </a:t>
            </a:r>
            <a:r>
              <a:rPr lang="cs-CZ" dirty="0"/>
              <a:t>1: Picture </a:t>
            </a:r>
            <a:r>
              <a:rPr lang="cs-CZ" dirty="0" err="1"/>
              <a:t>Vocabulary</a:t>
            </a:r>
            <a:endParaRPr lang="cs-CZ" dirty="0"/>
          </a:p>
          <a:p>
            <a:r>
              <a:rPr lang="cs-CZ" dirty="0"/>
              <a:t>• Test 2: Oral </a:t>
            </a:r>
            <a:r>
              <a:rPr lang="cs-CZ" dirty="0" err="1"/>
              <a:t>Comprehension</a:t>
            </a:r>
            <a:endParaRPr lang="cs-CZ" dirty="0"/>
          </a:p>
          <a:p>
            <a:r>
              <a:rPr lang="cs-CZ" dirty="0"/>
              <a:t>• Test 3: </a:t>
            </a:r>
            <a:r>
              <a:rPr lang="cs-CZ" dirty="0" err="1" smtClean="0"/>
              <a:t>Segmentation</a:t>
            </a:r>
            <a:endParaRPr lang="cs-CZ" b="1" i="1" dirty="0"/>
          </a:p>
          <a:p>
            <a:r>
              <a:rPr lang="en-US" dirty="0"/>
              <a:t>• Test 4: Rapid Picture Naming</a:t>
            </a:r>
          </a:p>
          <a:p>
            <a:r>
              <a:rPr lang="cs-CZ" dirty="0"/>
              <a:t>• Test 5: Sentence </a:t>
            </a:r>
            <a:r>
              <a:rPr lang="cs-CZ" dirty="0" err="1"/>
              <a:t>Repetition</a:t>
            </a:r>
            <a:endParaRPr lang="cs-CZ" dirty="0"/>
          </a:p>
          <a:p>
            <a:r>
              <a:rPr lang="cs-CZ" dirty="0"/>
              <a:t>• Test 6: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Directions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• </a:t>
            </a:r>
            <a:r>
              <a:rPr lang="cs-CZ" dirty="0"/>
              <a:t>Test 7: </a:t>
            </a:r>
            <a:r>
              <a:rPr lang="cs-CZ" dirty="0" err="1"/>
              <a:t>Sound</a:t>
            </a:r>
            <a:r>
              <a:rPr lang="cs-CZ" dirty="0"/>
              <a:t> </a:t>
            </a:r>
            <a:r>
              <a:rPr lang="cs-CZ" dirty="0" err="1"/>
              <a:t>Blending</a:t>
            </a:r>
            <a:endParaRPr lang="cs-CZ" dirty="0"/>
          </a:p>
          <a:p>
            <a:r>
              <a:rPr lang="cs-CZ" dirty="0"/>
              <a:t>• Test 8: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/>
              <a:t>Fluency</a:t>
            </a:r>
            <a:endParaRPr lang="cs-CZ" dirty="0"/>
          </a:p>
          <a:p>
            <a:r>
              <a:rPr lang="cs-CZ" dirty="0"/>
              <a:t>• Test 9: </a:t>
            </a:r>
            <a:r>
              <a:rPr lang="cs-CZ" dirty="0" err="1"/>
              <a:t>Sound</a:t>
            </a:r>
            <a:r>
              <a:rPr lang="cs-CZ" dirty="0"/>
              <a:t> </a:t>
            </a:r>
            <a:r>
              <a:rPr lang="cs-CZ" dirty="0" err="1"/>
              <a:t>Awareness</a:t>
            </a:r>
            <a:endParaRPr lang="cs-CZ" dirty="0"/>
          </a:p>
          <a:p>
            <a:r>
              <a:rPr lang="es-ES" dirty="0"/>
              <a:t>• Test 10: Vocabulario sobre dibujos</a:t>
            </a:r>
          </a:p>
          <a:p>
            <a:r>
              <a:rPr lang="cs-CZ" dirty="0"/>
              <a:t>• Test 11: </a:t>
            </a:r>
            <a:r>
              <a:rPr lang="cs-CZ" dirty="0" err="1"/>
              <a:t>Comprensión</a:t>
            </a:r>
            <a:r>
              <a:rPr lang="cs-CZ" dirty="0"/>
              <a:t> oral</a:t>
            </a:r>
          </a:p>
          <a:p>
            <a:r>
              <a:rPr lang="es-ES" dirty="0"/>
              <a:t>• Test 12: Comprensión de indicaciones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09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administrace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Přes roh stolu – úhel 45 stupňů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Záznamový list za testovacím sešitem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159" y="2681209"/>
            <a:ext cx="6305400" cy="364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43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administrace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Výchozí (vstupní) bod – dle věku, respektive odhadu schopností dítěte – uvedeno na začátku daného </a:t>
            </a:r>
            <a:r>
              <a:rPr lang="cs-CZ" dirty="0" err="1" smtClean="0"/>
              <a:t>subtestu</a:t>
            </a:r>
            <a:r>
              <a:rPr lang="cs-CZ" dirty="0" smtClean="0"/>
              <a:t> v testovém sešitě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Bazální úroveň – musí splnit určitý počet položek, pokud má pozdější výchozí bod – v případě, že ne, vrací se k lehčím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Pravidlo stropu (ukončení) – přerušení </a:t>
            </a:r>
            <a:r>
              <a:rPr lang="cs-CZ" dirty="0" err="1" smtClean="0"/>
              <a:t>subtestu</a:t>
            </a:r>
            <a:r>
              <a:rPr lang="cs-CZ" dirty="0" smtClean="0"/>
              <a:t> po určitém počtu chybných odpovědí v řadě, zabraňuje frustraci; pozor na pravidlo celé strany (</a:t>
            </a:r>
            <a:r>
              <a:rPr lang="cs-CZ" dirty="0" err="1" smtClean="0"/>
              <a:t>doadministrujte</a:t>
            </a:r>
            <a:r>
              <a:rPr lang="cs-CZ" dirty="0" smtClean="0"/>
              <a:t> položky na dané straně)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více odpovědích s časovým odstupem skórujte poslední odpověď probanda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více odpovědích naráz – „Jaká je tedy tvoje odpověď?“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88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baterie COG: </a:t>
            </a:r>
            <a:br>
              <a:rPr lang="cs-CZ" dirty="0" smtClean="0"/>
            </a:br>
            <a:r>
              <a:rPr lang="cs-CZ" dirty="0" smtClean="0"/>
              <a:t>7 faktorů (širokých schopností)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dirty="0" err="1" smtClean="0"/>
              <a:t>Comprehension</a:t>
            </a:r>
            <a:r>
              <a:rPr lang="cs-CZ" sz="2800" dirty="0" smtClean="0"/>
              <a:t>-</a:t>
            </a:r>
            <a:r>
              <a:rPr lang="cs-CZ" sz="2800" dirty="0" err="1" smtClean="0"/>
              <a:t>Knowledge</a:t>
            </a:r>
            <a:r>
              <a:rPr lang="cs-CZ" sz="2800" dirty="0" smtClean="0"/>
              <a:t> (</a:t>
            </a:r>
            <a:r>
              <a:rPr lang="cs-CZ" sz="2800" dirty="0" err="1" smtClean="0"/>
              <a:t>Gc</a:t>
            </a:r>
            <a:r>
              <a:rPr lang="cs-CZ" sz="2800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/>
              <a:t>Long-Term </a:t>
            </a:r>
            <a:r>
              <a:rPr lang="cs-CZ" sz="2800" dirty="0" err="1"/>
              <a:t>Retrieval</a:t>
            </a:r>
            <a:r>
              <a:rPr lang="cs-CZ" sz="2800" dirty="0"/>
              <a:t> (</a:t>
            </a:r>
            <a:r>
              <a:rPr lang="cs-CZ" sz="2800" dirty="0" err="1"/>
              <a:t>Glr</a:t>
            </a:r>
            <a:r>
              <a:rPr lang="cs-CZ" sz="28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Aktuálně po rozdělení </a:t>
            </a:r>
            <a:r>
              <a:rPr lang="cs-CZ" dirty="0" err="1" smtClean="0"/>
              <a:t>Glr</a:t>
            </a:r>
            <a:r>
              <a:rPr lang="cs-CZ" dirty="0" smtClean="0"/>
              <a:t> na </a:t>
            </a:r>
            <a:r>
              <a:rPr lang="cs-CZ" dirty="0" err="1" smtClean="0"/>
              <a:t>Gl</a:t>
            </a:r>
            <a:r>
              <a:rPr lang="cs-CZ" dirty="0" smtClean="0"/>
              <a:t> a </a:t>
            </a:r>
            <a:r>
              <a:rPr lang="cs-CZ" dirty="0" err="1" smtClean="0"/>
              <a:t>Gr</a:t>
            </a:r>
            <a:r>
              <a:rPr lang="cs-CZ" dirty="0" smtClean="0"/>
              <a:t> jde o 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efficiency</a:t>
            </a:r>
            <a:r>
              <a:rPr lang="cs-CZ" dirty="0"/>
              <a:t> (</a:t>
            </a:r>
            <a:r>
              <a:rPr lang="cs-CZ" dirty="0" err="1" smtClean="0"/>
              <a:t>Gl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3000" dirty="0" err="1" smtClean="0"/>
              <a:t>Visual</a:t>
            </a:r>
            <a:r>
              <a:rPr lang="cs-CZ" sz="3000" dirty="0" smtClean="0"/>
              <a:t> </a:t>
            </a:r>
            <a:r>
              <a:rPr lang="cs-CZ" sz="3000" dirty="0" err="1" smtClean="0"/>
              <a:t>Processing</a:t>
            </a:r>
            <a:r>
              <a:rPr lang="cs-CZ" sz="3000" dirty="0" smtClean="0"/>
              <a:t> (</a:t>
            </a:r>
            <a:r>
              <a:rPr lang="cs-CZ" sz="3000" dirty="0" err="1" smtClean="0"/>
              <a:t>Gv</a:t>
            </a:r>
            <a:r>
              <a:rPr lang="cs-CZ" sz="3000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Auditory </a:t>
            </a:r>
            <a:r>
              <a:rPr lang="cs-CZ" sz="2800" dirty="0" err="1"/>
              <a:t>Processing</a:t>
            </a:r>
            <a:r>
              <a:rPr lang="cs-CZ" sz="2800" dirty="0"/>
              <a:t> (</a:t>
            </a:r>
            <a:r>
              <a:rPr lang="cs-CZ" sz="2800" dirty="0" err="1"/>
              <a:t>Ga</a:t>
            </a:r>
            <a:r>
              <a:rPr lang="cs-CZ" sz="2800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smtClean="0"/>
              <a:t>Fluid </a:t>
            </a:r>
            <a:r>
              <a:rPr lang="cs-CZ" sz="2800" dirty="0" err="1" smtClean="0"/>
              <a:t>Reasoning</a:t>
            </a:r>
            <a:r>
              <a:rPr lang="cs-CZ" sz="2800" dirty="0" smtClean="0"/>
              <a:t> (</a:t>
            </a:r>
            <a:r>
              <a:rPr lang="cs-CZ" sz="2800" dirty="0" err="1" smtClean="0"/>
              <a:t>Gƒ</a:t>
            </a:r>
            <a:r>
              <a:rPr lang="cs-CZ" sz="2800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err="1"/>
              <a:t>Cognitive</a:t>
            </a:r>
            <a:r>
              <a:rPr lang="cs-CZ" sz="2800" dirty="0"/>
              <a:t> </a:t>
            </a:r>
            <a:r>
              <a:rPr lang="cs-CZ" sz="2800" dirty="0" err="1"/>
              <a:t>Processing</a:t>
            </a:r>
            <a:r>
              <a:rPr lang="cs-CZ" sz="2800" dirty="0"/>
              <a:t> Speed (</a:t>
            </a:r>
            <a:r>
              <a:rPr lang="cs-CZ" sz="2800" dirty="0" err="1"/>
              <a:t>Gs</a:t>
            </a:r>
            <a:r>
              <a:rPr lang="cs-CZ" sz="2800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cs-CZ" sz="2800" dirty="0" err="1" smtClean="0"/>
              <a:t>Short</a:t>
            </a:r>
            <a:r>
              <a:rPr lang="cs-CZ" sz="2800" dirty="0" smtClean="0"/>
              <a:t>-Term </a:t>
            </a:r>
            <a:r>
              <a:rPr lang="cs-CZ" sz="2800" dirty="0" err="1" smtClean="0"/>
              <a:t>Working</a:t>
            </a:r>
            <a:r>
              <a:rPr lang="cs-CZ" sz="2800" dirty="0" smtClean="0"/>
              <a:t> </a:t>
            </a:r>
            <a:r>
              <a:rPr lang="cs-CZ" sz="2800" dirty="0" err="1" smtClean="0"/>
              <a:t>Memory</a:t>
            </a:r>
            <a:r>
              <a:rPr lang="cs-CZ" sz="2800" dirty="0" smtClean="0"/>
              <a:t> (</a:t>
            </a:r>
            <a:r>
              <a:rPr lang="cs-CZ" sz="2800" dirty="0" err="1" smtClean="0"/>
              <a:t>Gwm</a:t>
            </a:r>
            <a:r>
              <a:rPr lang="cs-CZ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1480</TotalTime>
  <Words>1167</Words>
  <Application>Microsoft Office PowerPoint</Application>
  <PresentationFormat>Předvádění na obrazovce (4:3)</PresentationFormat>
  <Paragraphs>203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Retrospektiva</vt:lpstr>
      <vt:lpstr>   Testy Woodcock-Johnson</vt:lpstr>
      <vt:lpstr>Historie – zahraničí</vt:lpstr>
      <vt:lpstr>Historie – Česká republika</vt:lpstr>
      <vt:lpstr>Části testu WJ IV – 3 baterie</vt:lpstr>
      <vt:lpstr>WJ IV ACH - subtesty</vt:lpstr>
      <vt:lpstr>WJ IV OL - subtesty</vt:lpstr>
      <vt:lpstr>Základní pravidla administrace</vt:lpstr>
      <vt:lpstr>Základní pravidla administrace</vt:lpstr>
      <vt:lpstr>Zaměření baterie COG:  7 faktorů (širokých schopností)</vt:lpstr>
      <vt:lpstr>Comprehension-Knowledge (Gc)</vt:lpstr>
      <vt:lpstr>Long-Term Retrieval (Glr)</vt:lpstr>
      <vt:lpstr>Long-Term Retrieval (Glr): Audio-vizuální učení</vt:lpstr>
      <vt:lpstr>Long-Term Retrieval (Glr): Audio-vizuální učení</vt:lpstr>
      <vt:lpstr>Long-Term Retrieval (Glr): Audio-vizuální učení</vt:lpstr>
      <vt:lpstr>Long-Term Retrieval (Glr): Audio-vizuální učení</vt:lpstr>
      <vt:lpstr>Visual Processing (Gv)</vt:lpstr>
      <vt:lpstr>Auditory Processing (Ga)</vt:lpstr>
      <vt:lpstr>Fluid Reasoning (Gƒ)</vt:lpstr>
      <vt:lpstr>Fluid Reasoning (Gƒ): Analýza-syntéza</vt:lpstr>
      <vt:lpstr>Cognitive Processing Speed (Gs)</vt:lpstr>
      <vt:lpstr>Short-Term Working Memory (Gwm)</vt:lpstr>
      <vt:lpstr>Bednářová, Jabůrek, Cígler:  Testy školních dovedností</vt:lpstr>
      <vt:lpstr>Testy školních dovedností: Český jazyk</vt:lpstr>
      <vt:lpstr>Testy školních dovedností: Matematika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TIM: Test for Identifying Gifted Students in Mathematics</dc:title>
  <dc:creator>Hynek Cígler</dc:creator>
  <cp:lastModifiedBy>Michal Jabůrek</cp:lastModifiedBy>
  <cp:revision>125</cp:revision>
  <dcterms:created xsi:type="dcterms:W3CDTF">2015-02-11T16:19:38Z</dcterms:created>
  <dcterms:modified xsi:type="dcterms:W3CDTF">2018-10-04T09:14:02Z</dcterms:modified>
</cp:coreProperties>
</file>