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8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8" r:id="rId12"/>
    <p:sldId id="261" r:id="rId13"/>
    <p:sldId id="257" r:id="rId14"/>
    <p:sldId id="259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3" autoAdjust="0"/>
  </p:normalViewPr>
  <p:slideViewPr>
    <p:cSldViewPr snapToGrid="0">
      <p:cViewPr varScale="1">
        <p:scale>
          <a:sx n="60" d="100"/>
          <a:sy n="60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57989-60EC-4990-97D6-5217ACDF158E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EED51-E69B-4E9B-8D33-C7977B3DB5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EED51-E69B-4E9B-8D33-C7977B3DB5F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05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Možná přidat ještě KAIT</a:t>
            </a:r>
            <a:r>
              <a:rPr lang="cs-CZ" baseline="0" dirty="0" smtClean="0"/>
              <a:t> – Kaufmana pro dospěláky, ale asi není </a:t>
            </a:r>
            <a:r>
              <a:rPr lang="cs-CZ" baseline="0" smtClean="0"/>
              <a:t>moc známý.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EED51-E69B-4E9B-8D33-C7977B3DB5F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431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65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56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53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29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58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5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44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53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36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03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34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FE46D5-BE69-490F-AA95-66E583C27AED}" type="datetimeFigureOut">
              <a:rPr lang="cs-CZ" smtClean="0"/>
              <a:t>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510E08C-E8FF-48F9-9A02-31351796587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2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eiresias.muni.cz/dystest/" TargetMode="External"/><Relationship Id="rId3" Type="http://schemas.openxmlformats.org/officeDocument/2006/relationships/hyperlink" Target="http://www.testcentrum.com/" TargetMode="External"/><Relationship Id="rId7" Type="http://schemas.openxmlformats.org/officeDocument/2006/relationships/hyperlink" Target="http://www.testy-schopnosti.cz/" TargetMode="External"/><Relationship Id="rId2" Type="http://schemas.openxmlformats.org/officeDocument/2006/relationships/hyperlink" Target="http://www.psychodiagnostika-sr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danedeti.cz/" TargetMode="External"/><Relationship Id="rId5" Type="http://schemas.openxmlformats.org/officeDocument/2006/relationships/hyperlink" Target="https://objednavky.nuv.cz/diag" TargetMode="External"/><Relationship Id="rId4" Type="http://schemas.openxmlformats.org/officeDocument/2006/relationships/hyperlink" Target="http://shop.propsyco.cz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iqmobile" TargetMode="External"/><Relationship Id="rId7" Type="http://schemas.openxmlformats.org/officeDocument/2006/relationships/image" Target="../media/image8.jpg"/><Relationship Id="rId2" Type="http://schemas.openxmlformats.org/officeDocument/2006/relationships/hyperlink" Target="http://www.iqscorner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hyperlink" Target="https://twitter.com/sbkaufman" TargetMode="External"/><Relationship Id="rId4" Type="http://schemas.openxmlformats.org/officeDocument/2006/relationships/hyperlink" Target="https://www.scottbarrykaufman.com/blo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IdnKg0cW4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NjXg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apsych.com/chcdefs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dirty="0"/>
              <a:t>PSY438 – </a:t>
            </a:r>
            <a:r>
              <a:rPr lang="cs-CZ" altLang="cs-CZ" sz="5400" dirty="0" smtClean="0"/>
              <a:t>Psychodiagnostické </a:t>
            </a:r>
            <a:r>
              <a:rPr lang="cs-CZ" altLang="cs-CZ" sz="5400" dirty="0"/>
              <a:t>praktikum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Jabůrek</a:t>
            </a:r>
            <a:br>
              <a:rPr lang="cs-CZ" dirty="0" smtClean="0"/>
            </a:br>
            <a:r>
              <a:rPr lang="cs-CZ" dirty="0" smtClean="0"/>
              <a:t>Ondřej Straka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3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190" y="211609"/>
            <a:ext cx="4880113" cy="664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24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Nejznámější komplexní inteligenční testy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505292"/>
              </p:ext>
            </p:extLst>
          </p:nvPr>
        </p:nvGraphicFramePr>
        <p:xfrm>
          <a:off x="705854" y="2084833"/>
          <a:ext cx="10684040" cy="3806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4272">
                  <a:extLst>
                    <a:ext uri="{9D8B030D-6E8A-4147-A177-3AD203B41FA5}">
                      <a16:colId xmlns:a16="http://schemas.microsoft.com/office/drawing/2014/main" val="2448077765"/>
                    </a:ext>
                  </a:extLst>
                </a:gridCol>
                <a:gridCol w="2021306">
                  <a:extLst>
                    <a:ext uri="{9D8B030D-6E8A-4147-A177-3AD203B41FA5}">
                      <a16:colId xmlns:a16="http://schemas.microsoft.com/office/drawing/2014/main" val="3209129367"/>
                    </a:ext>
                  </a:extLst>
                </a:gridCol>
                <a:gridCol w="1780673">
                  <a:extLst>
                    <a:ext uri="{9D8B030D-6E8A-4147-A177-3AD203B41FA5}">
                      <a16:colId xmlns:a16="http://schemas.microsoft.com/office/drawing/2014/main" val="2062500583"/>
                    </a:ext>
                  </a:extLst>
                </a:gridCol>
                <a:gridCol w="2967789">
                  <a:extLst>
                    <a:ext uri="{9D8B030D-6E8A-4147-A177-3AD203B41FA5}">
                      <a16:colId xmlns:a16="http://schemas.microsoft.com/office/drawing/2014/main" val="1114776074"/>
                    </a:ext>
                  </a:extLst>
                </a:gridCol>
              </a:tblGrid>
              <a:tr h="440703"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Verze v zahraničí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Verze u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960161"/>
                  </a:ext>
                </a:extLst>
              </a:tr>
              <a:tr h="76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WISC (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Wechsler Intelligence Scale for Children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WISC-V </a:t>
                      </a:r>
                      <a:r>
                        <a:rPr lang="cs-CZ" baseline="0" dirty="0" smtClean="0"/>
                        <a:t>– 2014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WISC-III – 2002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Prý se chystá adaptace V. edice v </a:t>
                      </a:r>
                      <a:r>
                        <a:rPr lang="cs-CZ" dirty="0" err="1" smtClean="0"/>
                        <a:t>Testcentru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61064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WAIS (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Wechsler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Adult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Intelligence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Scale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WAIS-IV – 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WAIS-III – 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076858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r>
                        <a:rPr lang="cs-CZ" dirty="0" smtClean="0"/>
                        <a:t>CAS (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Cognitive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CAS2 – 2014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CAS2 – 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791571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SB </a:t>
                      </a:r>
                      <a:r>
                        <a:rPr lang="cs-CZ" b="0" dirty="0" smtClean="0"/>
                        <a:t>(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Stanford-Binet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Intelligence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Scales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SB-5 – 2003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SB-4 – 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812864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r>
                        <a:rPr lang="cs-CZ" dirty="0" smtClean="0"/>
                        <a:t>K-ABC (</a:t>
                      </a:r>
                      <a:r>
                        <a:rPr lang="en-US" dirty="0" smtClean="0"/>
                        <a:t>Kaufman Assessment Battery for Children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KABC-II – 2004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KABC-II NU – 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ym typeface="Wingdings" panose="05000000000000000000" pitchFamily="2" charset="2"/>
                        </a:rPr>
                        <a:t>KABC-I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dirty="0" smtClean="0"/>
                        <a:t>–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 2000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583026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r>
                        <a:rPr lang="cs-CZ" dirty="0" smtClean="0"/>
                        <a:t>WJ (</a:t>
                      </a:r>
                      <a:r>
                        <a:rPr lang="en-US" dirty="0" smtClean="0"/>
                        <a:t>Woodcock–Johnson Tests of Cognitive Abilities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WJ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IV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COG – 2014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WJ IE II COG – 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Probíhá</a:t>
                      </a:r>
                      <a:r>
                        <a:rPr lang="cs-CZ" baseline="0" dirty="0" smtClean="0"/>
                        <a:t> adaptace WJ IV </a:t>
                      </a:r>
                      <a:br>
                        <a:rPr lang="cs-CZ" baseline="0" dirty="0" smtClean="0"/>
                      </a:br>
                      <a:r>
                        <a:rPr lang="cs-CZ" baseline="0" dirty="0" smtClean="0"/>
                        <a:t>v rámci </a:t>
                      </a:r>
                      <a:r>
                        <a:rPr lang="cs-CZ" baseline="0" dirty="0" err="1" smtClean="0"/>
                        <a:t>Propsyca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54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40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důležité v ČR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918125"/>
              </p:ext>
            </p:extLst>
          </p:nvPr>
        </p:nvGraphicFramePr>
        <p:xfrm>
          <a:off x="705854" y="2084833"/>
          <a:ext cx="10684040" cy="1521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4272">
                  <a:extLst>
                    <a:ext uri="{9D8B030D-6E8A-4147-A177-3AD203B41FA5}">
                      <a16:colId xmlns:a16="http://schemas.microsoft.com/office/drawing/2014/main" val="2448077765"/>
                    </a:ext>
                  </a:extLst>
                </a:gridCol>
                <a:gridCol w="2021306">
                  <a:extLst>
                    <a:ext uri="{9D8B030D-6E8A-4147-A177-3AD203B41FA5}">
                      <a16:colId xmlns:a16="http://schemas.microsoft.com/office/drawing/2014/main" val="3209129367"/>
                    </a:ext>
                  </a:extLst>
                </a:gridCol>
                <a:gridCol w="1780673">
                  <a:extLst>
                    <a:ext uri="{9D8B030D-6E8A-4147-A177-3AD203B41FA5}">
                      <a16:colId xmlns:a16="http://schemas.microsoft.com/office/drawing/2014/main" val="2062500583"/>
                    </a:ext>
                  </a:extLst>
                </a:gridCol>
                <a:gridCol w="2967789">
                  <a:extLst>
                    <a:ext uri="{9D8B030D-6E8A-4147-A177-3AD203B41FA5}">
                      <a16:colId xmlns:a16="http://schemas.microsoft.com/office/drawing/2014/main" val="1114776074"/>
                    </a:ext>
                  </a:extLst>
                </a:gridCol>
              </a:tblGrid>
              <a:tr h="440703">
                <a:tc>
                  <a:txBody>
                    <a:bodyPr/>
                    <a:lstStyle/>
                    <a:p>
                      <a:r>
                        <a:rPr lang="cs-CZ" dirty="0" smtClean="0"/>
                        <a:t>Pro mrňouse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Verze v zahraničí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Verze u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960161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IDS (</a:t>
                      </a:r>
                      <a:r>
                        <a:rPr lang="en-US" dirty="0" smtClean="0"/>
                        <a:t>The Intelligence and Development Scales</a:t>
                      </a:r>
                      <a:r>
                        <a:rPr lang="cs-CZ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Zaměřuje se na celkový vývoj</a:t>
                      </a:r>
                    </a:p>
                    <a:p>
                      <a:r>
                        <a:rPr lang="cs-CZ" dirty="0" smtClean="0"/>
                        <a:t>Chystá se IDS-P (3-5 let)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908875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SON–R 2½ –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 2,5 do 7 let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911923"/>
                  </a:ext>
                </a:extLst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141478"/>
              </p:ext>
            </p:extLst>
          </p:nvPr>
        </p:nvGraphicFramePr>
        <p:xfrm>
          <a:off x="705854" y="4001865"/>
          <a:ext cx="10684040" cy="1762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4272">
                  <a:extLst>
                    <a:ext uri="{9D8B030D-6E8A-4147-A177-3AD203B41FA5}">
                      <a16:colId xmlns:a16="http://schemas.microsoft.com/office/drawing/2014/main" val="2448077765"/>
                    </a:ext>
                  </a:extLst>
                </a:gridCol>
                <a:gridCol w="2021306">
                  <a:extLst>
                    <a:ext uri="{9D8B030D-6E8A-4147-A177-3AD203B41FA5}">
                      <a16:colId xmlns:a16="http://schemas.microsoft.com/office/drawing/2014/main" val="3209129367"/>
                    </a:ext>
                  </a:extLst>
                </a:gridCol>
                <a:gridCol w="1780673">
                  <a:extLst>
                    <a:ext uri="{9D8B030D-6E8A-4147-A177-3AD203B41FA5}">
                      <a16:colId xmlns:a16="http://schemas.microsoft.com/office/drawing/2014/main" val="2062500583"/>
                    </a:ext>
                  </a:extLst>
                </a:gridCol>
                <a:gridCol w="2967789">
                  <a:extLst>
                    <a:ext uri="{9D8B030D-6E8A-4147-A177-3AD203B41FA5}">
                      <a16:colId xmlns:a16="http://schemas.microsoft.com/office/drawing/2014/main" val="1114776074"/>
                    </a:ext>
                  </a:extLst>
                </a:gridCol>
              </a:tblGrid>
              <a:tr h="440703">
                <a:tc>
                  <a:txBody>
                    <a:bodyPr/>
                    <a:lstStyle/>
                    <a:p>
                      <a:r>
                        <a:rPr lang="cs-CZ" dirty="0" smtClean="0"/>
                        <a:t>Skupinově</a:t>
                      </a:r>
                      <a:r>
                        <a:rPr lang="cs-CZ" baseline="0" dirty="0" smtClean="0"/>
                        <a:t> administrované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Verze v zahraničí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Verze u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960161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KIT (Krátký Inteligenční</a:t>
                      </a:r>
                      <a:r>
                        <a:rPr lang="cs-CZ" baseline="0" dirty="0" smtClean="0"/>
                        <a:t> Test)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ym typeface="Wingdings" panose="05000000000000000000" pitchFamily="2" charset="2"/>
                        </a:rPr>
                        <a:t>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 12 do 59 let a 11 měsíců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908875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IST 2000-R (</a:t>
                      </a:r>
                      <a:r>
                        <a:rPr lang="cs-CZ" dirty="0" err="1" smtClean="0"/>
                        <a:t>Intelligence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structure</a:t>
                      </a:r>
                      <a:r>
                        <a:rPr lang="cs-CZ" dirty="0" smtClean="0"/>
                        <a:t> test</a:t>
                      </a:r>
                      <a:r>
                        <a:rPr lang="cs-CZ" baseline="0" dirty="0" smtClean="0"/>
                        <a:t>)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 14 do 33 let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911923"/>
                  </a:ext>
                </a:extLst>
              </a:tr>
              <a:tr h="440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CFT 20-R (</a:t>
                      </a:r>
                      <a:r>
                        <a:rPr lang="cs-CZ" dirty="0" err="1" smtClean="0"/>
                        <a:t>Cattell’s</a:t>
                      </a:r>
                      <a:r>
                        <a:rPr lang="cs-CZ" dirty="0" smtClean="0"/>
                        <a:t> Fluid </a:t>
                      </a:r>
                      <a:r>
                        <a:rPr lang="cs-CZ" dirty="0" err="1" smtClean="0"/>
                        <a:t>Intelligence</a:t>
                      </a:r>
                      <a:r>
                        <a:rPr lang="cs-CZ" dirty="0" smtClean="0"/>
                        <a:t> Test)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7;6–14;11 let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257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0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Vydavatelé psychodiagnostických nástrojů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Psychodiagnostika s.r.o. </a:t>
            </a:r>
            <a:r>
              <a:rPr lang="cs-CZ" sz="2400" dirty="0"/>
              <a:t>- </a:t>
            </a:r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www.psychodiagnostika-sro.cz</a:t>
            </a:r>
            <a:endParaRPr lang="cs-CZ" sz="2400" dirty="0" smtClean="0"/>
          </a:p>
          <a:p>
            <a:pPr marL="459486" lvl="1" indent="-285750"/>
            <a:r>
              <a:rPr lang="cs-CZ" sz="2000" dirty="0" smtClean="0"/>
              <a:t>Např. </a:t>
            </a:r>
            <a:r>
              <a:rPr lang="cs-CZ" sz="2000" dirty="0" err="1" smtClean="0"/>
              <a:t>Stanford-Binet</a:t>
            </a:r>
            <a:r>
              <a:rPr lang="cs-CZ" sz="2000" dirty="0" smtClean="0"/>
              <a:t>, KABC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err="1" smtClean="0"/>
              <a:t>Testcentrum</a:t>
            </a:r>
            <a:r>
              <a:rPr lang="cs-CZ" sz="2400" dirty="0" smtClean="0"/>
              <a:t>: </a:t>
            </a:r>
            <a:r>
              <a:rPr lang="cs-CZ" sz="2400" dirty="0" err="1" smtClean="0"/>
              <a:t>Hogrefe</a:t>
            </a:r>
            <a:r>
              <a:rPr lang="cs-CZ" sz="2400" dirty="0"/>
              <a:t> - </a:t>
            </a:r>
            <a:r>
              <a:rPr lang="cs-CZ" sz="2400" dirty="0">
                <a:hlinkClick r:id="rId3"/>
              </a:rPr>
              <a:t>http://www.testcentrum.com</a:t>
            </a:r>
            <a:r>
              <a:rPr lang="cs-CZ" sz="2400" dirty="0" smtClean="0">
                <a:hlinkClick r:id="rId3"/>
              </a:rPr>
              <a:t>/</a:t>
            </a:r>
            <a:endParaRPr lang="cs-CZ" sz="2400" dirty="0" smtClean="0"/>
          </a:p>
          <a:p>
            <a:pPr marL="459486" lvl="1" indent="-285750"/>
            <a:r>
              <a:rPr lang="cs-CZ" sz="2000" dirty="0" smtClean="0"/>
              <a:t>Např. I-S-T 2000 R, IDS, CFT 20-R, WISC, WAIS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 err="1" smtClean="0"/>
              <a:t>Propsyco</a:t>
            </a:r>
            <a:r>
              <a:rPr lang="cs-CZ" sz="2400" dirty="0"/>
              <a:t> - </a:t>
            </a:r>
            <a:r>
              <a:rPr lang="cs-CZ" sz="2400" dirty="0">
                <a:hlinkClick r:id="rId4"/>
              </a:rPr>
              <a:t>http://shop.propsyco.cz</a:t>
            </a:r>
            <a:r>
              <a:rPr lang="cs-CZ" sz="2400" dirty="0" smtClean="0">
                <a:hlinkClick r:id="rId4"/>
              </a:rPr>
              <a:t>/</a:t>
            </a:r>
            <a:endParaRPr lang="cs-CZ" sz="2400" dirty="0" smtClean="0"/>
          </a:p>
          <a:p>
            <a:pPr marL="459486" lvl="1" indent="-285750"/>
            <a:r>
              <a:rPr lang="cs-CZ" sz="2000" dirty="0" smtClean="0"/>
              <a:t>Např. CAS, KIT, chystá se WJ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Menší (specificky zaměřená) vydavatelství, např.</a:t>
            </a:r>
          </a:p>
          <a:p>
            <a:pPr marL="459486" lvl="1" indent="-285750"/>
            <a:r>
              <a:rPr lang="cs-CZ" sz="2000" dirty="0" smtClean="0"/>
              <a:t>Národní ústav pro vzdělávání (NÚV) </a:t>
            </a:r>
            <a:r>
              <a:rPr lang="cs-CZ" sz="2000" dirty="0"/>
              <a:t>- </a:t>
            </a:r>
            <a:r>
              <a:rPr lang="cs-CZ" sz="2000" dirty="0">
                <a:hlinkClick r:id="rId5"/>
              </a:rPr>
              <a:t>https://</a:t>
            </a:r>
            <a:r>
              <a:rPr lang="cs-CZ" sz="2000" dirty="0" smtClean="0">
                <a:hlinkClick r:id="rId5"/>
              </a:rPr>
              <a:t>objednavky.nuv.cz/diag</a:t>
            </a:r>
            <a:endParaRPr lang="cs-CZ" sz="2000" dirty="0" smtClean="0"/>
          </a:p>
          <a:p>
            <a:pPr marL="459486" lvl="1" indent="-285750"/>
            <a:r>
              <a:rPr lang="cs-CZ" sz="2000" dirty="0" smtClean="0"/>
              <a:t>Centrum rozvoje nadaných dětí – </a:t>
            </a:r>
            <a:r>
              <a:rPr lang="cs-CZ" sz="2000" dirty="0" smtClean="0">
                <a:hlinkClick r:id="rId6"/>
              </a:rPr>
              <a:t>www.nadanedeti.cz</a:t>
            </a:r>
            <a:r>
              <a:rPr lang="cs-CZ" sz="2000" dirty="0" smtClean="0"/>
              <a:t> a </a:t>
            </a:r>
            <a:r>
              <a:rPr lang="cs-CZ" sz="2000" dirty="0" smtClean="0">
                <a:hlinkClick r:id="rId7"/>
              </a:rPr>
              <a:t>www.testy-schopnosti.cz</a:t>
            </a:r>
            <a:endParaRPr lang="cs-CZ" sz="2000" dirty="0" smtClean="0"/>
          </a:p>
          <a:p>
            <a:pPr marL="459486" lvl="1" indent="-285750"/>
            <a:r>
              <a:rPr lang="cs-CZ" sz="2000" dirty="0" err="1" smtClean="0"/>
              <a:t>Teiresiás</a:t>
            </a:r>
            <a:r>
              <a:rPr lang="cs-CZ" sz="2000" dirty="0" smtClean="0"/>
              <a:t> </a:t>
            </a:r>
            <a:r>
              <a:rPr lang="cs-CZ" sz="2000" dirty="0"/>
              <a:t>- </a:t>
            </a:r>
            <a:r>
              <a:rPr lang="cs-CZ" sz="2000" dirty="0">
                <a:hlinkClick r:id="rId8"/>
              </a:rPr>
              <a:t>https://www.teiresias.muni.cz/dystest</a:t>
            </a:r>
            <a:r>
              <a:rPr lang="cs-CZ" sz="2000" dirty="0" smtClean="0">
                <a:hlinkClick r:id="rId8"/>
              </a:rPr>
              <a:t>/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2982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k tématu inteligence: knihy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7411" y="2001794"/>
            <a:ext cx="2643929" cy="3468563"/>
          </a:xfrm>
          <a:prstGeom prst="rect">
            <a:avLst/>
          </a:prstGeom>
        </p:spPr>
      </p:pic>
      <p:pic>
        <p:nvPicPr>
          <p:cNvPr id="1028" name="Picture 4" descr="Výsledek obrázku pro contemporary intellectual assessment fourth edi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45" y="2405502"/>
            <a:ext cx="2256937" cy="338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ástupný symbol pro obsah 2"/>
          <p:cNvSpPr txBox="1">
            <a:spLocks/>
          </p:cNvSpPr>
          <p:nvPr/>
        </p:nvSpPr>
        <p:spPr>
          <a:xfrm>
            <a:off x="1024128" y="2084832"/>
            <a:ext cx="3708293" cy="402336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Earl </a:t>
            </a:r>
            <a:r>
              <a:rPr lang="cs-CZ" dirty="0" err="1" smtClean="0"/>
              <a:t>Hunt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Intelligence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Dawn</a:t>
            </a:r>
            <a:r>
              <a:rPr lang="cs-CZ" dirty="0" smtClean="0"/>
              <a:t> P. </a:t>
            </a:r>
            <a:r>
              <a:rPr lang="cs-CZ" dirty="0" err="1" smtClean="0"/>
              <a:t>Flanagan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Contemporary</a:t>
            </a:r>
            <a:r>
              <a:rPr lang="cs-CZ" dirty="0" smtClean="0"/>
              <a:t> </a:t>
            </a:r>
            <a:r>
              <a:rPr lang="cs-CZ" dirty="0" err="1" smtClean="0"/>
              <a:t>Intellectual</a:t>
            </a:r>
            <a:r>
              <a:rPr lang="cs-CZ" dirty="0" smtClean="0"/>
              <a:t> </a:t>
            </a:r>
            <a:r>
              <a:rPr lang="cs-CZ" dirty="0" err="1" smtClean="0"/>
              <a:t>Assessment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Série Essentials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Buď zaměřené na oblast</a:t>
            </a:r>
          </a:p>
          <a:p>
            <a:pPr marL="0" indent="0">
              <a:buNone/>
            </a:pPr>
            <a:r>
              <a:rPr lang="cs-CZ" dirty="0" smtClean="0"/>
              <a:t>nebo na konkrétní test</a:t>
            </a:r>
          </a:p>
        </p:txBody>
      </p:sp>
      <p:pic>
        <p:nvPicPr>
          <p:cNvPr id="1026" name="Picture 2" descr="VÃ½sledek obrÃ¡zku pro essentials diagnostic ser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287" y="1986844"/>
            <a:ext cx="2196316" cy="3396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31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k tématu inteligence: blogy/</a:t>
            </a:r>
            <a:r>
              <a:rPr lang="cs-CZ" dirty="0" err="1" smtClean="0"/>
              <a:t>twitter</a:t>
            </a:r>
            <a:endParaRPr lang="cs-CZ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024128" y="2084832"/>
            <a:ext cx="5713556" cy="4023360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Kevin </a:t>
            </a:r>
            <a:r>
              <a:rPr lang="cs-CZ" dirty="0" err="1" smtClean="0"/>
              <a:t>McGrew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http://www.iqscorner.com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@</a:t>
            </a:r>
            <a:r>
              <a:rPr lang="cs-CZ" dirty="0" err="1">
                <a:hlinkClick r:id="rId3"/>
              </a:rPr>
              <a:t>iqmobile</a:t>
            </a:r>
            <a:r>
              <a:rPr lang="cs-CZ" dirty="0">
                <a:hlinkClick r:id="rId3"/>
              </a:rPr>
              <a:t> </a:t>
            </a:r>
            <a:r>
              <a:rPr lang="cs-CZ" dirty="0" smtClean="0"/>
              <a:t>‏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Scott</a:t>
            </a:r>
            <a:r>
              <a:rPr lang="cs-CZ" dirty="0" smtClean="0"/>
              <a:t> </a:t>
            </a:r>
            <a:r>
              <a:rPr lang="cs-CZ" dirty="0" err="1" smtClean="0"/>
              <a:t>Barry</a:t>
            </a:r>
            <a:r>
              <a:rPr lang="cs-CZ" dirty="0" smtClean="0"/>
              <a:t> Kaufman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https://www.scottbarrykaufman.com/blog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hlinkClick r:id="rId5"/>
              </a:rPr>
              <a:t>@</a:t>
            </a:r>
            <a:r>
              <a:rPr lang="cs-CZ" dirty="0" err="1">
                <a:hlinkClick r:id="rId5"/>
              </a:rPr>
              <a:t>sbkaufman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4" y="3785937"/>
            <a:ext cx="1596190" cy="15961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4" y="2084832"/>
            <a:ext cx="1596190" cy="15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2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 testování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Počítačové testování – např. </a:t>
            </a:r>
            <a:r>
              <a:rPr lang="cs-CZ" dirty="0" err="1" smtClean="0"/>
              <a:t>Invenio</a:t>
            </a:r>
            <a:r>
              <a:rPr lang="cs-CZ" dirty="0" smtClean="0"/>
              <a:t> (vyčkejte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Tablety – např. Q-</a:t>
            </a:r>
            <a:r>
              <a:rPr lang="cs-CZ" dirty="0" err="1" smtClean="0"/>
              <a:t>interactive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www.youtube.com/watch?v=IdnKg0cW4rE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8" name="Picture 4" descr="VÃ½sledek obrÃ¡zku pro future is no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957" y="3510614"/>
            <a:ext cx="8637807" cy="31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16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teoretické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hlink"/>
                </a:solidFill>
              </a:rPr>
              <a:t>Ne ke všem významným teoriím existuje použitelný a rozšířený diagnostický nástroj</a:t>
            </a:r>
            <a:r>
              <a:rPr lang="cs-CZ" altLang="cs-CZ" dirty="0"/>
              <a:t> !!!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/>
              <a:t>Teoretické přístupy založené na g-faktoru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i="1" dirty="0" err="1"/>
              <a:t>Guilfordův</a:t>
            </a:r>
            <a:r>
              <a:rPr lang="cs-CZ" altLang="cs-CZ" i="1" dirty="0"/>
              <a:t> model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/>
              <a:t>PASS teorie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i="1" dirty="0" err="1"/>
              <a:t>Sternbergův</a:t>
            </a:r>
            <a:r>
              <a:rPr lang="cs-CZ" altLang="cs-CZ" i="1" dirty="0"/>
              <a:t> </a:t>
            </a:r>
            <a:r>
              <a:rPr lang="cs-CZ" altLang="cs-CZ" i="1" dirty="0" err="1"/>
              <a:t>triarchický</a:t>
            </a:r>
            <a:r>
              <a:rPr lang="cs-CZ" altLang="cs-CZ" i="1" dirty="0"/>
              <a:t> model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i="1" dirty="0" err="1"/>
              <a:t>Gardnerova</a:t>
            </a:r>
            <a:r>
              <a:rPr lang="cs-CZ" altLang="cs-CZ" i="1" dirty="0"/>
              <a:t> teorie mnohočetných inteligencí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/>
              <a:t>CHC teorie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3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„G-faktor“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 err="1"/>
              <a:t>Stanford-Binetův</a:t>
            </a:r>
            <a:r>
              <a:rPr lang="cs-CZ" altLang="cs-CZ" dirty="0"/>
              <a:t> </a:t>
            </a:r>
            <a:r>
              <a:rPr lang="cs-CZ" altLang="cs-CZ" b="1" dirty="0"/>
              <a:t>test</a:t>
            </a:r>
            <a:r>
              <a:rPr lang="cs-CZ" altLang="cs-CZ" dirty="0"/>
              <a:t> (5. revize od roku 2003)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 err="1"/>
              <a:t>Wechslerovy</a:t>
            </a:r>
            <a:r>
              <a:rPr lang="cs-CZ" altLang="cs-CZ" b="1" dirty="0"/>
              <a:t> škály</a:t>
            </a:r>
            <a:r>
              <a:rPr lang="cs-CZ" altLang="cs-CZ" dirty="0"/>
              <a:t> (pro děti: WISC – aktuálně 5. revize od podzimu 2014, WISC-IV. od roku 2003; pro dospělé WAIS – aktuálně 4. revize od roku 2008)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/>
              <a:t>IDS</a:t>
            </a:r>
          </a:p>
          <a:p>
            <a:r>
              <a:rPr lang="cs-CZ" altLang="cs-CZ" dirty="0"/>
              <a:t>+ řada skupinově administrovaných testů (BOMAT, ISA, I-S-T 2000 R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6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CHC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/>
              <a:t>Raymond </a:t>
            </a:r>
            <a:r>
              <a:rPr lang="cs-CZ" altLang="cs-CZ" b="1" dirty="0" err="1"/>
              <a:t>Cattell</a:t>
            </a:r>
            <a:r>
              <a:rPr lang="cs-CZ" altLang="cs-CZ" dirty="0"/>
              <a:t> (1905-1998)</a:t>
            </a:r>
          </a:p>
          <a:p>
            <a:pPr marL="0" indent="0">
              <a:buNone/>
            </a:pPr>
            <a:r>
              <a:rPr lang="cs-CZ" altLang="cs-CZ" b="1" dirty="0"/>
              <a:t>John L. Horn</a:t>
            </a:r>
            <a:r>
              <a:rPr lang="cs-CZ" altLang="cs-CZ" dirty="0"/>
              <a:t> (1929-2006)</a:t>
            </a:r>
          </a:p>
          <a:p>
            <a:pPr marL="0" indent="0">
              <a:buNone/>
            </a:pPr>
            <a:r>
              <a:rPr lang="cs-CZ" altLang="cs-CZ" b="1" dirty="0"/>
              <a:t>John B. </a:t>
            </a:r>
            <a:r>
              <a:rPr lang="cs-CZ" altLang="cs-CZ" b="1" dirty="0" err="1"/>
              <a:t>Carrol</a:t>
            </a:r>
            <a:r>
              <a:rPr lang="cs-CZ" altLang="cs-CZ" dirty="0"/>
              <a:t> (1916-2003)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u="sng" dirty="0"/>
              <a:t>R. </a:t>
            </a:r>
            <a:r>
              <a:rPr lang="cs-CZ" altLang="cs-CZ" u="sng" dirty="0" err="1"/>
              <a:t>Cattell</a:t>
            </a:r>
            <a:r>
              <a:rPr lang="cs-CZ" altLang="cs-CZ" dirty="0"/>
              <a:t>: rozlišení tzv. </a:t>
            </a:r>
            <a:r>
              <a:rPr lang="cs-CZ" altLang="cs-CZ" i="1" dirty="0"/>
              <a:t>fluidní</a:t>
            </a:r>
            <a:r>
              <a:rPr lang="cs-CZ" altLang="cs-CZ" dirty="0"/>
              <a:t> (</a:t>
            </a:r>
            <a:r>
              <a:rPr lang="cs-CZ" altLang="cs-CZ" dirty="0" err="1"/>
              <a:t>Gf</a:t>
            </a:r>
            <a:r>
              <a:rPr lang="cs-CZ" altLang="cs-CZ" dirty="0"/>
              <a:t>) a </a:t>
            </a:r>
            <a:r>
              <a:rPr lang="cs-CZ" altLang="cs-CZ" i="1" dirty="0"/>
              <a:t>krystalizované</a:t>
            </a:r>
            <a:r>
              <a:rPr lang="cs-CZ" altLang="cs-CZ" dirty="0"/>
              <a:t> (</a:t>
            </a:r>
            <a:r>
              <a:rPr lang="cs-CZ" altLang="cs-CZ" dirty="0" err="1"/>
              <a:t>Gc</a:t>
            </a:r>
            <a:r>
              <a:rPr lang="cs-CZ" altLang="cs-CZ" dirty="0"/>
              <a:t>) inteligence</a:t>
            </a:r>
          </a:p>
          <a:p>
            <a:pPr marL="0" indent="0">
              <a:buNone/>
            </a:pPr>
            <a:r>
              <a:rPr lang="cs-CZ" altLang="cs-CZ" u="sng" dirty="0"/>
              <a:t>J. </a:t>
            </a:r>
            <a:r>
              <a:rPr lang="cs-CZ" altLang="cs-CZ" u="sng" dirty="0" err="1"/>
              <a:t>Carrol</a:t>
            </a:r>
            <a:r>
              <a:rPr lang="cs-CZ" altLang="cs-CZ" dirty="0"/>
              <a:t>: rozpracování konceptu, formulace tzv. „teorie 3 vrstev“ („</a:t>
            </a:r>
            <a:r>
              <a:rPr lang="cs-CZ" altLang="cs-CZ" dirty="0" err="1"/>
              <a:t>three</a:t>
            </a:r>
            <a:r>
              <a:rPr lang="cs-CZ" altLang="cs-CZ" dirty="0"/>
              <a:t> </a:t>
            </a:r>
            <a:r>
              <a:rPr lang="cs-CZ" altLang="cs-CZ" dirty="0" err="1"/>
              <a:t>stratum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r>
              <a:rPr lang="cs-CZ" altLang="cs-CZ" dirty="0"/>
              <a:t>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91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Chc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faktorové zpracování velkého množství dílčích studií realizovaných převážně ve druhé polovině 20. stolení v USA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celkově přes 130 000 probandů v cca 460 souborech dat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výsledkem je hierarchický model, složený ze třech vrstev sledovaných faktorů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7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Chc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I. vrstva – úzké (</a:t>
            </a:r>
            <a:r>
              <a:rPr lang="cs-CZ" altLang="cs-CZ" dirty="0" err="1"/>
              <a:t>narrow</a:t>
            </a:r>
            <a:r>
              <a:rPr lang="cs-CZ" altLang="cs-CZ" dirty="0"/>
              <a:t>) schopnosti – větší a přesně nespecifikované (proměnlivé) množství, orientačně cca 70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II. vrstva - široké (</a:t>
            </a:r>
            <a:r>
              <a:rPr lang="cs-CZ" altLang="cs-CZ" dirty="0" err="1"/>
              <a:t>broad</a:t>
            </a:r>
            <a:r>
              <a:rPr lang="cs-CZ" altLang="cs-CZ" dirty="0"/>
              <a:t>) schopnosti (pro praxi nejdůležitější, podrobněji viz dále)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III. vrstva – všeobecné intelektové schopnosti, určitá analogie tradičního „g-faktoru“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Chc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u="sng" dirty="0"/>
              <a:t>II vrstva – široké </a:t>
            </a:r>
            <a:r>
              <a:rPr lang="cs-CZ" altLang="cs-CZ" u="sng" dirty="0" smtClean="0"/>
              <a:t>schopnosti – přehled nejčastěji měřených širokých schopností</a:t>
            </a:r>
            <a:endParaRPr lang="cs-CZ" altLang="cs-CZ" u="sng" dirty="0"/>
          </a:p>
          <a:p>
            <a:pPr marL="0" indent="0">
              <a:buNone/>
            </a:pPr>
            <a:r>
              <a:rPr lang="cs-CZ" altLang="cs-CZ" sz="2400" dirty="0" err="1"/>
              <a:t>Gc</a:t>
            </a:r>
            <a:r>
              <a:rPr lang="cs-CZ" altLang="cs-CZ" sz="2400" dirty="0"/>
              <a:t> – krystalizovaná inteligence</a:t>
            </a:r>
          </a:p>
          <a:p>
            <a:pPr marL="0" indent="0">
              <a:buNone/>
            </a:pPr>
            <a:r>
              <a:rPr lang="cs-CZ" altLang="cs-CZ" sz="2400" dirty="0" err="1"/>
              <a:t>Gf</a:t>
            </a:r>
            <a:r>
              <a:rPr lang="cs-CZ" altLang="cs-CZ" sz="2400" dirty="0"/>
              <a:t> – fluidní inteligence</a:t>
            </a:r>
          </a:p>
          <a:p>
            <a:pPr marL="0" indent="0">
              <a:buNone/>
            </a:pPr>
            <a:r>
              <a:rPr lang="cs-CZ" altLang="cs-CZ" sz="2400" dirty="0" err="1"/>
              <a:t>Gq</a:t>
            </a:r>
            <a:r>
              <a:rPr lang="cs-CZ" altLang="cs-CZ" sz="2400" dirty="0"/>
              <a:t> – kvantitativní usuzování (</a:t>
            </a:r>
            <a:r>
              <a:rPr lang="cs-CZ" altLang="cs-CZ" sz="1400" dirty="0"/>
              <a:t>někdy chápáno jako součást </a:t>
            </a:r>
            <a:r>
              <a:rPr lang="cs-CZ" altLang="cs-CZ" sz="1400" dirty="0" err="1"/>
              <a:t>Gf</a:t>
            </a:r>
            <a:r>
              <a:rPr lang="cs-CZ" altLang="cs-CZ" sz="2400" dirty="0"/>
              <a:t>)</a:t>
            </a:r>
          </a:p>
          <a:p>
            <a:pPr marL="0" indent="0">
              <a:buNone/>
            </a:pPr>
            <a:r>
              <a:rPr lang="cs-CZ" altLang="cs-CZ" sz="2400" dirty="0" err="1"/>
              <a:t>Gv</a:t>
            </a:r>
            <a:r>
              <a:rPr lang="cs-CZ" altLang="cs-CZ" sz="2400" dirty="0"/>
              <a:t> – vizuálně-prostorové myšlení</a:t>
            </a:r>
          </a:p>
          <a:p>
            <a:pPr marL="0" indent="0">
              <a:buNone/>
            </a:pPr>
            <a:r>
              <a:rPr lang="cs-CZ" altLang="cs-CZ" sz="2400" dirty="0" err="1"/>
              <a:t>Ga</a:t>
            </a:r>
            <a:r>
              <a:rPr lang="cs-CZ" altLang="cs-CZ" sz="2400" dirty="0"/>
              <a:t> – auditivní zpracování</a:t>
            </a:r>
          </a:p>
          <a:p>
            <a:pPr marL="0" indent="0">
              <a:buNone/>
            </a:pPr>
            <a:r>
              <a:rPr lang="cs-CZ" altLang="cs-CZ" sz="2400" dirty="0" err="1" smtClean="0"/>
              <a:t>Glr</a:t>
            </a:r>
            <a:r>
              <a:rPr lang="cs-CZ" altLang="cs-CZ" sz="2400" dirty="0" smtClean="0"/>
              <a:t> – dlouhodobá paměť </a:t>
            </a:r>
            <a:r>
              <a:rPr lang="cs-CZ" altLang="cs-CZ" dirty="0" smtClean="0"/>
              <a:t>– v aktuální revizi (2018) děleno na </a:t>
            </a:r>
            <a:r>
              <a:rPr lang="cs-CZ" altLang="cs-CZ" dirty="0" err="1" smtClean="0"/>
              <a:t>Gl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Gr</a:t>
            </a:r>
            <a:r>
              <a:rPr lang="cs-CZ" altLang="cs-CZ" dirty="0" smtClean="0"/>
              <a:t>!</a:t>
            </a:r>
          </a:p>
          <a:p>
            <a:pPr marL="0" indent="0">
              <a:buNone/>
            </a:pPr>
            <a:r>
              <a:rPr lang="cs-CZ" altLang="cs-CZ" sz="2400" dirty="0" err="1" smtClean="0"/>
              <a:t>Gs</a:t>
            </a:r>
            <a:r>
              <a:rPr lang="cs-CZ" altLang="cs-CZ" sz="2400" dirty="0" smtClean="0"/>
              <a:t> – rychlost zpracování informací</a:t>
            </a:r>
          </a:p>
          <a:p>
            <a:pPr marL="0" indent="0">
              <a:buNone/>
            </a:pPr>
            <a:r>
              <a:rPr lang="cs-CZ" altLang="cs-CZ" sz="2400" dirty="0" err="1" smtClean="0"/>
              <a:t>Gsm</a:t>
            </a:r>
            <a:r>
              <a:rPr lang="cs-CZ" altLang="cs-CZ" sz="2400" dirty="0" smtClean="0"/>
              <a:t> – pracovní paměť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374169" y="5678905"/>
            <a:ext cx="5817831" cy="138347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 smtClean="0"/>
              <a:t>Aktuální (2018) komplexní podoba CHC: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Grafický přehled –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bit.ly/2NjXgdE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Definice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www.iapsych.com/chcdefs.pdf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274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dirty="0" err="1"/>
              <a:t>Gv</a:t>
            </a:r>
            <a:r>
              <a:rPr lang="cs-CZ" altLang="cs-CZ" i="1" dirty="0"/>
              <a:t> – vizuálně-prostorové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/>
              <a:t>Vizualizace prostorových vztahů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/>
              <a:t>Vizuální paměť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/>
              <a:t>Prostorové skenování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/>
              <a:t>Rychlost uzavření (</a:t>
            </a:r>
            <a:r>
              <a:rPr lang="cs-CZ" altLang="cs-CZ" sz="2000" dirty="0" err="1"/>
              <a:t>closure</a:t>
            </a:r>
            <a:r>
              <a:rPr lang="cs-CZ" altLang="cs-CZ" sz="2000" dirty="0"/>
              <a:t> speed)</a:t>
            </a:r>
          </a:p>
          <a:p>
            <a:endParaRPr lang="cs-CZ" dirty="0"/>
          </a:p>
        </p:txBody>
      </p:sp>
      <p:pic>
        <p:nvPicPr>
          <p:cNvPr id="5" name="Zástupný symbol pro obsah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3415" y="2084832"/>
            <a:ext cx="4030173" cy="4022725"/>
          </a:xfrm>
        </p:spPr>
      </p:pic>
    </p:spTree>
    <p:extLst>
      <p:ext uri="{BB962C8B-B14F-4D97-AF65-F5344CB8AC3E}">
        <p14:creationId xmlns:p14="http://schemas.microsoft.com/office/powerpoint/2010/main" val="48544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err="1"/>
              <a:t>Wechsler</a:t>
            </a:r>
            <a:r>
              <a:rPr lang="cs-CZ" altLang="cs-CZ" dirty="0"/>
              <a:t> z hlediska CHC</a:t>
            </a:r>
            <a:r>
              <a:rPr lang="cs-CZ" altLang="cs-CZ" sz="8000" dirty="0"/>
              <a:t> </a:t>
            </a:r>
            <a:r>
              <a:rPr lang="cs-CZ" altLang="cs-CZ" sz="4000" dirty="0" smtClean="0"/>
              <a:t>(</a:t>
            </a:r>
            <a:r>
              <a:rPr lang="cs-CZ" altLang="cs-CZ" sz="4000" dirty="0"/>
              <a:t>podle </a:t>
            </a:r>
            <a:r>
              <a:rPr lang="cs-CZ" altLang="cs-CZ" sz="4000" dirty="0" err="1"/>
              <a:t>Lichtenbergové</a:t>
            </a:r>
            <a:r>
              <a:rPr lang="cs-CZ" altLang="cs-CZ" sz="4000" dirty="0"/>
              <a:t> &amp; Kaufmana)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386761"/>
              </p:ext>
            </p:extLst>
          </p:nvPr>
        </p:nvGraphicFramePr>
        <p:xfrm>
          <a:off x="745435" y="2286000"/>
          <a:ext cx="10595112" cy="415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235">
                  <a:extLst>
                    <a:ext uri="{9D8B030D-6E8A-4147-A177-3AD203B41FA5}">
                      <a16:colId xmlns:a16="http://schemas.microsoft.com/office/drawing/2014/main" val="3569079540"/>
                    </a:ext>
                  </a:extLst>
                </a:gridCol>
                <a:gridCol w="1779104">
                  <a:extLst>
                    <a:ext uri="{9D8B030D-6E8A-4147-A177-3AD203B41FA5}">
                      <a16:colId xmlns:a16="http://schemas.microsoft.com/office/drawing/2014/main" val="3320105492"/>
                    </a:ext>
                  </a:extLst>
                </a:gridCol>
                <a:gridCol w="1948069">
                  <a:extLst>
                    <a:ext uri="{9D8B030D-6E8A-4147-A177-3AD203B41FA5}">
                      <a16:colId xmlns:a16="http://schemas.microsoft.com/office/drawing/2014/main" val="2040675442"/>
                    </a:ext>
                  </a:extLst>
                </a:gridCol>
                <a:gridCol w="2007705">
                  <a:extLst>
                    <a:ext uri="{9D8B030D-6E8A-4147-A177-3AD203B41FA5}">
                      <a16:colId xmlns:a16="http://schemas.microsoft.com/office/drawing/2014/main" val="3453717356"/>
                    </a:ext>
                  </a:extLst>
                </a:gridCol>
                <a:gridCol w="1739348">
                  <a:extLst>
                    <a:ext uri="{9D8B030D-6E8A-4147-A177-3AD203B41FA5}">
                      <a16:colId xmlns:a16="http://schemas.microsoft.com/office/drawing/2014/main" val="883584139"/>
                    </a:ext>
                  </a:extLst>
                </a:gridCol>
                <a:gridCol w="1689651">
                  <a:extLst>
                    <a:ext uri="{9D8B030D-6E8A-4147-A177-3AD203B41FA5}">
                      <a16:colId xmlns:a16="http://schemas.microsoft.com/office/drawing/2014/main" val="1619109266"/>
                    </a:ext>
                  </a:extLst>
                </a:gridCol>
              </a:tblGrid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Subtest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Fluidní i. (</a:t>
                      </a: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Gf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kumimoji="0" lang="en-US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Krystal. i. (</a:t>
                      </a: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Gc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kumimoji="0" lang="en-US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Viz.prost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 i. (</a:t>
                      </a: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Gv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kumimoji="0" lang="en-US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Dlouh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 p. (</a:t>
                      </a: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Glr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kumimoji="0" lang="en-US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Rychlost (</a:t>
                      </a: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Gs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kumimoji="0" lang="en-US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2875447415"/>
                  </a:ext>
                </a:extLst>
              </a:tr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Vědomosti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343431"/>
                  </a:ext>
                </a:extLst>
              </a:tr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Slovník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5927180"/>
                  </a:ext>
                </a:extLst>
              </a:tr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Podobnosti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92491"/>
                  </a:ext>
                </a:extLst>
              </a:tr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Doplňování</a:t>
                      </a:r>
                    </a:p>
                    <a:p>
                      <a:pPr algn="ctr"/>
                      <a:r>
                        <a:rPr lang="cs-CZ" dirty="0" smtClean="0"/>
                        <a:t>obrázků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475486"/>
                  </a:ext>
                </a:extLst>
              </a:tr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Kostky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032642"/>
                  </a:ext>
                </a:extLst>
              </a:tr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Skládání</a:t>
                      </a:r>
                      <a:r>
                        <a:rPr lang="cs-CZ" baseline="0" dirty="0" smtClean="0"/>
                        <a:t> př.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892496"/>
                  </a:ext>
                </a:extLst>
              </a:tr>
              <a:tr h="50192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Kódování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X</a:t>
                      </a:r>
                      <a:endParaRPr lang="cs-CZ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305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4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329</TotalTime>
  <Words>783</Words>
  <Application>Microsoft Office PowerPoint</Application>
  <PresentationFormat>Širokoúhlá obrazovka</PresentationFormat>
  <Paragraphs>164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PSY438 – Psychodiagnostické praktikum</vt:lpstr>
      <vt:lpstr>Základní teoretické přístupy</vt:lpstr>
      <vt:lpstr>„G-faktor“</vt:lpstr>
      <vt:lpstr>CHC teorie</vt:lpstr>
      <vt:lpstr>Chc teorie</vt:lpstr>
      <vt:lpstr>Chc teorie</vt:lpstr>
      <vt:lpstr>Chc teorie</vt:lpstr>
      <vt:lpstr>Gv – vizuálně-prostorové myšlení</vt:lpstr>
      <vt:lpstr>Wechsler z hlediska CHC (podle Lichtenbergové &amp; Kaufmana)</vt:lpstr>
      <vt:lpstr> </vt:lpstr>
      <vt:lpstr>Nejznámější komplexní inteligenční testy</vt:lpstr>
      <vt:lpstr>Další důležité v ČR</vt:lpstr>
      <vt:lpstr>Vydavatelé psychodiagnostických nástrojů</vt:lpstr>
      <vt:lpstr>Zdroje k tématu inteligence: knihy</vt:lpstr>
      <vt:lpstr>Zdroje k tématu inteligence: blogy/twitter</vt:lpstr>
      <vt:lpstr>Budoucnost testování inteligence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intermezzo</dc:title>
  <dc:creator>Michal Jabůrek</dc:creator>
  <cp:lastModifiedBy>Michal Jabůrek</cp:lastModifiedBy>
  <cp:revision>24</cp:revision>
  <dcterms:created xsi:type="dcterms:W3CDTF">2018-02-28T08:40:32Z</dcterms:created>
  <dcterms:modified xsi:type="dcterms:W3CDTF">2018-10-03T15:04:49Z</dcterms:modified>
</cp:coreProperties>
</file>