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61" r:id="rId3"/>
    <p:sldId id="308" r:id="rId4"/>
    <p:sldId id="330" r:id="rId5"/>
    <p:sldId id="320" r:id="rId6"/>
    <p:sldId id="331" r:id="rId7"/>
    <p:sldId id="339" r:id="rId8"/>
    <p:sldId id="332" r:id="rId9"/>
    <p:sldId id="333" r:id="rId10"/>
    <p:sldId id="334" r:id="rId11"/>
    <p:sldId id="335" r:id="rId12"/>
    <p:sldId id="336" r:id="rId13"/>
    <p:sldId id="340" r:id="rId14"/>
    <p:sldId id="338" r:id="rId15"/>
  </p:sldIdLst>
  <p:sldSz cx="9144000" cy="5143500" type="screen16x9"/>
  <p:notesSz cx="6858000" cy="9144000"/>
  <p:embeddedFontLst>
    <p:embeddedFont>
      <p:font typeface="Titillium Web ExtraLight" panose="020B0604020202020204" charset="-18"/>
      <p:regular r:id="rId17"/>
      <p:bold r:id="rId18"/>
      <p:italic r:id="rId19"/>
      <p:boldItalic r:id="rId20"/>
    </p:embeddedFont>
    <p:embeddedFont>
      <p:font typeface="Titillium Web" panose="020B0604020202020204" charset="-18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60000E-D80E-4480-9D7A-DDCB5AA01081}">
  <a:tblStyle styleId="{6D60000E-D80E-4480-9D7A-DDCB5AA010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03942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0447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5764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5051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6027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88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10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0181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6017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41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76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838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229988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1585135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3579000"/>
            <a:ext cx="9144000" cy="1293056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488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1875"/>
            <a:ext cx="5574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camp.com/community/tutorials/pipe-r-tutori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camp.com/community/tutorials/pipe-r-tutoria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tudio.com/wp-content/uploads/2015/02/data-wrangling-cheatsheet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plyr.tidyvers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web/packages/tibble/vignettes/tibble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5"/>
          <p:cNvSpPr txBox="1">
            <a:spLocks noGrp="1"/>
          </p:cNvSpPr>
          <p:nvPr>
            <p:ph type="ctrTitle"/>
          </p:nvPr>
        </p:nvSpPr>
        <p:spPr>
          <a:xfrm>
            <a:off x="460538" y="490050"/>
            <a:ext cx="8483228" cy="208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05. Manipulace s daty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 err="1"/>
              <a:t>summarize</a:t>
            </a:r>
            <a:br>
              <a:rPr lang="cs-CZ" b="1" dirty="0"/>
            </a:br>
            <a:r>
              <a:rPr lang="cs-CZ" sz="2800" b="1" dirty="0"/>
              <a:t>Agregační funkce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8476400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Nejnižší cena za lístek a nejstarší osoba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summarize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Fare_Min</a:t>
            </a:r>
            <a:r>
              <a:rPr lang="cs-CZ" sz="1600" dirty="0">
                <a:solidFill>
                  <a:schemeClr val="bg1"/>
                </a:solidFill>
              </a:rPr>
              <a:t> = min(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), </a:t>
            </a:r>
            <a:r>
              <a:rPr lang="cs-CZ" sz="1600" dirty="0" err="1">
                <a:solidFill>
                  <a:schemeClr val="bg1"/>
                </a:solidFill>
              </a:rPr>
              <a:t>Age_Max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max</a:t>
            </a:r>
            <a:r>
              <a:rPr lang="cs-CZ" sz="1600" dirty="0">
                <a:solidFill>
                  <a:schemeClr val="bg1"/>
                </a:solidFill>
              </a:rPr>
              <a:t>(Age))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Průměrný věk těch, kdo přežili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summarize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 == 1), </a:t>
            </a:r>
            <a:r>
              <a:rPr lang="cs-CZ" sz="1600" dirty="0" err="1">
                <a:solidFill>
                  <a:schemeClr val="bg1"/>
                </a:solidFill>
              </a:rPr>
              <a:t>Age_Avg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mean</a:t>
            </a:r>
            <a:r>
              <a:rPr lang="cs-CZ" sz="1600" dirty="0">
                <a:solidFill>
                  <a:schemeClr val="bg1"/>
                </a:solidFill>
              </a:rPr>
              <a:t>(Age, na.rm = TRUE))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Průměrná cena palubního lístku a její směrodatná odchylka, </a:t>
            </a:r>
            <a:r>
              <a:rPr lang="cs-CZ" sz="1600" dirty="0" err="1">
                <a:solidFill>
                  <a:schemeClr val="bg1"/>
                </a:solidFill>
              </a:rPr>
              <a:t>median</a:t>
            </a:r>
            <a:r>
              <a:rPr lang="cs-CZ" sz="1600" dirty="0">
                <a:solidFill>
                  <a:schemeClr val="bg1"/>
                </a:solidFill>
              </a:rPr>
              <a:t>, minimum, maximum</a:t>
            </a:r>
          </a:p>
          <a:p>
            <a:pPr marL="0" indent="0"/>
            <a:r>
              <a:rPr lang="cs-CZ" sz="1600" dirty="0">
                <a:solidFill>
                  <a:schemeClr val="bg1"/>
                </a:solidFill>
              </a:rPr>
              <a:t>Titanic_03 = 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!is.na(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))</a:t>
            </a: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summarize</a:t>
            </a:r>
            <a:r>
              <a:rPr lang="cs-CZ" sz="1600" dirty="0">
                <a:solidFill>
                  <a:schemeClr val="bg1"/>
                </a:solidFill>
              </a:rPr>
              <a:t>(Titanic_03, </a:t>
            </a:r>
            <a:r>
              <a:rPr lang="cs-CZ" sz="1600" dirty="0" err="1">
                <a:solidFill>
                  <a:schemeClr val="bg1"/>
                </a:solidFill>
              </a:rPr>
              <a:t>Mean_Fare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mean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), </a:t>
            </a:r>
            <a:r>
              <a:rPr lang="cs-CZ" sz="1600" dirty="0" err="1">
                <a:solidFill>
                  <a:schemeClr val="bg1"/>
                </a:solidFill>
              </a:rPr>
              <a:t>SD_Fare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sd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), </a:t>
            </a:r>
            <a:r>
              <a:rPr lang="cs-CZ" sz="1600" dirty="0" err="1">
                <a:solidFill>
                  <a:schemeClr val="bg1"/>
                </a:solidFill>
              </a:rPr>
              <a:t>Median_Fare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median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), </a:t>
            </a:r>
            <a:r>
              <a:rPr lang="cs-CZ" sz="1600" dirty="0" err="1">
                <a:solidFill>
                  <a:schemeClr val="bg1"/>
                </a:solidFill>
              </a:rPr>
              <a:t>Min_Fare</a:t>
            </a:r>
            <a:r>
              <a:rPr lang="cs-CZ" sz="1600" dirty="0">
                <a:solidFill>
                  <a:schemeClr val="bg1"/>
                </a:solidFill>
              </a:rPr>
              <a:t> = min(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), </a:t>
            </a:r>
            <a:r>
              <a:rPr lang="cs-CZ" sz="1600" dirty="0" err="1">
                <a:solidFill>
                  <a:schemeClr val="bg1"/>
                </a:solidFill>
              </a:rPr>
              <a:t>Max_Fare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max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24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%&gt;%</a:t>
            </a:r>
            <a:br>
              <a:rPr lang="cs-CZ" b="1" dirty="0"/>
            </a:br>
            <a:r>
              <a:rPr lang="cs-CZ" sz="2800" b="1" dirty="0">
                <a:hlinkClick r:id="rId3"/>
              </a:rPr>
              <a:t>Pipe </a:t>
            </a:r>
            <a:r>
              <a:rPr lang="cs-CZ" sz="2800" b="1" dirty="0" err="1">
                <a:hlinkClick r:id="rId3"/>
              </a:rPr>
              <a:t>operator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8476400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Průměrný věk osob z 3. třídy, které nepřežily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Titanic %&gt;%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Pclass</a:t>
            </a:r>
            <a:r>
              <a:rPr lang="cs-CZ" sz="1600" dirty="0">
                <a:solidFill>
                  <a:schemeClr val="bg1"/>
                </a:solidFill>
              </a:rPr>
              <a:t> == 3) %&gt;%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 == 0) %&gt;%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cs-CZ" sz="1600" dirty="0" err="1">
                <a:solidFill>
                  <a:schemeClr val="bg1"/>
                </a:solidFill>
              </a:rPr>
              <a:t>summarize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Age_Died_Avg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mean</a:t>
            </a:r>
            <a:r>
              <a:rPr lang="cs-CZ" sz="1600" dirty="0">
                <a:solidFill>
                  <a:schemeClr val="bg1"/>
                </a:solidFill>
              </a:rPr>
              <a:t>(Age, na.rm = TRUE))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 err="1">
                <a:solidFill>
                  <a:schemeClr val="bg1"/>
                </a:solidFill>
              </a:rPr>
              <a:t>Nejvyššíí</a:t>
            </a:r>
            <a:r>
              <a:rPr lang="cs-CZ" sz="1600" dirty="0">
                <a:solidFill>
                  <a:schemeClr val="bg1"/>
                </a:solidFill>
              </a:rPr>
              <a:t> cena do 1. třídy pro osobu, která se jmenuje William a která přežila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Titanic %&gt;%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Pclass</a:t>
            </a:r>
            <a:r>
              <a:rPr lang="cs-CZ" sz="1600" dirty="0">
                <a:solidFill>
                  <a:schemeClr val="bg1"/>
                </a:solidFill>
              </a:rPr>
              <a:t> == 1 ) %&gt;%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str_detect</a:t>
            </a:r>
            <a:r>
              <a:rPr lang="cs-CZ" sz="1600" dirty="0">
                <a:solidFill>
                  <a:schemeClr val="bg1"/>
                </a:solidFill>
              </a:rPr>
              <a:t>(Name, "William") %&gt;%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 == 1) %&gt;%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cs-CZ" sz="1600" dirty="0" err="1">
                <a:solidFill>
                  <a:schemeClr val="bg1"/>
                </a:solidFill>
              </a:rPr>
              <a:t>summarize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Fare_Avg_Will</a:t>
            </a:r>
            <a:r>
              <a:rPr lang="cs-CZ" sz="1600" dirty="0">
                <a:solidFill>
                  <a:schemeClr val="bg1"/>
                </a:solidFill>
              </a:rPr>
              <a:t> = min(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8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050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 err="1"/>
              <a:t>group_by</a:t>
            </a:r>
            <a:br>
              <a:rPr lang="cs-CZ" b="1" dirty="0"/>
            </a:br>
            <a:r>
              <a:rPr lang="cs-CZ" sz="2800" b="1" dirty="0">
                <a:hlinkClick r:id="rId3"/>
              </a:rPr>
              <a:t>Pipe </a:t>
            </a:r>
            <a:r>
              <a:rPr lang="cs-CZ" sz="2800" b="1" dirty="0" err="1">
                <a:hlinkClick r:id="rId3"/>
              </a:rPr>
              <a:t>operator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8476400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Průměrný věk osob z 3. třídy, které nepřežily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Titanic %&gt;%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en-US" sz="1600" dirty="0" err="1">
                <a:solidFill>
                  <a:schemeClr val="bg1"/>
                </a:solidFill>
              </a:rPr>
              <a:t>group_by</a:t>
            </a:r>
            <a:r>
              <a:rPr lang="en-US" sz="1600" dirty="0">
                <a:solidFill>
                  <a:schemeClr val="bg1"/>
                </a:solidFill>
              </a:rPr>
              <a:t>(Sex) %&gt;%</a:t>
            </a:r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en-US" sz="1600" dirty="0">
                <a:solidFill>
                  <a:schemeClr val="bg1"/>
                </a:solidFill>
              </a:rPr>
              <a:t>summarize(</a:t>
            </a:r>
            <a:r>
              <a:rPr lang="en-US" sz="1600" dirty="0" err="1">
                <a:solidFill>
                  <a:schemeClr val="bg1"/>
                </a:solidFill>
              </a:rPr>
              <a:t>Mean_Fare</a:t>
            </a:r>
            <a:r>
              <a:rPr lang="en-US" sz="1600" dirty="0">
                <a:solidFill>
                  <a:schemeClr val="bg1"/>
                </a:solidFill>
              </a:rPr>
              <a:t> = mean(Fare, na.rm = TRUE), Count = n(), </a:t>
            </a:r>
            <a:r>
              <a:rPr lang="en-US" sz="1600" dirty="0" err="1">
                <a:solidFill>
                  <a:schemeClr val="bg1"/>
                </a:solidFill>
              </a:rPr>
              <a:t>Mean_Age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cs-CZ" sz="1600" dirty="0">
                <a:solidFill>
                  <a:schemeClr val="bg1"/>
                </a:solidFill>
              </a:rPr>
              <a:t>	</a:t>
            </a:r>
            <a:r>
              <a:rPr lang="en-US" sz="1600" dirty="0">
                <a:solidFill>
                  <a:schemeClr val="bg1"/>
                </a:solidFill>
              </a:rPr>
              <a:t>mean(Age, na.rm = TRUE))</a:t>
            </a:r>
          </a:p>
        </p:txBody>
      </p:sp>
    </p:spTree>
    <p:extLst>
      <p:ext uri="{BB962C8B-B14F-4D97-AF65-F5344CB8AC3E}">
        <p14:creationId xmlns:p14="http://schemas.microsoft.com/office/powerpoint/2010/main" val="283254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085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/>
              <a:t>Zdroje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288493"/>
            <a:ext cx="8640125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Data Wrangling with </a:t>
            </a:r>
            <a:r>
              <a:rPr lang="en-US" sz="1600" dirty="0" err="1">
                <a:solidFill>
                  <a:schemeClr val="bg1"/>
                </a:solidFill>
              </a:rPr>
              <a:t>dplyr</a:t>
            </a:r>
            <a:r>
              <a:rPr lang="en-US" sz="1600" dirty="0">
                <a:solidFill>
                  <a:schemeClr val="bg1"/>
                </a:solidFill>
              </a:rPr>
              <a:t> and </a:t>
            </a:r>
            <a:r>
              <a:rPr lang="en-US" sz="1600" dirty="0" err="1">
                <a:solidFill>
                  <a:schemeClr val="bg1"/>
                </a:solidFill>
              </a:rPr>
              <a:t>tidyr</a:t>
            </a:r>
            <a:r>
              <a:rPr lang="en-US" sz="1600" dirty="0">
                <a:solidFill>
                  <a:schemeClr val="bg1"/>
                </a:solidFill>
              </a:rPr>
              <a:t> Cheat Sheet – </a:t>
            </a:r>
            <a:r>
              <a:rPr lang="en-US" sz="1600" dirty="0">
                <a:solidFill>
                  <a:schemeClr val="bg1"/>
                </a:solidFill>
                <a:hlinkClick r:id="rId3"/>
              </a:rPr>
              <a:t>https://www.rstudio.com/wp-content/uploads/2015/02/data-wrangling-cheatsheet.pdf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4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20"/>
          <p:cNvSpPr txBox="1">
            <a:spLocks noGrp="1"/>
          </p:cNvSpPr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dirty="0"/>
              <a:t>Harmonogram</a:t>
            </a:r>
            <a:endParaRPr sz="4800" b="1" dirty="0"/>
          </a:p>
        </p:txBody>
      </p:sp>
      <p:sp>
        <p:nvSpPr>
          <p:cNvPr id="815" name="Google Shape;815;p20"/>
          <p:cNvSpPr txBox="1">
            <a:spLocks noGrp="1"/>
          </p:cNvSpPr>
          <p:nvPr>
            <p:ph type="body" idx="1"/>
          </p:nvPr>
        </p:nvSpPr>
        <p:spPr>
          <a:xfrm>
            <a:off x="739680" y="1152528"/>
            <a:ext cx="7664645" cy="35897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Aft>
                <a:spcPts val="600"/>
              </a:spcAft>
              <a:buSzPts val="2400"/>
              <a:buChar char="▫"/>
            </a:pPr>
            <a:r>
              <a:rPr lang="cs-CZ" dirty="0"/>
              <a:t>01. </a:t>
            </a:r>
            <a:r>
              <a:rPr lang="cs-CZ" dirty="0" err="1"/>
              <a:t>tbl</a:t>
            </a:r>
            <a:endParaRPr dirty="0"/>
          </a:p>
          <a:p>
            <a:pPr marL="457200" lvl="0" indent="-381000" algn="l" rtl="0">
              <a:spcAft>
                <a:spcPts val="600"/>
              </a:spcAft>
              <a:buSzPts val="2400"/>
              <a:buChar char="▫"/>
            </a:pPr>
            <a:r>
              <a:rPr lang="cs-CZ" dirty="0"/>
              <a:t>02. </a:t>
            </a:r>
            <a:r>
              <a:rPr lang="cs-CZ" dirty="0" err="1"/>
              <a:t>select</a:t>
            </a:r>
            <a:r>
              <a:rPr lang="cs-CZ" dirty="0"/>
              <a:t>, </a:t>
            </a:r>
            <a:r>
              <a:rPr lang="cs-CZ" dirty="0" err="1"/>
              <a:t>mutate</a:t>
            </a:r>
            <a:endParaRPr dirty="0"/>
          </a:p>
          <a:p>
            <a:pPr marL="457200" lvl="0" indent="-381000" algn="l" rtl="0">
              <a:spcAft>
                <a:spcPts val="600"/>
              </a:spcAft>
              <a:buSzPts val="2400"/>
              <a:buChar char="▫"/>
            </a:pPr>
            <a:r>
              <a:rPr lang="cs-CZ" dirty="0"/>
              <a:t>03. </a:t>
            </a:r>
            <a:r>
              <a:rPr lang="cs-CZ" dirty="0" err="1"/>
              <a:t>filter</a:t>
            </a:r>
            <a:r>
              <a:rPr lang="cs-CZ" dirty="0"/>
              <a:t>, </a:t>
            </a:r>
            <a:r>
              <a:rPr lang="cs-CZ" dirty="0" err="1"/>
              <a:t>arrange</a:t>
            </a:r>
            <a:endParaRPr lang="cs-CZ" dirty="0"/>
          </a:p>
          <a:p>
            <a:pPr marL="457200" lvl="0" indent="-381000" algn="l" rtl="0">
              <a:spcAft>
                <a:spcPts val="600"/>
              </a:spcAft>
              <a:buSzPts val="2400"/>
              <a:buChar char="▫"/>
            </a:pPr>
            <a:r>
              <a:rPr lang="cs-CZ" dirty="0"/>
              <a:t>04. </a:t>
            </a:r>
            <a:r>
              <a:rPr lang="cs-CZ" dirty="0" err="1"/>
              <a:t>summarise</a:t>
            </a:r>
            <a:r>
              <a:rPr lang="cs-CZ" dirty="0"/>
              <a:t>, %&gt;%</a:t>
            </a:r>
          </a:p>
          <a:p>
            <a:pPr marL="457200" lvl="0" indent="-381000" algn="l" rtl="0">
              <a:spcAft>
                <a:spcPts val="600"/>
              </a:spcAft>
              <a:buSzPts val="2400"/>
              <a:buChar char="▫"/>
            </a:pPr>
            <a:r>
              <a:rPr lang="cs-CZ" dirty="0"/>
              <a:t>05. </a:t>
            </a:r>
            <a:r>
              <a:rPr lang="cs-CZ" dirty="0" err="1"/>
              <a:t>group_by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2884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>
                <a:hlinkClick r:id="rId3"/>
              </a:rPr>
              <a:t>dplyr</a:t>
            </a:r>
            <a:r>
              <a:rPr lang="cs-CZ" b="1" dirty="0"/>
              <a:t> a </a:t>
            </a:r>
            <a:r>
              <a:rPr lang="cs-CZ" b="1" dirty="0">
                <a:hlinkClick r:id="rId4"/>
              </a:rPr>
              <a:t>tibble</a:t>
            </a:r>
            <a:r>
              <a:rPr lang="cs-CZ" b="1" dirty="0"/>
              <a:t>  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3901309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Načtení knihovny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library</a:t>
            </a:r>
            <a:r>
              <a:rPr lang="cs-CZ" sz="1600" dirty="0">
                <a:solidFill>
                  <a:schemeClr val="bg1"/>
                </a:solidFill>
              </a:rPr>
              <a:t>(dplyr)  # </a:t>
            </a:r>
            <a:r>
              <a:rPr lang="cs-CZ" sz="1600" dirty="0" err="1">
                <a:solidFill>
                  <a:schemeClr val="bg1"/>
                </a:solidFill>
              </a:rPr>
              <a:t>install.packages</a:t>
            </a:r>
            <a:r>
              <a:rPr lang="cs-CZ" sz="1600" dirty="0">
                <a:solidFill>
                  <a:schemeClr val="bg1"/>
                </a:solidFill>
              </a:rPr>
              <a:t>("dplyr")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Data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Titanic = read.csv("Train.csv")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Typ objektu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class</a:t>
            </a:r>
            <a:r>
              <a:rPr lang="cs-CZ" sz="1600" dirty="0">
                <a:solidFill>
                  <a:schemeClr val="bg1"/>
                </a:solidFill>
              </a:rPr>
              <a:t>(Titanic)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konverze na tibble</a:t>
            </a: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Titanic = </a:t>
            </a:r>
            <a:r>
              <a:rPr lang="cs-CZ" sz="1600" dirty="0" err="1">
                <a:solidFill>
                  <a:schemeClr val="bg1"/>
                </a:solidFill>
              </a:rPr>
              <a:t>as_tibble</a:t>
            </a:r>
            <a:r>
              <a:rPr lang="cs-CZ" sz="1600" dirty="0">
                <a:solidFill>
                  <a:schemeClr val="bg1"/>
                </a:solidFill>
              </a:rPr>
              <a:t>(Titanic)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en-US" sz="1600" dirty="0" err="1">
                <a:solidFill>
                  <a:schemeClr val="bg1"/>
                </a:solidFill>
              </a:rPr>
              <a:t>Struktura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dat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glimpse</a:t>
            </a:r>
            <a:r>
              <a:rPr lang="cs-CZ" sz="1600" dirty="0">
                <a:solidFill>
                  <a:schemeClr val="bg1"/>
                </a:solidFill>
              </a:rPr>
              <a:t>(Titanic)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Google Shape;808;p19">
            <a:extLst>
              <a:ext uri="{FF2B5EF4-FFF2-40B4-BE49-F238E27FC236}">
                <a16:creationId xmlns:a16="http://schemas.microsoft.com/office/drawing/2014/main" id="{BC92EA5F-AF95-4787-A9D6-517631015A52}"/>
              </a:ext>
            </a:extLst>
          </p:cNvPr>
          <p:cNvSpPr txBox="1">
            <a:spLocks/>
          </p:cNvSpPr>
          <p:nvPr/>
        </p:nvSpPr>
        <p:spPr>
          <a:xfrm>
            <a:off x="4380466" y="1300850"/>
            <a:ext cx="4287284" cy="354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Font typeface="Titillium Web"/>
              <a:buNone/>
              <a:defRPr sz="1800" b="0" i="0" u="none" strike="noStrike" cap="none">
                <a:solidFill>
                  <a:srgbClr val="6E86B6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indent="0"/>
            <a:r>
              <a:rPr lang="cs-CZ" sz="1600" dirty="0">
                <a:solidFill>
                  <a:schemeClr val="bg1"/>
                </a:solidFill>
              </a:rPr>
              <a:t># Pojmenování proměnných </a:t>
            </a:r>
          </a:p>
          <a:p>
            <a:pPr marL="0" indent="0"/>
            <a:r>
              <a:rPr lang="cs-CZ" sz="1600" dirty="0">
                <a:solidFill>
                  <a:schemeClr val="bg1"/>
                </a:solidFill>
              </a:rPr>
              <a:t>Port = c("C" = "</a:t>
            </a:r>
            <a:r>
              <a:rPr lang="cs-CZ" sz="1600" dirty="0" err="1">
                <a:solidFill>
                  <a:schemeClr val="bg1"/>
                </a:solidFill>
              </a:rPr>
              <a:t>Cherbourg</a:t>
            </a:r>
            <a:r>
              <a:rPr lang="cs-CZ" sz="1600" dirty="0">
                <a:solidFill>
                  <a:schemeClr val="bg1"/>
                </a:solidFill>
              </a:rPr>
              <a:t>", "Q" = "</a:t>
            </a:r>
            <a:r>
              <a:rPr lang="cs-CZ" sz="1600" dirty="0" err="1">
                <a:solidFill>
                  <a:schemeClr val="bg1"/>
                </a:solidFill>
              </a:rPr>
              <a:t>Queenstown</a:t>
            </a:r>
            <a:r>
              <a:rPr lang="cs-CZ" sz="1600" dirty="0">
                <a:solidFill>
                  <a:schemeClr val="bg1"/>
                </a:solidFill>
              </a:rPr>
              <a:t>", "S" = "Southampton")  </a:t>
            </a:r>
          </a:p>
          <a:p>
            <a:pPr mar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 err="1">
                <a:solidFill>
                  <a:schemeClr val="bg1"/>
                </a:solidFill>
              </a:rPr>
              <a:t>Titanic$Embarked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as.character</a:t>
            </a: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en-US" sz="1600" dirty="0" err="1">
                <a:solidFill>
                  <a:schemeClr val="bg1"/>
                </a:solidFill>
              </a:rPr>
              <a:t>Titanic$Embarked</a:t>
            </a:r>
            <a:r>
              <a:rPr lang="en-US" sz="1600" dirty="0">
                <a:solidFill>
                  <a:schemeClr val="bg1"/>
                </a:solidFill>
              </a:rPr>
              <a:t>)</a:t>
            </a:r>
            <a:endParaRPr lang="cs-CZ" sz="1600" dirty="0">
              <a:solidFill>
                <a:schemeClr val="bg1"/>
              </a:solidFill>
            </a:endParaRPr>
          </a:p>
          <a:p>
            <a:pPr mar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Titanic$Embarked</a:t>
            </a:r>
            <a:r>
              <a:rPr lang="cs-CZ" sz="1600" dirty="0">
                <a:solidFill>
                  <a:schemeClr val="bg1"/>
                </a:solidFill>
              </a:rPr>
              <a:t> = Port[</a:t>
            </a:r>
            <a:r>
              <a:rPr lang="cs-CZ" sz="1600" dirty="0" err="1">
                <a:solidFill>
                  <a:schemeClr val="bg1"/>
                </a:solidFill>
              </a:rPr>
              <a:t>Titanic$Embarked</a:t>
            </a:r>
            <a:r>
              <a:rPr lang="cs-CZ" sz="1600" dirty="0">
                <a:solidFill>
                  <a:schemeClr val="bg1"/>
                </a:solidFill>
              </a:rPr>
              <a:t>]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Struktura dat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glimpse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Titanic$Embarked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  <a:p>
            <a:pPr marL="0" indent="0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1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94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 err="1"/>
              <a:t>select</a:t>
            </a:r>
            <a:br>
              <a:rPr lang="cs-CZ" b="1" dirty="0"/>
            </a:br>
            <a:r>
              <a:rPr lang="cs-CZ" sz="2800" b="1" dirty="0"/>
              <a:t>Manipulace s proměnnými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288493"/>
            <a:ext cx="8125775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Výběr proměnné výčtem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select</a:t>
            </a:r>
            <a:r>
              <a:rPr lang="cs-CZ" sz="1600" dirty="0">
                <a:solidFill>
                  <a:schemeClr val="bg1"/>
                </a:solidFill>
              </a:rPr>
              <a:t>(Titanic, Name)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Výběr více proměnných - pořadím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select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PassengerId:Survived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 err="1">
                <a:solidFill>
                  <a:schemeClr val="bg1"/>
                </a:solidFill>
              </a:rPr>
              <a:t>Name:Age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Výběr více proměnných – na základě znění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select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contains</a:t>
            </a:r>
            <a:r>
              <a:rPr lang="cs-CZ" sz="1600" dirty="0">
                <a:solidFill>
                  <a:schemeClr val="bg1"/>
                </a:solidFill>
              </a:rPr>
              <a:t>("e"))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Výběr více proměnných – kombinace postupů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select</a:t>
            </a:r>
            <a:r>
              <a:rPr lang="cs-CZ" sz="1600" dirty="0">
                <a:solidFill>
                  <a:schemeClr val="bg1"/>
                </a:solidFill>
              </a:rPr>
              <a:t>(Titanic, 1:2, </a:t>
            </a:r>
            <a:r>
              <a:rPr lang="cs-CZ" sz="1600" dirty="0" err="1">
                <a:solidFill>
                  <a:schemeClr val="bg1"/>
                </a:solidFill>
              </a:rPr>
              <a:t>contains</a:t>
            </a:r>
            <a:r>
              <a:rPr lang="cs-CZ" sz="1600" dirty="0">
                <a:solidFill>
                  <a:schemeClr val="bg1"/>
                </a:solidFill>
              </a:rPr>
              <a:t>("t"))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9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 err="1"/>
              <a:t>mutate</a:t>
            </a:r>
            <a:br>
              <a:rPr lang="cs-CZ" b="1" dirty="0"/>
            </a:br>
            <a:r>
              <a:rPr lang="cs-CZ" sz="2800" b="1" dirty="0"/>
              <a:t>Manipulace s proměnnými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7889450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Tvorba nových proměnných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Titanic_2018 = </a:t>
            </a:r>
            <a:r>
              <a:rPr lang="cs-CZ" sz="1600" dirty="0" err="1">
                <a:solidFill>
                  <a:schemeClr val="bg1"/>
                </a:solidFill>
              </a:rPr>
              <a:t>mutate</a:t>
            </a:r>
            <a:r>
              <a:rPr lang="cs-CZ" sz="1600" dirty="0">
                <a:solidFill>
                  <a:schemeClr val="bg1"/>
                </a:solidFill>
              </a:rPr>
              <a:t>(Titanic, Age_2018 = (Age + (2018-1912))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Tvorba nových proměnných – více případů současně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>
                <a:solidFill>
                  <a:schemeClr val="bg1"/>
                </a:solidFill>
              </a:rPr>
              <a:t>Titanic_02 = </a:t>
            </a:r>
            <a:r>
              <a:rPr lang="cs-CZ" sz="1600" dirty="0" err="1">
                <a:solidFill>
                  <a:schemeClr val="bg1"/>
                </a:solidFill>
              </a:rPr>
              <a:t>mutate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Price_Year_Ratio</a:t>
            </a:r>
            <a:r>
              <a:rPr lang="cs-CZ" sz="1600" dirty="0">
                <a:solidFill>
                  <a:schemeClr val="bg1"/>
                </a:solidFill>
              </a:rPr>
              <a:t> = (</a:t>
            </a:r>
            <a:r>
              <a:rPr lang="cs-CZ" sz="1600" dirty="0" err="1">
                <a:solidFill>
                  <a:schemeClr val="bg1"/>
                </a:solidFill>
              </a:rPr>
              <a:t>Fare</a:t>
            </a:r>
            <a:r>
              <a:rPr lang="cs-CZ" sz="1600" dirty="0">
                <a:solidFill>
                  <a:schemeClr val="bg1"/>
                </a:solidFill>
              </a:rPr>
              <a:t> / Age), </a:t>
            </a:r>
            <a:r>
              <a:rPr lang="cs-CZ" sz="1600" dirty="0" err="1">
                <a:solidFill>
                  <a:schemeClr val="bg1"/>
                </a:solidFill>
              </a:rPr>
              <a:t>Family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Sibsp</a:t>
            </a:r>
            <a:r>
              <a:rPr lang="cs-CZ" sz="1600" dirty="0">
                <a:solidFill>
                  <a:schemeClr val="bg1"/>
                </a:solidFill>
              </a:rPr>
              <a:t> + </a:t>
            </a:r>
            <a:r>
              <a:rPr lang="cs-CZ" sz="1600" dirty="0" err="1">
                <a:solidFill>
                  <a:schemeClr val="bg1"/>
                </a:solidFill>
              </a:rPr>
              <a:t>Parch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1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45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 err="1"/>
              <a:t>filter</a:t>
            </a:r>
            <a:br>
              <a:rPr lang="cs-CZ" b="1" dirty="0"/>
            </a:br>
            <a:r>
              <a:rPr lang="cs-CZ" sz="2800" b="1" dirty="0"/>
              <a:t>Manipulace s pozorováními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4" y="1288493"/>
            <a:ext cx="7516175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Výběr na základě logických operátorů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Age &lt; 18)</a:t>
            </a: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Embarked</a:t>
            </a:r>
            <a:r>
              <a:rPr lang="cs-CZ" sz="1600" dirty="0">
                <a:solidFill>
                  <a:schemeClr val="bg1"/>
                </a:solidFill>
              </a:rPr>
              <a:t> %in% c("Southampton", "</a:t>
            </a:r>
            <a:r>
              <a:rPr lang="cs-CZ" sz="1600" dirty="0" err="1">
                <a:solidFill>
                  <a:schemeClr val="bg1"/>
                </a:solidFill>
              </a:rPr>
              <a:t>Queenstown</a:t>
            </a:r>
            <a:r>
              <a:rPr lang="cs-CZ" sz="1600" dirty="0">
                <a:solidFill>
                  <a:schemeClr val="bg1"/>
                </a:solidFill>
              </a:rPr>
              <a:t>")</a:t>
            </a:r>
          </a:p>
          <a:p>
            <a:pPr marL="0" lvl="0" indent="0"/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Kombinace operátorů</a:t>
            </a: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Age &lt; 18, 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 == 1)</a:t>
            </a: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Age &lt; 18, </a:t>
            </a:r>
            <a:r>
              <a:rPr lang="cs-CZ" sz="1600" dirty="0" err="1">
                <a:solidFill>
                  <a:schemeClr val="bg1"/>
                </a:solidFill>
              </a:rPr>
              <a:t>Pclass</a:t>
            </a:r>
            <a:r>
              <a:rPr lang="cs-CZ" sz="1600" dirty="0">
                <a:solidFill>
                  <a:schemeClr val="bg1"/>
                </a:solidFill>
              </a:rPr>
              <a:t> == 1  </a:t>
            </a:r>
            <a:r>
              <a:rPr lang="en-US" sz="1600" dirty="0">
                <a:solidFill>
                  <a:schemeClr val="bg1"/>
                </a:solidFill>
              </a:rPr>
              <a:t>|</a:t>
            </a:r>
            <a:r>
              <a:rPr lang="cs-CZ" sz="1600" dirty="0">
                <a:solidFill>
                  <a:schemeClr val="bg1"/>
                </a:solidFill>
              </a:rPr>
              <a:t>  </a:t>
            </a:r>
            <a:r>
              <a:rPr lang="cs-CZ" sz="1600" dirty="0" err="1">
                <a:solidFill>
                  <a:schemeClr val="bg1"/>
                </a:solidFill>
              </a:rPr>
              <a:t>Pclass</a:t>
            </a:r>
            <a:r>
              <a:rPr lang="cs-CZ" sz="1600" dirty="0">
                <a:solidFill>
                  <a:schemeClr val="bg1"/>
                </a:solidFill>
              </a:rPr>
              <a:t> ==  2)</a:t>
            </a:r>
          </a:p>
          <a:p>
            <a:pPr mar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Filtrace na základě textu</a:t>
            </a: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library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stringr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str_detect</a:t>
            </a:r>
            <a:r>
              <a:rPr lang="cs-CZ" sz="1600" dirty="0">
                <a:solidFill>
                  <a:schemeClr val="bg1"/>
                </a:solidFill>
              </a:rPr>
              <a:t>(Name, </a:t>
            </a:r>
            <a:r>
              <a:rPr lang="cs-CZ" sz="1600" dirty="0" err="1">
                <a:solidFill>
                  <a:schemeClr val="bg1"/>
                </a:solidFill>
              </a:rPr>
              <a:t>str_detect</a:t>
            </a:r>
            <a:r>
              <a:rPr lang="cs-CZ" sz="1600" dirty="0">
                <a:solidFill>
                  <a:schemeClr val="bg1"/>
                </a:solidFill>
              </a:rPr>
              <a:t>(Name, "Rose")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9"/>
          <p:cNvSpPr txBox="1">
            <a:spLocks noGrp="1"/>
          </p:cNvSpPr>
          <p:nvPr>
            <p:ph type="ctrTitle"/>
          </p:nvPr>
        </p:nvSpPr>
        <p:spPr>
          <a:xfrm>
            <a:off x="392325" y="0"/>
            <a:ext cx="7772400" cy="1510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b="1" dirty="0" err="1"/>
              <a:t>arrange</a:t>
            </a:r>
            <a:br>
              <a:rPr lang="cs-CZ" b="1" dirty="0"/>
            </a:br>
            <a:r>
              <a:rPr lang="cs-CZ" sz="2800" b="1" dirty="0"/>
              <a:t>Manipulace s pozorováními</a:t>
            </a:r>
            <a:endParaRPr b="1" dirty="0"/>
          </a:p>
        </p:txBody>
      </p:sp>
      <p:sp>
        <p:nvSpPr>
          <p:cNvPr id="808" name="Google Shape;808;p19"/>
          <p:cNvSpPr txBox="1">
            <a:spLocks noGrp="1"/>
          </p:cNvSpPr>
          <p:nvPr>
            <p:ph type="subTitle" idx="1"/>
          </p:nvPr>
        </p:nvSpPr>
        <p:spPr>
          <a:xfrm>
            <a:off x="275275" y="1288493"/>
            <a:ext cx="8476400" cy="35486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Seřazení přeživších podle věku, bez chybějících hodnot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 = </a:t>
            </a:r>
            <a:r>
              <a:rPr lang="cs-CZ" sz="1600" dirty="0" err="1">
                <a:solidFill>
                  <a:schemeClr val="bg1"/>
                </a:solidFill>
              </a:rPr>
              <a:t>filter</a:t>
            </a:r>
            <a:r>
              <a:rPr lang="cs-CZ" sz="1600" dirty="0">
                <a:solidFill>
                  <a:schemeClr val="bg1"/>
                </a:solidFill>
              </a:rPr>
              <a:t>(Titanic, 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 == 1, !is.na(Age))</a:t>
            </a:r>
          </a:p>
          <a:p>
            <a:pPr marL="0" lvl="0" indent="0"/>
            <a:r>
              <a:rPr lang="cs-CZ" sz="1600" dirty="0" err="1">
                <a:solidFill>
                  <a:schemeClr val="bg1"/>
                </a:solidFill>
              </a:rPr>
              <a:t>arrange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, Age)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Seřazení přeživších podle věku od nejstarších po nejmladší, bez chybějících hodnot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arrange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 err="1">
                <a:solidFill>
                  <a:schemeClr val="bg1"/>
                </a:solidFill>
              </a:rPr>
              <a:t>desc</a:t>
            </a:r>
            <a:r>
              <a:rPr lang="cs-CZ" sz="1600" dirty="0">
                <a:solidFill>
                  <a:schemeClr val="bg1"/>
                </a:solidFill>
              </a:rPr>
              <a:t>(Age))</a:t>
            </a:r>
          </a:p>
          <a:p>
            <a:pPr marL="0" lvl="0" indent="0"/>
            <a:endParaRPr lang="cs-CZ" sz="1600" dirty="0">
              <a:solidFill>
                <a:schemeClr val="bg1"/>
              </a:solidFill>
            </a:endParaRPr>
          </a:p>
          <a:p>
            <a:pPr marL="0" indent="0"/>
            <a:r>
              <a:rPr lang="en-US" sz="1600" dirty="0">
                <a:solidFill>
                  <a:schemeClr val="bg1"/>
                </a:solidFill>
              </a:rPr>
              <a:t># </a:t>
            </a:r>
            <a:r>
              <a:rPr lang="cs-CZ" sz="1600" dirty="0">
                <a:solidFill>
                  <a:schemeClr val="bg1"/>
                </a:solidFill>
              </a:rPr>
              <a:t>Seřazení přeživších podle věku od nejstarších po nejmladší a místa nalodění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/>
            <a:r>
              <a:rPr lang="cs-CZ" sz="1600" dirty="0" err="1">
                <a:solidFill>
                  <a:schemeClr val="bg1"/>
                </a:solidFill>
              </a:rPr>
              <a:t>arrange</a:t>
            </a:r>
            <a:r>
              <a:rPr lang="cs-CZ" sz="1600" dirty="0">
                <a:solidFill>
                  <a:schemeClr val="bg1"/>
                </a:solidFill>
              </a:rPr>
              <a:t>(</a:t>
            </a:r>
            <a:r>
              <a:rPr lang="cs-CZ" sz="1600" dirty="0" err="1">
                <a:solidFill>
                  <a:schemeClr val="bg1"/>
                </a:solidFill>
              </a:rPr>
              <a:t>Survived</a:t>
            </a:r>
            <a:r>
              <a:rPr lang="cs-CZ" sz="1600" dirty="0">
                <a:solidFill>
                  <a:schemeClr val="bg1"/>
                </a:solidFill>
              </a:rPr>
              <a:t>, </a:t>
            </a:r>
            <a:r>
              <a:rPr lang="cs-CZ" sz="1600" dirty="0" err="1">
                <a:solidFill>
                  <a:schemeClr val="bg1"/>
                </a:solidFill>
              </a:rPr>
              <a:t>desc</a:t>
            </a:r>
            <a:r>
              <a:rPr lang="cs-CZ" sz="1600" dirty="0">
                <a:solidFill>
                  <a:schemeClr val="bg1"/>
                </a:solidFill>
              </a:rPr>
              <a:t>(Age), </a:t>
            </a:r>
            <a:r>
              <a:rPr lang="cs-CZ" sz="1600" dirty="0" err="1">
                <a:solidFill>
                  <a:schemeClr val="bg1"/>
                </a:solidFill>
              </a:rPr>
              <a:t>Embarked</a:t>
            </a:r>
            <a:r>
              <a:rPr lang="cs-CZ" sz="16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6275877"/>
      </p:ext>
    </p:extLst>
  </p:cSld>
  <p:clrMapOvr>
    <a:masterClrMapping/>
  </p:clrMapOvr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618</Words>
  <Application>Microsoft Office PowerPoint</Application>
  <PresentationFormat>Předvádění na obrazovce (16:9)</PresentationFormat>
  <Paragraphs>101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Titillium Web ExtraLight</vt:lpstr>
      <vt:lpstr>Arial</vt:lpstr>
      <vt:lpstr>Titillium Web</vt:lpstr>
      <vt:lpstr>Thaliard template</vt:lpstr>
      <vt:lpstr>05. Manipulace s daty</vt:lpstr>
      <vt:lpstr>Harmonogram</vt:lpstr>
      <vt:lpstr>dplyr a tibble  </vt:lpstr>
      <vt:lpstr>Prezentace aplikace PowerPoint</vt:lpstr>
      <vt:lpstr>select Manipulace s proměnnými</vt:lpstr>
      <vt:lpstr>mutate Manipulace s proměnnými</vt:lpstr>
      <vt:lpstr>Prezentace aplikace PowerPoint</vt:lpstr>
      <vt:lpstr>filter Manipulace s pozorováními</vt:lpstr>
      <vt:lpstr>arrange Manipulace s pozorováními</vt:lpstr>
      <vt:lpstr>summarize Agregační funkce</vt:lpstr>
      <vt:lpstr>%&gt;% Pipe operator</vt:lpstr>
      <vt:lpstr>Prezentace aplikace PowerPoint</vt:lpstr>
      <vt:lpstr>group_by Pipe operator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 Programovací jazyk R   a práce s ním</dc:title>
  <cp:lastModifiedBy>Vit Gabrhel</cp:lastModifiedBy>
  <cp:revision>61</cp:revision>
  <dcterms:modified xsi:type="dcterms:W3CDTF">2018-10-21T22:22:46Z</dcterms:modified>
</cp:coreProperties>
</file>