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62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36B98-19FF-4BA7-BF55-E23C6ACA2DD3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AA015-938D-4057-9B46-026B325F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3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36B98-19FF-4BA7-BF55-E23C6ACA2DD3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AA015-938D-4057-9B46-026B325F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36B98-19FF-4BA7-BF55-E23C6ACA2DD3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AA015-938D-4057-9B46-026B325F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3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36B98-19FF-4BA7-BF55-E23C6ACA2DD3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AA015-938D-4057-9B46-026B325F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7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36B98-19FF-4BA7-BF55-E23C6ACA2DD3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AA015-938D-4057-9B46-026B325F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20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36B98-19FF-4BA7-BF55-E23C6ACA2DD3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AA015-938D-4057-9B46-026B325F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0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36B98-19FF-4BA7-BF55-E23C6ACA2DD3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AA015-938D-4057-9B46-026B325F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06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36B98-19FF-4BA7-BF55-E23C6ACA2DD3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AA015-938D-4057-9B46-026B325F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2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36B98-19FF-4BA7-BF55-E23C6ACA2DD3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AA015-938D-4057-9B46-026B325F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36B98-19FF-4BA7-BF55-E23C6ACA2DD3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AA015-938D-4057-9B46-026B325F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210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36B98-19FF-4BA7-BF55-E23C6ACA2DD3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AA015-938D-4057-9B46-026B325F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49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36B98-19FF-4BA7-BF55-E23C6ACA2DD3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AA015-938D-4057-9B46-026B325F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48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1"/>
                </a:solidFill>
              </a:rPr>
              <a:t>Něco o nás…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8E127CFB-149B-4DB0-BC57-88C098927A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„</a:t>
            </a:r>
            <a:r>
              <a:rPr lang="cs-CZ" sz="2800" dirty="0" err="1"/>
              <a:t>Core</a:t>
            </a:r>
            <a:r>
              <a:rPr lang="cs-CZ" sz="2800" dirty="0"/>
              <a:t> </a:t>
            </a:r>
            <a:r>
              <a:rPr lang="cs-CZ" sz="2800" dirty="0" err="1"/>
              <a:t>members</a:t>
            </a:r>
            <a:r>
              <a:rPr lang="cs-CZ" sz="2800" dirty="0"/>
              <a:t>“ (psychologie)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David Šmahel</a:t>
            </a:r>
          </a:p>
          <a:p>
            <a:pPr lvl="1"/>
            <a:r>
              <a:rPr lang="cs-CZ" dirty="0"/>
              <a:t>Hana Macháčková</a:t>
            </a:r>
          </a:p>
          <a:p>
            <a:pPr lvl="1"/>
            <a:r>
              <a:rPr lang="cs-CZ" dirty="0"/>
              <a:t>Lenka Dědková</a:t>
            </a:r>
          </a:p>
          <a:p>
            <a:pPr lvl="1"/>
            <a:r>
              <a:rPr lang="cs-CZ" dirty="0"/>
              <a:t>Martina Šmahelová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16ED3393-AA53-4137-B9D9-F7D95E70D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422900" cy="823912"/>
          </a:xfrm>
        </p:spPr>
        <p:txBody>
          <a:bodyPr>
            <a:normAutofit/>
          </a:bodyPr>
          <a:lstStyle/>
          <a:p>
            <a:r>
              <a:rPr lang="cs-CZ" sz="2800" dirty="0"/>
              <a:t>„</a:t>
            </a:r>
            <a:r>
              <a:rPr lang="cs-CZ" sz="2800" dirty="0" err="1"/>
              <a:t>Core</a:t>
            </a:r>
            <a:r>
              <a:rPr lang="cs-CZ" sz="2800" dirty="0"/>
              <a:t> </a:t>
            </a:r>
            <a:r>
              <a:rPr lang="cs-CZ" sz="2800" dirty="0" err="1"/>
              <a:t>members</a:t>
            </a:r>
            <a:r>
              <a:rPr lang="cs-CZ" sz="2800" dirty="0"/>
              <a:t>“ (mediální studia)</a:t>
            </a:r>
          </a:p>
        </p:txBody>
      </p:sp>
      <p:sp>
        <p:nvSpPr>
          <p:cNvPr id="16" name="Zástupný symbol pro obsah 15">
            <a:extLst>
              <a:ext uri="{FF2B5EF4-FFF2-40B4-BE49-F238E27FC236}">
                <a16:creationId xmlns:a16="http://schemas.microsoft.com/office/drawing/2014/main" id="{7DC6D8DA-C342-4628-9A8A-33B6DEFAA53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cs-CZ" dirty="0"/>
              <a:t>Alena Macková</a:t>
            </a:r>
          </a:p>
          <a:p>
            <a:pPr lvl="1"/>
            <a:r>
              <a:rPr lang="cs-CZ" dirty="0"/>
              <a:t>Jakub Macek</a:t>
            </a:r>
          </a:p>
          <a:p>
            <a:pPr lvl="1"/>
            <a:r>
              <a:rPr lang="cs-CZ" dirty="0"/>
              <a:t>Marie </a:t>
            </a:r>
            <a:r>
              <a:rPr lang="cs-CZ" dirty="0" err="1"/>
              <a:t>Bedrošová</a:t>
            </a:r>
            <a:endParaRPr lang="cs-CZ" dirty="0"/>
          </a:p>
        </p:txBody>
      </p:sp>
      <p:sp>
        <p:nvSpPr>
          <p:cNvPr id="4" name="AutoShape 2" descr="Výsledek obrázku pro eu kids online"/>
          <p:cNvSpPr>
            <a:spLocks noChangeAspect="1" noChangeArrowheads="1"/>
          </p:cNvSpPr>
          <p:nvPr/>
        </p:nvSpPr>
        <p:spPr bwMode="auto">
          <a:xfrm>
            <a:off x="155575" y="-1684338"/>
            <a:ext cx="4581525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083D816E-2C4D-4C73-81A8-175A45B4B6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738589"/>
            <a:ext cx="4079585" cy="1843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84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1"/>
                </a:solidFill>
              </a:rPr>
              <a:t>Něco o nás…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Špičkový tým zaměřený na digitální technologie</a:t>
            </a:r>
          </a:p>
          <a:p>
            <a:r>
              <a:rPr lang="cs-CZ" dirty="0"/>
              <a:t>Intenzivní mezinárodní spolupráce </a:t>
            </a:r>
            <a:br>
              <a:rPr lang="cs-CZ" dirty="0"/>
            </a:br>
            <a:r>
              <a:rPr lang="cs-CZ" dirty="0"/>
              <a:t>(EUKO, COST, </a:t>
            </a:r>
            <a:r>
              <a:rPr lang="cs-CZ" dirty="0" err="1"/>
              <a:t>Horizon</a:t>
            </a:r>
            <a:r>
              <a:rPr lang="cs-CZ" dirty="0"/>
              <a:t>, ECREA)</a:t>
            </a:r>
          </a:p>
          <a:p>
            <a:r>
              <a:rPr lang="cs-CZ" dirty="0"/>
              <a:t>Intenzivní interdisciplinární spolupráce </a:t>
            </a:r>
            <a:br>
              <a:rPr lang="cs-CZ" dirty="0"/>
            </a:br>
            <a:r>
              <a:rPr lang="cs-CZ" dirty="0"/>
              <a:t>(FI, FF, LF, FSS-ZUR, SOC, CEITEC…)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AutoShape 2" descr="Výsledek obrázku pro eu kids online"/>
          <p:cNvSpPr>
            <a:spLocks noChangeAspect="1" noChangeArrowheads="1"/>
          </p:cNvSpPr>
          <p:nvPr/>
        </p:nvSpPr>
        <p:spPr bwMode="auto">
          <a:xfrm>
            <a:off x="155575" y="-1684338"/>
            <a:ext cx="4581525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eu kids online"/>
          <p:cNvSpPr>
            <a:spLocks noChangeAspect="1" noChangeArrowheads="1"/>
          </p:cNvSpPr>
          <p:nvPr/>
        </p:nvSpPr>
        <p:spPr bwMode="auto">
          <a:xfrm>
            <a:off x="307975" y="-1531938"/>
            <a:ext cx="4581525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6" descr="Výsledek obrázku pro eu kids online"/>
          <p:cNvSpPr>
            <a:spLocks noChangeAspect="1" noChangeArrowheads="1"/>
          </p:cNvSpPr>
          <p:nvPr/>
        </p:nvSpPr>
        <p:spPr bwMode="auto">
          <a:xfrm>
            <a:off x="460375" y="-1379538"/>
            <a:ext cx="4581525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3812" y="4417126"/>
            <a:ext cx="2817813" cy="2168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 descr="Výsledek obrázku pro horizon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328" y="415381"/>
            <a:ext cx="3219681" cy="122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792" y="3995863"/>
            <a:ext cx="1859195" cy="1225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35E08B12-1AE1-4831-B21A-2EF24B72A04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467" y="2626175"/>
            <a:ext cx="3496502" cy="990402"/>
          </a:xfrm>
          <a:prstGeom prst="rect">
            <a:avLst/>
          </a:prstGeom>
        </p:spPr>
      </p:pic>
      <p:pic>
        <p:nvPicPr>
          <p:cNvPr id="13" name="Picture 8" descr="CRoCS logo">
            <a:extLst>
              <a:ext uri="{FF2B5EF4-FFF2-40B4-BE49-F238E27FC236}">
                <a16:creationId xmlns:a16="http://schemas.microsoft.com/office/drawing/2014/main" id="{946B5053-0B13-49B6-8D5F-D1C000ADD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330" y="5629472"/>
            <a:ext cx="4499570" cy="635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A934C543-1D14-46DA-A3EA-29A0FE8A604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838" y="5574373"/>
            <a:ext cx="3147492" cy="1011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34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1"/>
                </a:solidFill>
              </a:rPr>
              <a:t>Něco o nás…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Časopis </a:t>
            </a:r>
            <a:r>
              <a:rPr lang="cs-CZ" i="1" dirty="0" err="1"/>
              <a:t>Cyberpsychology</a:t>
            </a:r>
            <a:endParaRPr lang="cs-CZ" i="1" dirty="0"/>
          </a:p>
          <a:p>
            <a:r>
              <a:rPr lang="cs-CZ" dirty="0" err="1"/>
              <a:t>Cyberspace</a:t>
            </a:r>
            <a:r>
              <a:rPr lang="cs-CZ" dirty="0"/>
              <a:t> konference (30.11.-1.12)</a:t>
            </a:r>
          </a:p>
          <a:p>
            <a:r>
              <a:rPr lang="cs-CZ" dirty="0"/>
              <a:t>Zázemí – především sociální a vývojová psychologie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AutoShape 2" descr="Výsledek obrázku pro eu kids online"/>
          <p:cNvSpPr>
            <a:spLocks noChangeAspect="1" noChangeArrowheads="1"/>
          </p:cNvSpPr>
          <p:nvPr/>
        </p:nvSpPr>
        <p:spPr bwMode="auto">
          <a:xfrm>
            <a:off x="155575" y="-1684338"/>
            <a:ext cx="4581525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eu kids online"/>
          <p:cNvSpPr>
            <a:spLocks noChangeAspect="1" noChangeArrowheads="1"/>
          </p:cNvSpPr>
          <p:nvPr/>
        </p:nvSpPr>
        <p:spPr bwMode="auto">
          <a:xfrm>
            <a:off x="307975" y="-1531938"/>
            <a:ext cx="4581525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6" descr="Výsledek obrázku pro eu kids online"/>
          <p:cNvSpPr>
            <a:spLocks noChangeAspect="1" noChangeArrowheads="1"/>
          </p:cNvSpPr>
          <p:nvPr/>
        </p:nvSpPr>
        <p:spPr bwMode="auto">
          <a:xfrm>
            <a:off x="460375" y="-1379538"/>
            <a:ext cx="4581525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A5DAD90C-FBAD-4FF8-8514-7EFAEFD98D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991" y="503435"/>
            <a:ext cx="6024034" cy="1479353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EE3AF71E-6CEC-4D13-90FD-52582C97D4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3429000"/>
            <a:ext cx="5353050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10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8989" y="-328474"/>
            <a:ext cx="10599938" cy="1237280"/>
          </a:xfrm>
        </p:spPr>
        <p:txBody>
          <a:bodyPr>
            <a:normAutofit/>
          </a:bodyPr>
          <a:lstStyle/>
          <a:p>
            <a:r>
              <a:rPr lang="cs-CZ" sz="3200" b="1" u="sng" dirty="0">
                <a:solidFill>
                  <a:schemeClr val="accent5"/>
                </a:solidFill>
              </a:rPr>
              <a:t>Témata diplomových prací – IRTIS (irtis.muni.cz)</a:t>
            </a:r>
            <a:endParaRPr lang="en-US" sz="3200" b="1" u="sng" dirty="0">
              <a:solidFill>
                <a:schemeClr val="accent5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8372" y="1083077"/>
            <a:ext cx="11381172" cy="5484777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Rizika a příležitosti internetu pro děti a dospívající</a:t>
            </a:r>
            <a:r>
              <a:rPr lang="cs-CZ" sz="2000" dirty="0"/>
              <a:t>: komerční rizika, oblast zdraví (či nemocí), přínosy internetu, digitální vzdělanost</a:t>
            </a:r>
            <a:r>
              <a:rPr lang="cs-CZ" sz="2000" dirty="0">
                <a:solidFill>
                  <a:schemeClr val="accent5"/>
                </a:solidFill>
              </a:rPr>
              <a:t> …</a:t>
            </a:r>
          </a:p>
          <a:p>
            <a:pPr marL="342900" indent="-342900" algn="l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Online vztahy </a:t>
            </a:r>
            <a:r>
              <a:rPr lang="cs-CZ" sz="2000" dirty="0">
                <a:solidFill>
                  <a:schemeClr val="accent5"/>
                </a:solidFill>
              </a:rPr>
              <a:t>(Lenka Dědková)</a:t>
            </a:r>
          </a:p>
          <a:p>
            <a:pPr marL="342900" indent="-342900" algn="l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Online agrese</a:t>
            </a:r>
            <a:r>
              <a:rPr lang="cs-CZ" sz="2000" dirty="0"/>
              <a:t> – hostilní reakce, nenávistné komunity, nenávistné weby, </a:t>
            </a:r>
            <a:r>
              <a:rPr lang="cs-CZ" sz="2000" dirty="0" err="1"/>
              <a:t>cyberhate</a:t>
            </a:r>
            <a:r>
              <a:rPr lang="cs-CZ" sz="2000" dirty="0"/>
              <a:t>, </a:t>
            </a:r>
            <a:r>
              <a:rPr lang="cs-CZ" sz="2000" dirty="0" err="1"/>
              <a:t>kyberšikana</a:t>
            </a:r>
            <a:r>
              <a:rPr lang="cs-CZ" sz="2000" dirty="0"/>
              <a:t> </a:t>
            </a:r>
            <a:r>
              <a:rPr lang="cs-CZ" sz="2000" dirty="0">
                <a:solidFill>
                  <a:schemeClr val="accent5"/>
                </a:solidFill>
              </a:rPr>
              <a:t>(Hana Macháčková)</a:t>
            </a:r>
          </a:p>
          <a:p>
            <a:pPr marL="342900" indent="-342900" algn="l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Online </a:t>
            </a:r>
            <a:r>
              <a:rPr lang="cs-CZ" sz="2000" b="1" dirty="0" err="1"/>
              <a:t>credibility</a:t>
            </a:r>
            <a:r>
              <a:rPr lang="cs-CZ" sz="2000" b="1" dirty="0"/>
              <a:t> </a:t>
            </a:r>
            <a:r>
              <a:rPr lang="cs-CZ" sz="2000" dirty="0">
                <a:solidFill>
                  <a:schemeClr val="accent5"/>
                </a:solidFill>
              </a:rPr>
              <a:t>(Hana Macháčková)</a:t>
            </a:r>
          </a:p>
          <a:p>
            <a:pPr marL="342900" indent="-342900" algn="l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Online komunity </a:t>
            </a:r>
            <a:r>
              <a:rPr lang="cs-CZ" sz="2000" dirty="0">
                <a:solidFill>
                  <a:schemeClr val="accent5"/>
                </a:solidFill>
              </a:rPr>
              <a:t>(Hana Macháčková)</a:t>
            </a:r>
          </a:p>
          <a:p>
            <a:pPr marL="342900" indent="-342900" algn="l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ICT </a:t>
            </a:r>
            <a:r>
              <a:rPr lang="cs-CZ" sz="2000" b="1" dirty="0" err="1"/>
              <a:t>security</a:t>
            </a:r>
            <a:r>
              <a:rPr lang="cs-CZ" sz="2000" b="1" dirty="0"/>
              <a:t> </a:t>
            </a:r>
            <a:r>
              <a:rPr lang="cs-CZ" sz="2000" dirty="0"/>
              <a:t>– (ne)bezpečné chování lidí online </a:t>
            </a:r>
            <a:r>
              <a:rPr lang="cs-CZ" sz="2000" dirty="0">
                <a:solidFill>
                  <a:schemeClr val="accent5"/>
                </a:solidFill>
              </a:rPr>
              <a:t>(David Šmahel, Lenka Dědková)</a:t>
            </a:r>
          </a:p>
          <a:p>
            <a:pPr marL="342900" indent="-342900" algn="l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cs-CZ" sz="2000" b="1" dirty="0" err="1"/>
              <a:t>mHealth</a:t>
            </a:r>
            <a:r>
              <a:rPr lang="cs-CZ" sz="2000" b="1" dirty="0"/>
              <a:t> aplikace </a:t>
            </a:r>
            <a:r>
              <a:rPr lang="cs-CZ" sz="2000" dirty="0">
                <a:solidFill>
                  <a:schemeClr val="accent5"/>
                </a:solidFill>
              </a:rPr>
              <a:t>(David Šmahel)</a:t>
            </a:r>
          </a:p>
          <a:p>
            <a:pPr marL="342900" indent="-342900" algn="l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Mediace použití internetu  </a:t>
            </a:r>
            <a:r>
              <a:rPr lang="cs-CZ" sz="2000" dirty="0">
                <a:solidFill>
                  <a:schemeClr val="accent5"/>
                </a:solidFill>
              </a:rPr>
              <a:t>(Lenka Dědková)</a:t>
            </a:r>
          </a:p>
          <a:p>
            <a:pPr algn="l">
              <a:lnSpc>
                <a:spcPts val="2200"/>
              </a:lnSpc>
            </a:pPr>
            <a:endParaRPr lang="cs-CZ" sz="2000" b="1" dirty="0">
              <a:solidFill>
                <a:schemeClr val="accent5"/>
              </a:solidFill>
            </a:endParaRPr>
          </a:p>
          <a:p>
            <a:pPr marL="342900" indent="-342900" algn="l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5"/>
                </a:solidFill>
              </a:rPr>
              <a:t>JAKÉKOLIV DALŠÍ TÉMA Z OBLASTI PSYCHOLOGIE INTERNETU </a:t>
            </a:r>
            <a:r>
              <a:rPr lang="cs-CZ" sz="2000" b="1" dirty="0">
                <a:solidFill>
                  <a:schemeClr val="accent5"/>
                </a:solidFill>
                <a:sym typeface="Wingdings" panose="05000000000000000000" pitchFamily="2" charset="2"/>
              </a:rPr>
              <a:t> OZVĚTE SE, PRODISKUTUJEME, PŘEPOŠLEME ZA VHODNÝM VEDOUCÍM</a:t>
            </a:r>
          </a:p>
          <a:p>
            <a:pPr marL="342900" indent="-342900" algn="l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5"/>
                </a:solidFill>
                <a:sym typeface="Wingdings" panose="05000000000000000000" pitchFamily="2" charset="2"/>
              </a:rPr>
              <a:t>Spolupráci vítáme, hledáme nové kolegy/ně i pro doktorské studium</a:t>
            </a:r>
            <a:endParaRPr lang="cs-CZ" sz="2000" b="1" dirty="0">
              <a:solidFill>
                <a:schemeClr val="accent5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52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190</Words>
  <Application>Microsoft Office PowerPoint</Application>
  <PresentationFormat>Širokoúhlá obrazovka</PresentationFormat>
  <Paragraphs>32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Motiv Office</vt:lpstr>
      <vt:lpstr>Něco o nás…</vt:lpstr>
      <vt:lpstr>Něco o nás…</vt:lpstr>
      <vt:lpstr>Něco o nás…</vt:lpstr>
      <vt:lpstr>Témata diplomových prací – IRTIS (irtis.muni.cz)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Témata diplomových prací Kybertým: irtis.fss.muni.cz</dc:title>
  <dc:creator>David Šmahel</dc:creator>
  <cp:lastModifiedBy>Lenka Lacinová</cp:lastModifiedBy>
  <cp:revision>72</cp:revision>
  <dcterms:created xsi:type="dcterms:W3CDTF">2016-04-06T14:11:23Z</dcterms:created>
  <dcterms:modified xsi:type="dcterms:W3CDTF">2018-10-23T11:24:20Z</dcterms:modified>
</cp:coreProperties>
</file>