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5B7172-ECF1-4BDE-94CE-D6B5A520D750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BC9B940-E9DD-457A-9140-7DC276C21FD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r>
              <a:rPr lang="cs-CZ" dirty="0" smtClean="0"/>
              <a:t>Vytvoření a aplikace nové metody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Zmatení rolí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11960" y="501317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>
                <a:latin typeface="Calibri" pitchFamily="34" charset="0"/>
              </a:rPr>
              <a:t>Mgr. Lenka Pivodová, 51860</a:t>
            </a:r>
          </a:p>
          <a:p>
            <a:pPr>
              <a:spcBef>
                <a:spcPct val="0"/>
              </a:spcBef>
            </a:pPr>
            <a:r>
              <a:rPr lang="cs-CZ" altLang="cs-CZ" dirty="0">
                <a:latin typeface="Calibri" pitchFamily="34" charset="0"/>
              </a:rPr>
              <a:t>školitelka: Doc. Mgr. Lenka Lacinová, PhD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Administrace na </a:t>
            </a:r>
            <a:r>
              <a:rPr lang="cs-CZ" dirty="0" smtClean="0"/>
              <a:t>jiném vzorku adolescentů (ne pouze víceletá gymnázia)</a:t>
            </a:r>
            <a:endParaRPr lang="cs-CZ" dirty="0" smtClean="0"/>
          </a:p>
          <a:p>
            <a:r>
              <a:rPr lang="cs-CZ" dirty="0" smtClean="0"/>
              <a:t>Oddělení škály emocionální záměny rolí matka – dítě, otec - dítě pro přesnější výsledky</a:t>
            </a:r>
            <a:endParaRPr lang="cs-CZ" dirty="0"/>
          </a:p>
          <a:p>
            <a:r>
              <a:rPr lang="cs-CZ" dirty="0" smtClean="0"/>
              <a:t>Možnost opět srovnat s ECR – RS, případně </a:t>
            </a:r>
            <a:r>
              <a:rPr lang="cs-CZ" dirty="0" smtClean="0"/>
              <a:t>nějakým měřítkem adaptace (</a:t>
            </a:r>
            <a:r>
              <a:rPr lang="cs-CZ" dirty="0" err="1" smtClean="0"/>
              <a:t>depresivita</a:t>
            </a:r>
            <a:r>
              <a:rPr lang="cs-CZ" dirty="0" smtClean="0"/>
              <a:t>, rizikové chování apod.)</a:t>
            </a:r>
            <a:endParaRPr lang="cs-CZ" dirty="0" smtClean="0"/>
          </a:p>
          <a:p>
            <a:r>
              <a:rPr lang="cs-CZ" dirty="0" smtClean="0"/>
              <a:t>Možnost najít souvislost zmatení rolí a různých aspektů dyád </a:t>
            </a:r>
            <a:r>
              <a:rPr lang="cs-CZ" smtClean="0"/>
              <a:t>s </a:t>
            </a:r>
            <a:r>
              <a:rPr lang="cs-CZ" smtClean="0"/>
              <a:t>čímkoliv</a:t>
            </a:r>
            <a:r>
              <a:rPr lang="cs-CZ" dirty="0" smtClean="0"/>
              <a:t>, co vás zajímá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1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dirty="0" err="1" smtClean="0"/>
              <a:t>Davies</a:t>
            </a:r>
            <a:r>
              <a:rPr lang="cs-CZ" altLang="cs-CZ" dirty="0" smtClean="0"/>
              <a:t>, P. T., Harold, G., T., </a:t>
            </a:r>
            <a:r>
              <a:rPr lang="cs-CZ" altLang="cs-CZ" dirty="0" err="1" smtClean="0"/>
              <a:t>Goeke-Morey</a:t>
            </a:r>
            <a:r>
              <a:rPr lang="cs-CZ" altLang="cs-CZ" dirty="0" smtClean="0"/>
              <a:t>, M. C., &amp; </a:t>
            </a:r>
            <a:r>
              <a:rPr lang="cs-CZ" altLang="cs-CZ" dirty="0" err="1" smtClean="0"/>
              <a:t>Cummings</a:t>
            </a:r>
            <a:r>
              <a:rPr lang="cs-CZ" altLang="cs-CZ" dirty="0" smtClean="0"/>
              <a:t>, E. M. (2002). </a:t>
            </a:r>
            <a:r>
              <a:rPr lang="cs-CZ" altLang="cs-CZ" dirty="0" err="1" smtClean="0"/>
              <a:t>Child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emotional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security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interparental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conflict</a:t>
            </a:r>
            <a:r>
              <a:rPr lang="cs-CZ" altLang="cs-CZ" dirty="0" smtClean="0"/>
              <a:t>. </a:t>
            </a:r>
            <a:r>
              <a:rPr lang="cs-CZ" altLang="cs-CZ" i="1" dirty="0" err="1" smtClean="0"/>
              <a:t>Monographs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of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the</a:t>
            </a:r>
            <a:r>
              <a:rPr lang="cs-CZ" altLang="cs-CZ" i="1" dirty="0" smtClean="0"/>
              <a:t> Society </a:t>
            </a:r>
            <a:r>
              <a:rPr lang="cs-CZ" altLang="cs-CZ" i="1" dirty="0" err="1" smtClean="0"/>
              <a:t>for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Research</a:t>
            </a:r>
            <a:r>
              <a:rPr lang="cs-CZ" altLang="cs-CZ" i="1" dirty="0" smtClean="0"/>
              <a:t> and </a:t>
            </a:r>
            <a:r>
              <a:rPr lang="cs-CZ" altLang="cs-CZ" i="1" dirty="0" err="1" smtClean="0"/>
              <a:t>Child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Development</a:t>
            </a:r>
            <a:r>
              <a:rPr lang="cs-CZ" altLang="cs-CZ" i="1" dirty="0" smtClean="0"/>
              <a:t>, </a:t>
            </a:r>
            <a:r>
              <a:rPr lang="cs-CZ" altLang="cs-CZ" dirty="0" smtClean="0"/>
              <a:t>67, 27-62</a:t>
            </a:r>
          </a:p>
          <a:p>
            <a:r>
              <a:rPr lang="cs-CZ" altLang="cs-CZ" dirty="0" err="1" smtClean="0"/>
              <a:t>Grych</a:t>
            </a:r>
            <a:r>
              <a:rPr lang="cs-CZ" altLang="cs-CZ" dirty="0" smtClean="0"/>
              <a:t>, J. H., &amp; </a:t>
            </a:r>
            <a:r>
              <a:rPr lang="cs-CZ" altLang="cs-CZ" dirty="0" err="1" smtClean="0"/>
              <a:t>Fincham</a:t>
            </a:r>
            <a:r>
              <a:rPr lang="cs-CZ" altLang="cs-CZ" dirty="0" smtClean="0"/>
              <a:t>, F., D. (2001). </a:t>
            </a:r>
            <a:r>
              <a:rPr lang="cs-CZ" altLang="cs-CZ" i="1" dirty="0" err="1" smtClean="0"/>
              <a:t>Child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development</a:t>
            </a:r>
            <a:r>
              <a:rPr lang="cs-CZ" altLang="cs-CZ" i="1" dirty="0" smtClean="0"/>
              <a:t> and </a:t>
            </a:r>
            <a:r>
              <a:rPr lang="cs-CZ" altLang="cs-CZ" i="1" dirty="0" err="1" smtClean="0"/>
              <a:t>interparental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conflict</a:t>
            </a:r>
            <a:r>
              <a:rPr lang="cs-CZ" altLang="cs-CZ" i="1" dirty="0" smtClean="0"/>
              <a:t>. </a:t>
            </a:r>
            <a:r>
              <a:rPr lang="cs-CZ" altLang="cs-CZ" dirty="0" smtClean="0"/>
              <a:t>New York: Cambridge University</a:t>
            </a:r>
          </a:p>
          <a:p>
            <a:r>
              <a:rPr lang="cs-CZ" altLang="cs-CZ" dirty="0" err="1" smtClean="0"/>
              <a:t>Hooper</a:t>
            </a:r>
            <a:r>
              <a:rPr lang="cs-CZ" altLang="cs-CZ" dirty="0" smtClean="0"/>
              <a:t> L. M. (2007).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aplication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attachement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theory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family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systems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theory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phenomena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parentification</a:t>
            </a:r>
            <a:r>
              <a:rPr lang="cs-CZ" altLang="cs-CZ" dirty="0" smtClean="0"/>
              <a:t>. </a:t>
            </a:r>
            <a:r>
              <a:rPr lang="cs-CZ" altLang="cs-CZ" i="1" dirty="0" err="1" smtClean="0"/>
              <a:t>The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Family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Journal</a:t>
            </a:r>
            <a:r>
              <a:rPr lang="cs-CZ" altLang="cs-CZ" i="1" dirty="0" smtClean="0"/>
              <a:t>: </a:t>
            </a:r>
            <a:r>
              <a:rPr lang="cs-CZ" altLang="cs-CZ" i="1" dirty="0" err="1" smtClean="0"/>
              <a:t>Counseling</a:t>
            </a:r>
            <a:r>
              <a:rPr lang="cs-CZ" altLang="cs-CZ" i="1" dirty="0" smtClean="0"/>
              <a:t> and </a:t>
            </a:r>
            <a:r>
              <a:rPr lang="cs-CZ" altLang="cs-CZ" i="1" dirty="0" err="1" smtClean="0"/>
              <a:t>Therapy</a:t>
            </a:r>
            <a:r>
              <a:rPr lang="cs-CZ" altLang="cs-CZ" i="1" dirty="0" smtClean="0"/>
              <a:t>  </a:t>
            </a:r>
            <a:r>
              <a:rPr lang="cs-CZ" altLang="cs-CZ" i="1" dirty="0" err="1" smtClean="0"/>
              <a:t>for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Couples</a:t>
            </a:r>
            <a:r>
              <a:rPr lang="cs-CZ" altLang="cs-CZ" i="1" dirty="0" smtClean="0"/>
              <a:t> and </a:t>
            </a:r>
            <a:r>
              <a:rPr lang="cs-CZ" altLang="cs-CZ" i="1" dirty="0" err="1" smtClean="0"/>
              <a:t>Families</a:t>
            </a:r>
            <a:r>
              <a:rPr lang="cs-CZ" altLang="cs-CZ" i="1" dirty="0" smtClean="0"/>
              <a:t>, </a:t>
            </a:r>
            <a:r>
              <a:rPr lang="cs-CZ" altLang="cs-CZ" dirty="0" smtClean="0"/>
              <a:t>15(3), 217-223. </a:t>
            </a:r>
          </a:p>
          <a:p>
            <a:r>
              <a:rPr lang="cs-CZ" altLang="cs-CZ" dirty="0" smtClean="0"/>
              <a:t>Chase, N. D. (1999). </a:t>
            </a:r>
            <a:r>
              <a:rPr lang="cs-CZ" altLang="cs-CZ" dirty="0" err="1" smtClean="0"/>
              <a:t>Parentification</a:t>
            </a:r>
            <a:r>
              <a:rPr lang="cs-CZ" altLang="cs-CZ" dirty="0" smtClean="0"/>
              <a:t>: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overview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theory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research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societal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volumes</a:t>
            </a:r>
            <a:r>
              <a:rPr lang="cs-CZ" altLang="cs-CZ" dirty="0" smtClean="0"/>
              <a:t>. In N. D. Chase (Ed.) </a:t>
            </a:r>
            <a:r>
              <a:rPr lang="cs-CZ" altLang="cs-CZ" i="1" dirty="0" err="1" smtClean="0"/>
              <a:t>Burdened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Children</a:t>
            </a:r>
            <a:r>
              <a:rPr lang="cs-CZ" altLang="cs-CZ" dirty="0" smtClean="0"/>
              <a:t> (pp 3-33)</a:t>
            </a:r>
            <a:r>
              <a:rPr lang="cs-CZ" altLang="cs-CZ" i="1" dirty="0" smtClean="0"/>
              <a:t>. </a:t>
            </a:r>
            <a:r>
              <a:rPr lang="cs-CZ" altLang="cs-CZ" dirty="0" err="1" smtClean="0"/>
              <a:t>Thousand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Oaks</a:t>
            </a:r>
            <a:r>
              <a:rPr lang="cs-CZ" altLang="cs-CZ" dirty="0" smtClean="0"/>
              <a:t>, CA: </a:t>
            </a:r>
            <a:r>
              <a:rPr lang="cs-CZ" altLang="cs-CZ" dirty="0" err="1" smtClean="0"/>
              <a:t>Sage</a:t>
            </a:r>
            <a:r>
              <a:rPr lang="cs-CZ" altLang="cs-CZ" dirty="0" smtClean="0"/>
              <a:t>.</a:t>
            </a:r>
          </a:p>
          <a:p>
            <a:r>
              <a:rPr lang="en-US" dirty="0" err="1" smtClean="0"/>
              <a:t>Macfie</a:t>
            </a:r>
            <a:r>
              <a:rPr lang="en-US" dirty="0" smtClean="0"/>
              <a:t>, J;  </a:t>
            </a:r>
            <a:r>
              <a:rPr lang="en-US" dirty="0" err="1" smtClean="0"/>
              <a:t>Brumariu</a:t>
            </a:r>
            <a:r>
              <a:rPr lang="en-US" dirty="0" smtClean="0"/>
              <a:t>, L. E.; &amp; Lyons-Ruth, K.  (2015). Parent-Child Role-Confusion: A critical Review of an Emerging Concept, </a:t>
            </a:r>
            <a:r>
              <a:rPr lang="en-US" i="1" dirty="0" smtClean="0"/>
              <a:t>Developmental Review. </a:t>
            </a:r>
            <a:r>
              <a:rPr lang="cs-CZ" dirty="0" smtClean="0"/>
              <a:t>d</a:t>
            </a:r>
            <a:r>
              <a:rPr lang="en-US" dirty="0" smtClean="0"/>
              <a:t>oi: 10.1016/j.dr.2015.01.002</a:t>
            </a:r>
            <a:endParaRPr lang="cs-CZ" dirty="0" smtClean="0"/>
          </a:p>
          <a:p>
            <a:r>
              <a:rPr lang="cs-CZ" altLang="cs-CZ" dirty="0" err="1" smtClean="0"/>
              <a:t>Peris</a:t>
            </a:r>
            <a:r>
              <a:rPr lang="cs-CZ" altLang="cs-CZ" dirty="0" smtClean="0"/>
              <a:t> T. S., </a:t>
            </a:r>
            <a:r>
              <a:rPr lang="cs-CZ" altLang="cs-CZ" dirty="0" err="1" smtClean="0"/>
              <a:t>Goeke-Morey</a:t>
            </a:r>
            <a:r>
              <a:rPr lang="cs-CZ" altLang="cs-CZ" dirty="0" smtClean="0"/>
              <a:t> M. C., </a:t>
            </a:r>
            <a:r>
              <a:rPr lang="cs-CZ" altLang="cs-CZ" dirty="0" err="1" smtClean="0"/>
              <a:t>Cummings</a:t>
            </a:r>
            <a:r>
              <a:rPr lang="cs-CZ" altLang="cs-CZ" dirty="0" smtClean="0"/>
              <a:t> E. M., &amp; </a:t>
            </a:r>
            <a:r>
              <a:rPr lang="cs-CZ" altLang="cs-CZ" dirty="0" err="1" smtClean="0"/>
              <a:t>Emery</a:t>
            </a:r>
            <a:r>
              <a:rPr lang="cs-CZ" altLang="cs-CZ" dirty="0" smtClean="0"/>
              <a:t> R. E. (2008). </a:t>
            </a:r>
            <a:r>
              <a:rPr lang="cs-CZ" altLang="cs-CZ" dirty="0" err="1" smtClean="0"/>
              <a:t>Marital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conflict</a:t>
            </a:r>
            <a:r>
              <a:rPr lang="cs-CZ" altLang="cs-CZ" dirty="0" smtClean="0"/>
              <a:t> and support </a:t>
            </a:r>
            <a:r>
              <a:rPr lang="cs-CZ" altLang="cs-CZ" dirty="0" err="1" smtClean="0"/>
              <a:t>seeking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parents</a:t>
            </a:r>
            <a:r>
              <a:rPr lang="cs-CZ" altLang="cs-CZ" dirty="0" smtClean="0"/>
              <a:t> in adolescence: </a:t>
            </a:r>
            <a:r>
              <a:rPr lang="cs-CZ" altLang="cs-CZ" dirty="0" err="1" smtClean="0"/>
              <a:t>Empirical</a:t>
            </a:r>
            <a:r>
              <a:rPr lang="cs-CZ" altLang="cs-CZ" dirty="0" smtClean="0"/>
              <a:t> support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parentification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construct</a:t>
            </a:r>
            <a:r>
              <a:rPr lang="cs-CZ" altLang="cs-CZ" dirty="0" smtClean="0"/>
              <a:t>. </a:t>
            </a:r>
            <a:r>
              <a:rPr lang="cs-CZ" altLang="cs-CZ" i="1" dirty="0" err="1" smtClean="0"/>
              <a:t>Journal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of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Family</a:t>
            </a:r>
            <a:r>
              <a:rPr lang="cs-CZ" altLang="cs-CZ" i="1" dirty="0" smtClean="0"/>
              <a:t> Psychology, </a:t>
            </a:r>
            <a:r>
              <a:rPr lang="cs-CZ" altLang="cs-CZ" dirty="0" smtClean="0"/>
              <a:t>22(3), 633-642</a:t>
            </a:r>
          </a:p>
          <a:p>
            <a:r>
              <a:rPr lang="cs-CZ" dirty="0" smtClean="0"/>
              <a:t>Pivodová, L., Lacinová, L. (2016). </a:t>
            </a:r>
            <a:r>
              <a:rPr lang="cs-CZ" dirty="0"/>
              <a:t>Fenomén </a:t>
            </a:r>
            <a:r>
              <a:rPr lang="cs-CZ" dirty="0" err="1"/>
              <a:t>spousifikace</a:t>
            </a:r>
            <a:r>
              <a:rPr lang="cs-CZ" dirty="0"/>
              <a:t>: studie o partnerském vztahu mezi rodičem a </a:t>
            </a:r>
            <a:r>
              <a:rPr lang="cs-CZ" dirty="0" smtClean="0"/>
              <a:t>dítětem. </a:t>
            </a:r>
            <a:r>
              <a:rPr lang="cs-CZ" i="1" dirty="0" smtClean="0"/>
              <a:t>E-psychologie, </a:t>
            </a:r>
            <a:r>
              <a:rPr lang="cs-CZ" dirty="0" smtClean="0"/>
              <a:t>10(1).</a:t>
            </a:r>
            <a:r>
              <a:rPr lang="pl-PL" dirty="0" smtClean="0"/>
              <a:t> 1-17. Dostupné z http://e-psycholog.eu/pdf/pivodova_lacinova.pdf</a:t>
            </a:r>
            <a:endParaRPr lang="cs-CZ" dirty="0" smtClean="0"/>
          </a:p>
          <a:p>
            <a:r>
              <a:rPr lang="cs-CZ" dirty="0" err="1" smtClean="0"/>
              <a:t>Vulliez</a:t>
            </a:r>
            <a:r>
              <a:rPr lang="cs-CZ" dirty="0" smtClean="0"/>
              <a:t> – </a:t>
            </a:r>
            <a:r>
              <a:rPr lang="cs-CZ" dirty="0" err="1" smtClean="0"/>
              <a:t>Coady</a:t>
            </a:r>
            <a:r>
              <a:rPr lang="cs-CZ" dirty="0" smtClean="0"/>
              <a:t>, L., </a:t>
            </a:r>
            <a:r>
              <a:rPr lang="cs-CZ" dirty="0" err="1" smtClean="0"/>
              <a:t>Obsuth</a:t>
            </a:r>
            <a:r>
              <a:rPr lang="cs-CZ" dirty="0" smtClean="0"/>
              <a:t>, I., </a:t>
            </a:r>
            <a:r>
              <a:rPr lang="cs-CZ" dirty="0" err="1" smtClean="0"/>
              <a:t>Torreiro</a:t>
            </a:r>
            <a:r>
              <a:rPr lang="cs-CZ" dirty="0" smtClean="0"/>
              <a:t> </a:t>
            </a:r>
            <a:r>
              <a:rPr lang="cs-CZ" dirty="0" err="1" smtClean="0"/>
              <a:t>Casal</a:t>
            </a:r>
            <a:r>
              <a:rPr lang="cs-CZ" dirty="0" smtClean="0"/>
              <a:t>, M., </a:t>
            </a:r>
            <a:r>
              <a:rPr lang="cs-CZ" dirty="0" err="1" smtClean="0"/>
              <a:t>Ellertsdottir</a:t>
            </a:r>
            <a:r>
              <a:rPr lang="cs-CZ" dirty="0" smtClean="0"/>
              <a:t>, L. &amp; </a:t>
            </a:r>
            <a:r>
              <a:rPr lang="cs-CZ" dirty="0" err="1" smtClean="0"/>
              <a:t>Lyons</a:t>
            </a:r>
            <a:r>
              <a:rPr lang="cs-CZ" dirty="0" smtClean="0"/>
              <a:t> – Ruth, K. (2013): </a:t>
            </a:r>
            <a:r>
              <a:rPr lang="cs-CZ" dirty="0" err="1" smtClean="0"/>
              <a:t>Maternal</a:t>
            </a:r>
            <a:r>
              <a:rPr lang="cs-CZ" dirty="0" smtClean="0"/>
              <a:t> role </a:t>
            </a:r>
            <a:r>
              <a:rPr lang="cs-CZ" dirty="0" err="1" smtClean="0"/>
              <a:t>confusion</a:t>
            </a:r>
            <a:r>
              <a:rPr lang="cs-CZ" dirty="0" smtClean="0"/>
              <a:t>: Relations to </a:t>
            </a:r>
            <a:r>
              <a:rPr lang="cs-CZ" dirty="0" err="1" smtClean="0"/>
              <a:t>maternal</a:t>
            </a:r>
            <a:r>
              <a:rPr lang="cs-CZ" dirty="0" smtClean="0"/>
              <a:t> </a:t>
            </a:r>
            <a:r>
              <a:rPr lang="cs-CZ" dirty="0" err="1" smtClean="0"/>
              <a:t>attechment</a:t>
            </a:r>
            <a:r>
              <a:rPr lang="cs-CZ" dirty="0" smtClean="0"/>
              <a:t> and </a:t>
            </a:r>
            <a:r>
              <a:rPr lang="cs-CZ" dirty="0" err="1" smtClean="0"/>
              <a:t>mother-child</a:t>
            </a:r>
            <a:r>
              <a:rPr lang="cs-CZ" dirty="0" smtClean="0"/>
              <a:t> </a:t>
            </a:r>
            <a:r>
              <a:rPr lang="cs-CZ" dirty="0" err="1" smtClean="0"/>
              <a:t>interactin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infancy</a:t>
            </a:r>
            <a:r>
              <a:rPr lang="cs-CZ" dirty="0" smtClean="0"/>
              <a:t> to adolescence. </a:t>
            </a:r>
            <a:r>
              <a:rPr lang="cs-CZ" i="1" dirty="0" smtClean="0"/>
              <a:t>Infant </a:t>
            </a:r>
            <a:r>
              <a:rPr lang="cs-CZ" i="1" dirty="0" err="1" smtClean="0"/>
              <a:t>Mental</a:t>
            </a:r>
            <a:r>
              <a:rPr lang="cs-CZ" i="1" dirty="0" smtClean="0"/>
              <a:t> </a:t>
            </a:r>
            <a:r>
              <a:rPr lang="cs-CZ" i="1" dirty="0" err="1" smtClean="0"/>
              <a:t>Health</a:t>
            </a:r>
            <a:r>
              <a:rPr lang="cs-CZ" i="1" dirty="0" smtClean="0"/>
              <a:t> </a:t>
            </a:r>
            <a:r>
              <a:rPr lang="cs-CZ" i="1" dirty="0" err="1" smtClean="0"/>
              <a:t>Journal</a:t>
            </a:r>
            <a:r>
              <a:rPr lang="cs-CZ" i="1" dirty="0" smtClean="0"/>
              <a:t>, </a:t>
            </a:r>
            <a:r>
              <a:rPr lang="cs-CZ" dirty="0" smtClean="0"/>
              <a:t>34(2), 117-131, </a:t>
            </a:r>
            <a:r>
              <a:rPr lang="cs-CZ" dirty="0" err="1" smtClean="0"/>
              <a:t>doi</a:t>
            </a:r>
            <a:r>
              <a:rPr lang="cs-CZ" dirty="0" smtClean="0"/>
              <a:t>: 10.1002/</a:t>
            </a:r>
            <a:r>
              <a:rPr lang="cs-CZ" dirty="0" err="1" smtClean="0"/>
              <a:t>imhj</a:t>
            </a:r>
            <a:r>
              <a:rPr lang="cs-CZ" dirty="0" smtClean="0"/>
              <a:t>.</a:t>
            </a:r>
            <a:endParaRPr lang="en-US" b="1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8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čeho vycházíme?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Zmatení rolí (role </a:t>
            </a:r>
            <a:r>
              <a:rPr lang="cs-CZ" dirty="0" err="1" smtClean="0"/>
              <a:t>confusion</a:t>
            </a:r>
            <a:r>
              <a:rPr lang="cs-CZ" dirty="0" smtClean="0"/>
              <a:t>), výměna rolí (role </a:t>
            </a:r>
            <a:r>
              <a:rPr lang="cs-CZ" dirty="0" err="1" smtClean="0"/>
              <a:t>reversal</a:t>
            </a:r>
            <a:r>
              <a:rPr lang="cs-CZ" dirty="0" smtClean="0"/>
              <a:t>), </a:t>
            </a:r>
            <a:r>
              <a:rPr lang="cs-CZ" dirty="0" err="1" smtClean="0"/>
              <a:t>parentifikace</a:t>
            </a:r>
            <a:r>
              <a:rPr lang="cs-CZ" dirty="0" smtClean="0"/>
              <a:t> (</a:t>
            </a:r>
            <a:r>
              <a:rPr lang="cs-CZ" dirty="0" err="1" smtClean="0"/>
              <a:t>parentification</a:t>
            </a:r>
            <a:r>
              <a:rPr lang="cs-CZ" dirty="0" smtClean="0"/>
              <a:t>), dítě jako kamarád (</a:t>
            </a:r>
            <a:r>
              <a:rPr lang="cs-CZ" dirty="0" err="1" smtClean="0"/>
              <a:t>child</a:t>
            </a:r>
            <a:r>
              <a:rPr lang="cs-CZ" dirty="0" smtClean="0"/>
              <a:t> as a </a:t>
            </a:r>
            <a:r>
              <a:rPr lang="cs-CZ" dirty="0" err="1" smtClean="0"/>
              <a:t>friend</a:t>
            </a:r>
            <a:r>
              <a:rPr lang="cs-CZ" dirty="0" smtClean="0"/>
              <a:t>), dítě jako partner (</a:t>
            </a:r>
            <a:r>
              <a:rPr lang="cs-CZ" dirty="0" err="1" smtClean="0"/>
              <a:t>spousifikace</a:t>
            </a:r>
            <a:r>
              <a:rPr lang="cs-CZ" dirty="0" smtClean="0"/>
              <a:t>, </a:t>
            </a:r>
            <a:r>
              <a:rPr lang="cs-CZ" dirty="0" err="1" smtClean="0"/>
              <a:t>child</a:t>
            </a:r>
            <a:r>
              <a:rPr lang="cs-CZ" dirty="0" smtClean="0"/>
              <a:t> as a </a:t>
            </a:r>
            <a:r>
              <a:rPr lang="cs-CZ" dirty="0" err="1" smtClean="0"/>
              <a:t>spouse</a:t>
            </a:r>
            <a:r>
              <a:rPr lang="cs-CZ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cs-CZ" altLang="cs-CZ" dirty="0" smtClean="0"/>
              <a:t>Termíny nejsou jednotlivě užívány</a:t>
            </a:r>
          </a:p>
          <a:p>
            <a:pPr>
              <a:buFont typeface="Arial" charset="0"/>
              <a:buChar char="•"/>
            </a:pPr>
            <a:r>
              <a:rPr lang="cs-CZ" altLang="cs-CZ" dirty="0" smtClean="0"/>
              <a:t>Objevují se v psychodynamických teoriích a teorii rodinného systému</a:t>
            </a:r>
          </a:p>
          <a:p>
            <a:pPr>
              <a:buFont typeface="Arial" charset="0"/>
              <a:buChar char="•"/>
            </a:pPr>
            <a:r>
              <a:rPr lang="cs-CZ" altLang="cs-CZ" dirty="0" smtClean="0"/>
              <a:t>Zmatení rolí je zastřešujícím pojmem. </a:t>
            </a:r>
            <a:r>
              <a:rPr lang="cs-CZ" altLang="cs-CZ" sz="1900" dirty="0" smtClean="0"/>
              <a:t>(</a:t>
            </a:r>
            <a:r>
              <a:rPr lang="pt-BR" sz="1900" dirty="0" smtClean="0"/>
              <a:t>Macfie</a:t>
            </a:r>
            <a:r>
              <a:rPr lang="pt-BR" sz="1900" dirty="0"/>
              <a:t>, </a:t>
            </a:r>
            <a:r>
              <a:rPr lang="pt-BR" sz="1900" dirty="0" smtClean="0"/>
              <a:t>Brumariu</a:t>
            </a:r>
            <a:r>
              <a:rPr lang="cs-CZ" sz="1900" dirty="0" smtClean="0"/>
              <a:t> </a:t>
            </a:r>
            <a:r>
              <a:rPr lang="pt-BR" sz="1900" dirty="0" smtClean="0"/>
              <a:t>&amp;</a:t>
            </a:r>
            <a:r>
              <a:rPr lang="cs-CZ" sz="1900" dirty="0" smtClean="0"/>
              <a:t> </a:t>
            </a:r>
            <a:r>
              <a:rPr lang="pt-BR" sz="1900" dirty="0" smtClean="0"/>
              <a:t>Lyons-Ruth</a:t>
            </a:r>
            <a:r>
              <a:rPr lang="cs-CZ" sz="1900" dirty="0" smtClean="0"/>
              <a:t>, </a:t>
            </a:r>
            <a:r>
              <a:rPr lang="pt-BR" sz="1900" dirty="0" smtClean="0"/>
              <a:t>2015</a:t>
            </a:r>
            <a:r>
              <a:rPr lang="cs-CZ" sz="1900" dirty="0" smtClean="0"/>
              <a:t>, </a:t>
            </a:r>
            <a:r>
              <a:rPr lang="cs-CZ" sz="1900" dirty="0" err="1" smtClean="0"/>
              <a:t>Vulliez-Coady</a:t>
            </a:r>
            <a:r>
              <a:rPr lang="cs-CZ" sz="1900" dirty="0" smtClean="0"/>
              <a:t>, </a:t>
            </a:r>
            <a:r>
              <a:rPr lang="cs-CZ" sz="1900" dirty="0" err="1" smtClean="0"/>
              <a:t>Obsuth</a:t>
            </a:r>
            <a:r>
              <a:rPr lang="cs-CZ" sz="1900" dirty="0" smtClean="0"/>
              <a:t>, </a:t>
            </a:r>
            <a:r>
              <a:rPr lang="cs-CZ" sz="1900" dirty="0" err="1" smtClean="0"/>
              <a:t>Torreiro-Casal</a:t>
            </a:r>
            <a:r>
              <a:rPr lang="cs-CZ" sz="1900" dirty="0" smtClean="0"/>
              <a:t>, </a:t>
            </a:r>
            <a:r>
              <a:rPr lang="cs-CZ" sz="1900" dirty="0" err="1" smtClean="0"/>
              <a:t>Ellertsdottir</a:t>
            </a:r>
            <a:r>
              <a:rPr lang="cs-CZ" sz="1900" dirty="0" smtClean="0"/>
              <a:t> </a:t>
            </a:r>
            <a:r>
              <a:rPr lang="pt-BR" sz="1900" dirty="0" smtClean="0"/>
              <a:t>&amp; </a:t>
            </a:r>
            <a:r>
              <a:rPr lang="cs-CZ" sz="1900" dirty="0" err="1" smtClean="0"/>
              <a:t>Lyons</a:t>
            </a:r>
            <a:r>
              <a:rPr lang="cs-CZ" sz="1900" dirty="0" smtClean="0"/>
              <a:t>-Ruth, 2013</a:t>
            </a:r>
            <a:r>
              <a:rPr lang="cs-CZ" sz="1900" dirty="0"/>
              <a:t>)</a:t>
            </a:r>
            <a:endParaRPr lang="cs-CZ" altLang="cs-CZ" sz="19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28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Zmatení– společné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indent="-320040">
              <a:defRPr/>
            </a:pPr>
            <a:r>
              <a:rPr lang="cs-CZ" dirty="0"/>
              <a:t>předpoklady převzetí rodičovské role dítětem, </a:t>
            </a:r>
          </a:p>
          <a:p>
            <a:pPr marL="320040" indent="-320040">
              <a:defRPr/>
            </a:pPr>
            <a:r>
              <a:rPr lang="cs-CZ" dirty="0"/>
              <a:t>převrácení rolí, </a:t>
            </a:r>
          </a:p>
          <a:p>
            <a:pPr marL="320040" indent="-320040">
              <a:defRPr/>
            </a:pPr>
            <a:r>
              <a:rPr lang="cs-CZ" dirty="0"/>
              <a:t>narušení hranic rodinného systému,</a:t>
            </a:r>
          </a:p>
          <a:p>
            <a:pPr marL="320040" indent="-320040">
              <a:defRPr/>
            </a:pPr>
            <a:r>
              <a:rPr lang="cs-CZ" dirty="0"/>
              <a:t>rozlišení dvou typů </a:t>
            </a:r>
            <a:r>
              <a:rPr lang="cs-CZ" dirty="0" smtClean="0"/>
              <a:t>zmatení rolí:</a:t>
            </a:r>
            <a:endParaRPr lang="cs-CZ" dirty="0"/>
          </a:p>
          <a:p>
            <a:pPr marL="640080" lvl="1" indent="-274320">
              <a:defRPr/>
            </a:pPr>
            <a:r>
              <a:rPr lang="cs-CZ" dirty="0"/>
              <a:t> emocionální </a:t>
            </a:r>
          </a:p>
          <a:p>
            <a:pPr marL="640080" lvl="1" indent="-274320">
              <a:defRPr/>
            </a:pPr>
            <a:r>
              <a:rPr lang="cs-CZ" dirty="0"/>
              <a:t> instrumentální.</a:t>
            </a:r>
          </a:p>
          <a:p>
            <a:pPr marL="0" indent="0" algn="ctr">
              <a:buNone/>
              <a:defRPr/>
            </a:pPr>
            <a:r>
              <a:rPr lang="cs-CZ" dirty="0"/>
              <a:t>				</a:t>
            </a:r>
            <a:r>
              <a:rPr lang="cs-CZ" sz="2000" dirty="0"/>
              <a:t>		</a:t>
            </a:r>
            <a:r>
              <a:rPr lang="cs-CZ" sz="1800" dirty="0"/>
              <a:t>(</a:t>
            </a:r>
            <a:r>
              <a:rPr lang="cs-CZ" sz="1800" dirty="0" err="1"/>
              <a:t>Hooper</a:t>
            </a:r>
            <a:r>
              <a:rPr lang="cs-CZ" sz="1800" dirty="0"/>
              <a:t>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4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Dosavadní zjištění – negativní vliv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20040" indent="-320040">
              <a:defRPr/>
            </a:pPr>
            <a:r>
              <a:rPr lang="cs-CZ" dirty="0"/>
              <a:t>Vliv na emoční jistotu</a:t>
            </a:r>
            <a:endParaRPr lang="en-GB" dirty="0"/>
          </a:p>
          <a:p>
            <a:pPr marL="0" indent="0" algn="r">
              <a:buNone/>
              <a:defRPr/>
            </a:pPr>
            <a:r>
              <a:rPr lang="en-GB" sz="2400" dirty="0"/>
              <a:t>(e.g.: Davies et al., 2002; McCoy et al., 2009)</a:t>
            </a:r>
          </a:p>
          <a:p>
            <a:pPr marL="0" indent="0" algn="r">
              <a:buNone/>
              <a:defRPr/>
            </a:pPr>
            <a:endParaRPr lang="en-GB" sz="2400" dirty="0"/>
          </a:p>
          <a:p>
            <a:pPr marL="320040" indent="-320040">
              <a:defRPr/>
            </a:pPr>
            <a:r>
              <a:rPr lang="cs-CZ" dirty="0"/>
              <a:t>Narušení či přerušení vývoje</a:t>
            </a:r>
            <a:endParaRPr lang="en-GB" dirty="0"/>
          </a:p>
          <a:p>
            <a:pPr marL="0" indent="0" algn="r">
              <a:buNone/>
              <a:defRPr/>
            </a:pPr>
            <a:r>
              <a:rPr lang="en-GB" sz="2400" dirty="0"/>
              <a:t>(Chase, 1999)</a:t>
            </a:r>
            <a:endParaRPr lang="cs-CZ" sz="2400" dirty="0"/>
          </a:p>
          <a:p>
            <a:pPr marL="0" indent="0" algn="r">
              <a:buNone/>
              <a:defRPr/>
            </a:pPr>
            <a:endParaRPr lang="en-GB" sz="2400" dirty="0"/>
          </a:p>
          <a:p>
            <a:pPr marL="320040" indent="-320040">
              <a:defRPr/>
            </a:pPr>
            <a:r>
              <a:rPr lang="cs-CZ" dirty="0"/>
              <a:t>Tendence dětí zasahovat do rodičovského konfliktu</a:t>
            </a:r>
            <a:endParaRPr lang="en-GB" dirty="0"/>
          </a:p>
          <a:p>
            <a:pPr marL="0" indent="0" algn="r">
              <a:buNone/>
              <a:defRPr/>
            </a:pPr>
            <a:r>
              <a:rPr lang="en-GB" dirty="0"/>
              <a:t> </a:t>
            </a:r>
            <a:r>
              <a:rPr lang="en-GB" sz="2400" dirty="0"/>
              <a:t>(</a:t>
            </a:r>
            <a:r>
              <a:rPr lang="en-GB" sz="2400" dirty="0" err="1"/>
              <a:t>Peris</a:t>
            </a:r>
            <a:r>
              <a:rPr lang="en-GB" sz="2400" dirty="0"/>
              <a:t> et al., 2008) </a:t>
            </a:r>
          </a:p>
          <a:p>
            <a:pPr marL="320040" indent="-320040">
              <a:defRPr/>
            </a:pPr>
            <a:r>
              <a:rPr lang="cs-CZ" dirty="0"/>
              <a:t>U dítěte, které zažilo </a:t>
            </a:r>
            <a:r>
              <a:rPr lang="cs-CZ" dirty="0" err="1"/>
              <a:t>parentifikaci</a:t>
            </a:r>
            <a:r>
              <a:rPr lang="cs-CZ" dirty="0"/>
              <a:t>, se nejčastěji objevují</a:t>
            </a:r>
            <a:r>
              <a:rPr lang="en-GB" dirty="0"/>
              <a:t>:</a:t>
            </a:r>
            <a:r>
              <a:rPr lang="cs-CZ" dirty="0"/>
              <a:t> deprese, sebevražedné pocity, nízké sebevědomí, stud, pocity viny, sociální izolace, psychosomatické symptomy, poruchy chování</a:t>
            </a:r>
          </a:p>
          <a:p>
            <a:pPr marL="0" indent="0" algn="r">
              <a:buNone/>
              <a:defRPr/>
            </a:pPr>
            <a:r>
              <a:rPr lang="cs-CZ" dirty="0"/>
              <a:t>				</a:t>
            </a:r>
            <a:r>
              <a:rPr lang="en-GB" sz="2400" dirty="0"/>
              <a:t>(</a:t>
            </a:r>
            <a:r>
              <a:rPr lang="en-GB" sz="2400" dirty="0" err="1"/>
              <a:t>Grych</a:t>
            </a:r>
            <a:r>
              <a:rPr lang="en-GB" sz="2400" dirty="0"/>
              <a:t> &amp; </a:t>
            </a:r>
            <a:r>
              <a:rPr lang="en-GB" sz="2400" dirty="0" err="1"/>
              <a:t>Fincham</a:t>
            </a:r>
            <a:r>
              <a:rPr lang="en-GB" sz="2400" dirty="0"/>
              <a:t>, 1990</a:t>
            </a:r>
            <a:r>
              <a:rPr lang="en-GB" sz="2400" dirty="0" smtClean="0"/>
              <a:t>)</a:t>
            </a:r>
            <a:endParaRPr lang="en-GB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Dosavadní zjištění – pozitivní vliv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působení </a:t>
            </a:r>
            <a:r>
              <a:rPr lang="cs-CZ" dirty="0" smtClean="0"/>
              <a:t>krátkodobé</a:t>
            </a:r>
          </a:p>
          <a:p>
            <a:r>
              <a:rPr lang="cs-CZ" dirty="0" smtClean="0"/>
              <a:t>děti </a:t>
            </a:r>
            <a:r>
              <a:rPr lang="cs-CZ" dirty="0"/>
              <a:t>mají dostatek schopností </a:t>
            </a:r>
            <a:r>
              <a:rPr lang="cs-CZ" dirty="0" smtClean="0"/>
              <a:t>a </a:t>
            </a:r>
            <a:r>
              <a:rPr lang="cs-CZ" dirty="0"/>
              <a:t>přebírané kompetence </a:t>
            </a:r>
            <a:r>
              <a:rPr lang="cs-CZ" dirty="0" smtClean="0"/>
              <a:t>jsou na </a:t>
            </a:r>
            <a:r>
              <a:rPr lang="cs-CZ" dirty="0"/>
              <a:t>tuto dobu zvládnutelné a nepřesahují únosnou míru pro jejich vývojové </a:t>
            </a:r>
            <a:r>
              <a:rPr lang="cs-CZ" dirty="0" smtClean="0"/>
              <a:t>období</a:t>
            </a:r>
          </a:p>
          <a:p>
            <a:r>
              <a:rPr lang="cs-CZ" dirty="0" smtClean="0"/>
              <a:t>více </a:t>
            </a:r>
            <a:r>
              <a:rPr lang="cs-CZ" dirty="0"/>
              <a:t>zodpovědnosti, </a:t>
            </a:r>
            <a:r>
              <a:rPr lang="cs-CZ" dirty="0" smtClean="0"/>
              <a:t>zvýšené </a:t>
            </a:r>
            <a:r>
              <a:rPr lang="cs-CZ" dirty="0"/>
              <a:t>sebehodnocení, </a:t>
            </a:r>
            <a:r>
              <a:rPr lang="cs-CZ" dirty="0" smtClean="0"/>
              <a:t>posílené </a:t>
            </a:r>
            <a:r>
              <a:rPr lang="cs-CZ" dirty="0"/>
              <a:t>sebevědomí či sociální kompetence</a:t>
            </a:r>
          </a:p>
        </p:txBody>
      </p:sp>
    </p:spTree>
    <p:extLst>
      <p:ext uri="{BB962C8B-B14F-4D97-AF65-F5344CB8AC3E}">
        <p14:creationId xmlns:p14="http://schemas.microsoft.com/office/powerpoint/2010/main" val="5586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dotazníky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Retrospektivní</a:t>
            </a:r>
          </a:p>
          <a:p>
            <a:r>
              <a:rPr lang="cs-CZ" dirty="0" smtClean="0"/>
              <a:t>Mnoho položek</a:t>
            </a:r>
          </a:p>
          <a:p>
            <a:r>
              <a:rPr lang="cs-CZ" dirty="0" smtClean="0"/>
              <a:t>Rozdělené na instrumentální a emocionální složku</a:t>
            </a:r>
          </a:p>
          <a:p>
            <a:r>
              <a:rPr lang="cs-CZ" dirty="0" smtClean="0"/>
              <a:t>Nedbalo se na to, zda jde o otce či matku v narušené dyádě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5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při tvorbě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Administrace pro adolescenty 12-18 let</a:t>
            </a:r>
          </a:p>
          <a:p>
            <a:r>
              <a:rPr lang="cs-CZ" dirty="0" smtClean="0"/>
              <a:t>Jednoduchost a srozumitelnost</a:t>
            </a:r>
          </a:p>
          <a:p>
            <a:r>
              <a:rPr lang="cs-CZ" dirty="0" smtClean="0"/>
              <a:t>Změřit </a:t>
            </a:r>
            <a:r>
              <a:rPr lang="cs-CZ" b="1" dirty="0" smtClean="0"/>
              <a:t>instrumentální</a:t>
            </a:r>
            <a:r>
              <a:rPr lang="cs-CZ" dirty="0" smtClean="0"/>
              <a:t> záměnu rolí, </a:t>
            </a:r>
            <a:r>
              <a:rPr lang="cs-CZ" b="1" dirty="0" smtClean="0"/>
              <a:t>emocionální</a:t>
            </a:r>
            <a:r>
              <a:rPr lang="cs-CZ" dirty="0" smtClean="0"/>
              <a:t> záměnu rolí v odděleně pro dyádu </a:t>
            </a:r>
            <a:r>
              <a:rPr lang="cs-CZ" b="1" dirty="0" smtClean="0"/>
              <a:t>matka - dítě</a:t>
            </a:r>
            <a:r>
              <a:rPr lang="cs-CZ" dirty="0" smtClean="0"/>
              <a:t>, </a:t>
            </a:r>
            <a:r>
              <a:rPr lang="cs-CZ" b="1" dirty="0" smtClean="0"/>
              <a:t>otec -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7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Položky z kvalitativního výzkumu </a:t>
            </a:r>
            <a:r>
              <a:rPr lang="cs-CZ" sz="2000" dirty="0" smtClean="0"/>
              <a:t>(Pivodová, Lacinová 2016) </a:t>
            </a:r>
            <a:r>
              <a:rPr lang="cs-CZ" dirty="0" smtClean="0"/>
              <a:t>a použitých retrospektivních dotazníků</a:t>
            </a:r>
          </a:p>
          <a:p>
            <a:r>
              <a:rPr lang="cs-CZ" dirty="0" smtClean="0"/>
              <a:t>Kognitivní interview</a:t>
            </a:r>
          </a:p>
          <a:p>
            <a:r>
              <a:rPr lang="cs-CZ" dirty="0" smtClean="0"/>
              <a:t>Pilotáž </a:t>
            </a:r>
            <a:r>
              <a:rPr lang="cs-CZ" sz="1700" dirty="0" smtClean="0"/>
              <a:t>(N=58, rozpětí 13-17, dívek 65%)</a:t>
            </a:r>
            <a:r>
              <a:rPr lang="cs-CZ" dirty="0" smtClean="0"/>
              <a:t>, doplnění položek</a:t>
            </a:r>
          </a:p>
          <a:p>
            <a:r>
              <a:rPr lang="cs-CZ" dirty="0" smtClean="0"/>
              <a:t>Dotazník, 3 faktory: instrumentální záměna rolí, emocionální záměna rolí v dyádě matka-dítě a v dyádě otec-dítě</a:t>
            </a:r>
          </a:p>
          <a:p>
            <a:r>
              <a:rPr lang="cs-CZ" dirty="0" smtClean="0"/>
              <a:t>Administrace v rámci GAČR Všichni moji blízcí </a:t>
            </a:r>
            <a:r>
              <a:rPr lang="cs-CZ" sz="1700" dirty="0" smtClean="0"/>
              <a:t>(N=212, SD=2,05, rozpětí 11-18, dívek 54%). </a:t>
            </a:r>
            <a:r>
              <a:rPr lang="cs-CZ" dirty="0" smtClean="0"/>
              <a:t>Souvislost s ECR – RS</a:t>
            </a:r>
            <a:r>
              <a:rPr lang="cs-CZ" sz="1600" dirty="0" smtClean="0"/>
              <a:t> (</a:t>
            </a:r>
            <a:r>
              <a:rPr lang="en-US" sz="1600" dirty="0"/>
              <a:t>Experience in Close Relationships – Relationships </a:t>
            </a:r>
            <a:r>
              <a:rPr lang="en-US" sz="1600" dirty="0" smtClean="0"/>
              <a:t>Structures</a:t>
            </a:r>
            <a:r>
              <a:rPr lang="cs-CZ" sz="1600" dirty="0" smtClean="0"/>
              <a:t>, vazba k rodičům)</a:t>
            </a:r>
            <a:r>
              <a:rPr lang="cs-CZ" dirty="0" smtClean="0"/>
              <a:t> , SDQ </a:t>
            </a:r>
            <a:r>
              <a:rPr lang="cs-CZ" sz="1600" dirty="0" smtClean="0"/>
              <a:t>(</a:t>
            </a:r>
            <a:r>
              <a:rPr lang="en-US" sz="1800" dirty="0"/>
              <a:t>Strength and Difficulties </a:t>
            </a:r>
            <a:r>
              <a:rPr lang="en-US" sz="1800" dirty="0" smtClean="0"/>
              <a:t>Questionnaire</a:t>
            </a:r>
            <a:r>
              <a:rPr lang="cs-CZ" sz="1800" dirty="0" smtClean="0"/>
              <a:t>, internalizační a </a:t>
            </a:r>
            <a:r>
              <a:rPr lang="cs-CZ" sz="1800" dirty="0" err="1" smtClean="0"/>
              <a:t>externalizační</a:t>
            </a:r>
            <a:r>
              <a:rPr lang="cs-CZ" sz="1800" dirty="0" smtClean="0"/>
              <a:t> problémy s chováním)</a:t>
            </a:r>
            <a:endParaRPr lang="cs-CZ" sz="17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316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Byla vytvořena nová </a:t>
            </a:r>
            <a:r>
              <a:rPr lang="cs-CZ" dirty="0" smtClean="0"/>
              <a:t>metoda </a:t>
            </a:r>
            <a:r>
              <a:rPr lang="cs-CZ" dirty="0"/>
              <a:t>pro měření zmatení rolí v </a:t>
            </a:r>
            <a:r>
              <a:rPr lang="cs-CZ" dirty="0" smtClean="0"/>
              <a:t>adolescenci. Vnitřní konzistence.</a:t>
            </a:r>
          </a:p>
          <a:p>
            <a:r>
              <a:rPr lang="cs-CZ" dirty="0"/>
              <a:t>Stejná věta od matky a otce je vnímána dítětem </a:t>
            </a:r>
            <a:r>
              <a:rPr lang="cs-CZ" dirty="0" smtClean="0"/>
              <a:t>různě (</a:t>
            </a:r>
            <a:r>
              <a:rPr lang="cs-CZ" i="1" dirty="0"/>
              <a:t>„Moje máma říká, že jsem stejný jako táta.“ </a:t>
            </a:r>
            <a:r>
              <a:rPr lang="cs-CZ" dirty="0" smtClean="0"/>
              <a:t>). </a:t>
            </a:r>
            <a:r>
              <a:rPr lang="cs-CZ" dirty="0"/>
              <a:t>Což potvrzuje potřebu oddělit tyto dyády a zkoumat </a:t>
            </a:r>
            <a:r>
              <a:rPr lang="cs-CZ" dirty="0" smtClean="0"/>
              <a:t>odlišnosti těchto </a:t>
            </a:r>
            <a:r>
              <a:rPr lang="cs-CZ" dirty="0"/>
              <a:t>dyád</a:t>
            </a:r>
            <a:r>
              <a:rPr lang="cs-CZ" dirty="0" smtClean="0"/>
              <a:t>.</a:t>
            </a:r>
          </a:p>
          <a:p>
            <a:r>
              <a:rPr lang="cs-CZ" dirty="0"/>
              <a:t>Dívky vypovídali instrumentální a emocionální záměnu rolí v rodině </a:t>
            </a:r>
            <a:r>
              <a:rPr lang="cs-CZ" dirty="0" smtClean="0"/>
              <a:t>častěji a intenzivněji </a:t>
            </a:r>
            <a:r>
              <a:rPr lang="cs-CZ" dirty="0"/>
              <a:t>jako chlapci což je v dosavadním souladu s teorií. </a:t>
            </a:r>
            <a:r>
              <a:rPr lang="cs-CZ" sz="2200" dirty="0" smtClean="0"/>
              <a:t>(</a:t>
            </a:r>
            <a:r>
              <a:rPr lang="cs-CZ" sz="2200" dirty="0" err="1" smtClean="0"/>
              <a:t>Peris</a:t>
            </a:r>
            <a:r>
              <a:rPr lang="cs-CZ" sz="2200" dirty="0" smtClean="0"/>
              <a:t> </a:t>
            </a:r>
            <a:r>
              <a:rPr lang="cs-CZ" sz="2200" dirty="0"/>
              <a:t>et al, </a:t>
            </a:r>
            <a:r>
              <a:rPr lang="cs-CZ" sz="2200" dirty="0" smtClean="0"/>
              <a:t>2008)</a:t>
            </a:r>
          </a:p>
          <a:p>
            <a:r>
              <a:rPr lang="cs-CZ" sz="3100" dirty="0"/>
              <a:t>emocionální záměna rolí v dyádě matka dítě koresponduje s internalizačními problémy  v adolescenci – z výpovědi rodičů</a:t>
            </a:r>
            <a:r>
              <a:rPr lang="cs-CZ" sz="3100" dirty="0" smtClean="0"/>
              <a:t>.</a:t>
            </a:r>
          </a:p>
          <a:p>
            <a:r>
              <a:rPr lang="cs-CZ" sz="3100" dirty="0"/>
              <a:t>čím vyšší emoční </a:t>
            </a:r>
            <a:r>
              <a:rPr lang="cs-CZ" sz="3100" dirty="0" smtClean="0"/>
              <a:t>záměna rolí </a:t>
            </a:r>
            <a:r>
              <a:rPr lang="cs-CZ" sz="3100" dirty="0"/>
              <a:t>s matkou, tím nižší úzkostnost vazby ve vztahu k ní, ale vyšší úzkostnost vazby k otci</a:t>
            </a:r>
          </a:p>
          <a:p>
            <a:r>
              <a:rPr lang="cs-CZ" sz="3100" dirty="0"/>
              <a:t>Je tedy </a:t>
            </a:r>
            <a:r>
              <a:rPr lang="cs-CZ" sz="3100" dirty="0" smtClean="0"/>
              <a:t>možné</a:t>
            </a:r>
            <a:r>
              <a:rPr lang="cs-CZ" sz="3100" dirty="0"/>
              <a:t>, že </a:t>
            </a:r>
            <a:r>
              <a:rPr lang="cs-CZ" sz="3100" dirty="0" smtClean="0"/>
              <a:t>dítě si tvoří pocity vůči otci skrz pocity matky, pokud je v dyádě matka-dítě vyšší zmatení rolí </a:t>
            </a:r>
            <a:r>
              <a:rPr lang="cs-CZ" sz="3100" dirty="0"/>
              <a:t>– až syndrom zavrženého rodiče?!</a:t>
            </a:r>
          </a:p>
          <a:p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5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488</TotalTime>
  <Words>640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Perpetua</vt:lpstr>
      <vt:lpstr>Wingdings 2</vt:lpstr>
      <vt:lpstr>Jmění</vt:lpstr>
      <vt:lpstr>Zmatení rolí</vt:lpstr>
      <vt:lpstr>Z čeho vycházíme?</vt:lpstr>
      <vt:lpstr>Zmatení– společné znaky</vt:lpstr>
      <vt:lpstr>Dosavadní zjištění – negativní vliv</vt:lpstr>
      <vt:lpstr>Dosavadní zjištění – pozitivní vliv</vt:lpstr>
      <vt:lpstr>Použité dotazníky</vt:lpstr>
      <vt:lpstr>Cíle při tvorbě metody</vt:lpstr>
      <vt:lpstr>Tvorba škály</vt:lpstr>
      <vt:lpstr>Výsledky</vt:lpstr>
      <vt:lpstr>Co dál?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Škála záměny rolí</dc:title>
  <dc:creator>Lenka Pivodová</dc:creator>
  <cp:lastModifiedBy>Lacinová</cp:lastModifiedBy>
  <cp:revision>16</cp:revision>
  <dcterms:created xsi:type="dcterms:W3CDTF">2018-10-17T13:47:07Z</dcterms:created>
  <dcterms:modified xsi:type="dcterms:W3CDTF">2018-10-19T18:13:15Z</dcterms:modified>
</cp:coreProperties>
</file>