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216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631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803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755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129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2074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8105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064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875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35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2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22469F1A-F0A2-43BA-A184-8B006182AF33}" type="datetimeFigureOut">
              <a:rPr lang="cs-CZ" smtClean="0"/>
              <a:t>25.10.2018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D8CE7F4-9724-4FE2-8129-F1B9A74B7B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53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ana.juhova@mail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0" dirty="0" smtClean="0"/>
              <a:t>Adaptace Metody </a:t>
            </a:r>
            <a:r>
              <a:rPr lang="cs-CZ" b="0" dirty="0"/>
              <a:t>dokončování vazbových příběhů pro předškolní </a:t>
            </a:r>
            <a:r>
              <a:rPr lang="cs-CZ" b="0" dirty="0" smtClean="0"/>
              <a:t>děti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Projektivní metoda zaměřená na dokončování vazbových příběhů</a:t>
            </a:r>
          </a:p>
          <a:p>
            <a:r>
              <a:rPr lang="cs-CZ" dirty="0" smtClean="0"/>
              <a:t>Vhodná pro měření vazby k rodičům u předškolních dětí ve věku od 4 do 6 </a:t>
            </a:r>
            <a:r>
              <a:rPr lang="cs-CZ" dirty="0" smtClean="0"/>
              <a:t>let (typ vazby a skór jistoty)</a:t>
            </a:r>
            <a:endParaRPr lang="cs-CZ" dirty="0" smtClean="0"/>
          </a:p>
          <a:p>
            <a:r>
              <a:rPr lang="cs-CZ" dirty="0" smtClean="0"/>
              <a:t>Dítěti je předloženo celkem pět </a:t>
            </a:r>
            <a:r>
              <a:rPr lang="cs-CZ" dirty="0" smtClean="0"/>
              <a:t>příběhů z běžného života </a:t>
            </a:r>
            <a:r>
              <a:rPr lang="cs-CZ" dirty="0" smtClean="0"/>
              <a:t>a jeho úkolem je </a:t>
            </a:r>
            <a:r>
              <a:rPr lang="cs-CZ" dirty="0" err="1" smtClean="0"/>
              <a:t>je</a:t>
            </a:r>
            <a:r>
              <a:rPr lang="cs-CZ" dirty="0" smtClean="0"/>
              <a:t> </a:t>
            </a:r>
            <a:r>
              <a:rPr lang="cs-CZ" dirty="0" smtClean="0"/>
              <a:t>dokončit</a:t>
            </a:r>
          </a:p>
          <a:p>
            <a:pPr marL="0" indent="0">
              <a:buNone/>
            </a:pPr>
            <a:r>
              <a:rPr lang="cs-CZ" b="1" u="sng" dirty="0" smtClean="0"/>
              <a:t>Příklad: Strašidlo </a:t>
            </a:r>
            <a:r>
              <a:rPr lang="cs-CZ" b="1" u="sng" dirty="0"/>
              <a:t>v pokoji</a:t>
            </a:r>
            <a:endParaRPr lang="cs-CZ" u="sng" dirty="0"/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Je </a:t>
            </a:r>
            <a:r>
              <a:rPr lang="cs-CZ" dirty="0"/>
              <a:t>pozdě večer, čas jít spát. „Dobrou noc, maminko.“ „Dobrou noc, Aničko.“ A Anička jde nahoru do svého pokoje. Lehne si do postýlky a usne… V pokoji je ale velká tma. Najednou se Anička probudí, protože uslyší nějak zvuky. Anička zakřičí: </a:t>
            </a:r>
            <a:r>
              <a:rPr lang="cs-CZ" dirty="0" smtClean="0"/>
              <a:t>„V </a:t>
            </a:r>
            <a:r>
              <a:rPr lang="cs-CZ" dirty="0"/>
              <a:t>mém pokoji je strašidlo</a:t>
            </a:r>
            <a:r>
              <a:rPr lang="cs-CZ" dirty="0" smtClean="0"/>
              <a:t>!“</a:t>
            </a:r>
          </a:p>
          <a:p>
            <a:pPr marL="0" indent="0">
              <a:buNone/>
            </a:pPr>
            <a:r>
              <a:rPr lang="cs-CZ" dirty="0"/>
              <a:t>Teď mi ukaž (nebo řekni), co se stane dál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Co </a:t>
            </a:r>
            <a:r>
              <a:rPr lang="cs-CZ" dirty="0"/>
              <a:t>by udělala, kdyby bylo v pokoji </a:t>
            </a:r>
            <a:r>
              <a:rPr lang="cs-CZ" dirty="0" smtClean="0"/>
              <a:t>strašidlo?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Může </a:t>
            </a:r>
            <a:r>
              <a:rPr lang="cs-CZ" dirty="0"/>
              <a:t>jí někdo pomoct?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Nebylo </a:t>
            </a:r>
            <a:r>
              <a:rPr lang="cs-CZ" dirty="0"/>
              <a:t>by lepší, kdyby utíkala za maminkou?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Co </a:t>
            </a:r>
            <a:r>
              <a:rPr lang="cs-CZ" dirty="0"/>
              <a:t>maminka řekne? Co udělá?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Jak </a:t>
            </a:r>
            <a:r>
              <a:rPr lang="cs-CZ" dirty="0"/>
              <a:t>se Anička cítila? Byla vystrašená? Bojí se ještě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35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538444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Navázat na bakalářskou práci Zuzany </a:t>
            </a:r>
            <a:r>
              <a:rPr lang="cs-CZ" dirty="0"/>
              <a:t>Hradilové (Adaptace Metody dokončování vazbových příběhů pro předškolní děti do českého </a:t>
            </a:r>
            <a:r>
              <a:rPr lang="cs-CZ" dirty="0" smtClean="0"/>
              <a:t>prostředí)</a:t>
            </a:r>
          </a:p>
          <a:p>
            <a:pPr lvl="1"/>
            <a:r>
              <a:rPr lang="cs-CZ" dirty="0" smtClean="0"/>
              <a:t>Přeložila a </a:t>
            </a:r>
            <a:r>
              <a:rPr lang="cs-CZ" dirty="0" err="1" smtClean="0"/>
              <a:t>opilotovala</a:t>
            </a:r>
            <a:r>
              <a:rPr lang="cs-CZ" dirty="0" smtClean="0"/>
              <a:t> překlady příběhů</a:t>
            </a:r>
          </a:p>
          <a:p>
            <a:pPr lvl="1"/>
            <a:r>
              <a:rPr lang="cs-CZ" dirty="0" smtClean="0"/>
              <a:t>Ověřovala </a:t>
            </a:r>
            <a:r>
              <a:rPr lang="cs-CZ" dirty="0"/>
              <a:t>reliabilitu ve formě shody posuzovatelů a souběžnou validitu ve formě korelace s Metodou měření separační úzkosti matek</a:t>
            </a:r>
          </a:p>
          <a:p>
            <a:pPr lvl="1"/>
            <a:r>
              <a:rPr lang="cs-CZ" dirty="0"/>
              <a:t>Navrhla jinou formu skórování a kvalitativně zhodnotila skórování původního manuálu a toho </a:t>
            </a:r>
            <a:r>
              <a:rPr lang="cs-CZ" dirty="0" smtClean="0"/>
              <a:t>svého</a:t>
            </a:r>
          </a:p>
          <a:p>
            <a:r>
              <a:rPr lang="cs-CZ" dirty="0" smtClean="0"/>
              <a:t>Možnosti, jak navázat: </a:t>
            </a:r>
          </a:p>
          <a:p>
            <a:pPr lvl="1"/>
            <a:r>
              <a:rPr lang="cs-CZ" dirty="0"/>
              <a:t>Ověření dalších psychometrických vlastností </a:t>
            </a:r>
          </a:p>
          <a:p>
            <a:pPr lvl="2"/>
            <a:r>
              <a:rPr lang="cs-CZ" dirty="0"/>
              <a:t>faktorové struktury </a:t>
            </a:r>
          </a:p>
          <a:p>
            <a:pPr lvl="2"/>
            <a:r>
              <a:rPr lang="cs-CZ" dirty="0"/>
              <a:t>souběžné </a:t>
            </a:r>
            <a:r>
              <a:rPr lang="cs-CZ" dirty="0" smtClean="0"/>
              <a:t>validity, </a:t>
            </a:r>
            <a:r>
              <a:rPr lang="cs-CZ" dirty="0"/>
              <a:t>např. narativní kompetence </a:t>
            </a:r>
            <a:r>
              <a:rPr lang="cs-CZ" dirty="0" smtClean="0"/>
              <a:t>– </a:t>
            </a:r>
            <a:r>
              <a:rPr lang="cs-CZ" dirty="0"/>
              <a:t>jakým způsobem dítě komunikuje a </a:t>
            </a:r>
            <a:r>
              <a:rPr lang="cs-CZ" dirty="0" smtClean="0"/>
              <a:t>dokončuje příběhy (více </a:t>
            </a:r>
            <a:r>
              <a:rPr lang="cs-CZ" dirty="0"/>
              <a:t>kvalitativní </a:t>
            </a:r>
            <a:r>
              <a:rPr lang="cs-CZ" dirty="0" smtClean="0"/>
              <a:t>práce)</a:t>
            </a:r>
            <a:endParaRPr lang="cs-CZ" dirty="0"/>
          </a:p>
          <a:p>
            <a:pPr lvl="1"/>
            <a:r>
              <a:rPr lang="cs-CZ" dirty="0"/>
              <a:t>Rozpracování nově vytvořeného </a:t>
            </a:r>
            <a:r>
              <a:rPr lang="cs-CZ" dirty="0" smtClean="0"/>
              <a:t>skórování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Vhodné až pro dva studenty (možnost spolupráce na sběru dat)</a:t>
            </a:r>
          </a:p>
          <a:p>
            <a:r>
              <a:rPr lang="cs-CZ" dirty="0"/>
              <a:t>Vedoucí práce: Mgr. Dana </a:t>
            </a:r>
            <a:r>
              <a:rPr lang="cs-CZ" dirty="0" err="1" smtClean="0"/>
              <a:t>Seryjová</a:t>
            </a:r>
            <a:r>
              <a:rPr lang="cs-CZ" dirty="0" smtClean="0"/>
              <a:t> Juhová</a:t>
            </a:r>
            <a:r>
              <a:rPr lang="cs-CZ" dirty="0"/>
              <a:t>, konzultantka: doc. Mgr. Lenka Lacinová, Ph.D.  </a:t>
            </a:r>
          </a:p>
          <a:p>
            <a:r>
              <a:rPr lang="cs-CZ" dirty="0" smtClean="0"/>
              <a:t>V případě zájmu mě kontaktujte na emailu </a:t>
            </a:r>
            <a:r>
              <a:rPr lang="cs-CZ" dirty="0" smtClean="0">
                <a:hlinkClick r:id="rId2"/>
              </a:rPr>
              <a:t>dana.juhova@mail.muni.cz</a:t>
            </a:r>
            <a:r>
              <a:rPr lang="cs-CZ" dirty="0" smtClean="0"/>
              <a:t> </a:t>
            </a:r>
            <a:r>
              <a:rPr lang="cs-CZ" dirty="0"/>
              <a:t>nebo se zastavte v kanceláři </a:t>
            </a:r>
            <a:r>
              <a:rPr lang="cs-CZ" dirty="0" smtClean="0"/>
              <a:t>2.44 </a:t>
            </a:r>
            <a:r>
              <a:rPr lang="cs-CZ" dirty="0">
                <a:sym typeface="Wingdings" panose="05000000000000000000" pitchFamily="2" charset="2"/>
              </a:rPr>
              <a:t>.</a:t>
            </a:r>
            <a:r>
              <a:rPr lang="cs-CZ" dirty="0"/>
              <a:t> </a:t>
            </a:r>
          </a:p>
          <a:p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42445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331</TotalTime>
  <Words>198</Words>
  <Application>Microsoft Office PowerPoint</Application>
  <PresentationFormat>Širokoúhlá obrazovka</PresentationFormat>
  <Paragraphs>28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Century Schoolbook</vt:lpstr>
      <vt:lpstr>Wingdings</vt:lpstr>
      <vt:lpstr>Wingdings 2</vt:lpstr>
      <vt:lpstr>View</vt:lpstr>
      <vt:lpstr>Adaptace Metody dokončování vazbových příběhů pro předškolní děti</vt:lpstr>
      <vt:lpstr>Cíl práce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Vztahy mezi učiteli a žáky z perspektivy teorie citové vazby</dc:title>
  <dc:creator>Dana Juhová</dc:creator>
  <cp:lastModifiedBy>Dana Juhová</cp:lastModifiedBy>
  <cp:revision>17</cp:revision>
  <dcterms:created xsi:type="dcterms:W3CDTF">2018-03-13T13:05:38Z</dcterms:created>
  <dcterms:modified xsi:type="dcterms:W3CDTF">2018-10-25T08:06:03Z</dcterms:modified>
</cp:coreProperties>
</file>