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0" r:id="rId4"/>
    <p:sldId id="276" r:id="rId5"/>
    <p:sldId id="261" r:id="rId6"/>
    <p:sldId id="262" r:id="rId7"/>
    <p:sldId id="264" r:id="rId8"/>
    <p:sldId id="265" r:id="rId9"/>
    <p:sldId id="266" r:id="rId10"/>
    <p:sldId id="267" r:id="rId11"/>
    <p:sldId id="271" r:id="rId12"/>
    <p:sldId id="272" r:id="rId13"/>
    <p:sldId id="27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C790-DF1E-4DB1-B591-1C5B768B6A98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2E7AA-258D-4B4A-BD49-BB27AA64A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0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84F392-B09C-453A-BBC0-70B89086AF2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Pl&#225;n%20pr&#225;ce%20&#352;PP%20-%20p&#345;&#237;klad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Alice Vašáková </a:t>
            </a:r>
          </a:p>
          <a:p>
            <a:r>
              <a:rPr lang="cs-CZ" dirty="0" smtClean="0"/>
              <a:t>pro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664"/>
            <a:ext cx="8229600" cy="604852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a komunikaci mezi školou a zákonnými zástupci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školy při poskytování poradenských služeb se školskými poradenskými zařízeními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Škola zpracovává a uskutečňuje </a:t>
            </a:r>
            <a:r>
              <a:rPr lang="cs-CZ" sz="2200" dirty="0" smtClean="0">
                <a:hlinkClick r:id="rId2" action="ppaction://hlinkfile"/>
              </a:rPr>
              <a:t>program poradenských služeb      </a:t>
            </a:r>
            <a:r>
              <a:rPr lang="cs-CZ" sz="2200" dirty="0" smtClean="0"/>
              <a:t>ve škole, který zahrnuje popis činností a vymezení odpovědnosti pedagogických pracovníků uvedených v odstavci 1, preventivní program školy včetně strategie předcházení školní neúspěšnosti, šikaně a dalším projevům rizikového chování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Pedagogičtí pracovními uvedení v odstavci 1 se podílejí na zajišťování podpůrných opatření pro žáky se speciálními vzdělávacími potřebami, poskytují součinnost ŠPZ a spolupracují   s orgány veřejné moci  za účelem ochrany práv žáků</a:t>
            </a:r>
          </a:p>
        </p:txBody>
      </p:sp>
    </p:spTree>
    <p:extLst>
      <p:ext uri="{BB962C8B-B14F-4D97-AF65-F5344CB8AC3E}">
        <p14:creationId xmlns:p14="http://schemas.microsoft.com/office/powerpoint/2010/main" val="134777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Poradenští pracovníci ve školách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Výchovný poradce</a:t>
            </a:r>
          </a:p>
          <a:p>
            <a:r>
              <a:rPr lang="cs-CZ" b="1" dirty="0" smtClean="0"/>
              <a:t>Metodik prevence</a:t>
            </a:r>
          </a:p>
          <a:p>
            <a:r>
              <a:rPr lang="cs-CZ" dirty="0" smtClean="0"/>
              <a:t>Školní speciální pedagog (ve školách tradičně nejčastěji zaměřený na oblast poruch učení, situace v souvislosti s inkluzí si žádá rozšíření jeho kompetencí)</a:t>
            </a:r>
          </a:p>
          <a:p>
            <a:r>
              <a:rPr lang="cs-CZ" dirty="0" smtClean="0"/>
              <a:t>Dle specifik školy mohou tým doplnit i další pracovníci, např. sociální pedagog, sociální pracovník apod. – ti ale nejsou jako porad. pracovníci legislativně ukotveni</a:t>
            </a:r>
          </a:p>
          <a:p>
            <a:pPr marL="0" indent="0">
              <a:buNone/>
            </a:pPr>
            <a:r>
              <a:rPr lang="cs-CZ" dirty="0" smtClean="0"/>
              <a:t>Je-li ve škole zaměstnán školní psycholog, je to mezi poradenskými pracovníky jediný NE-PEDAGOG,               jeho pozice je velmi specifická (výhody i rizika)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58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„Náplň práce“ poradenských pracovníků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vymezena standardy, závaznými pro všechny,       kdo ve školství poskytují poradenské služby (standard=vymezení, ohraničení </a:t>
            </a:r>
            <a:r>
              <a:rPr lang="cs-CZ" dirty="0" err="1" smtClean="0"/>
              <a:t>kompetencí-není</a:t>
            </a:r>
            <a:r>
              <a:rPr lang="cs-CZ" dirty="0" smtClean="0"/>
              <a:t> totožný s náplní práce)</a:t>
            </a:r>
          </a:p>
          <a:p>
            <a:r>
              <a:rPr lang="cs-CZ" dirty="0" smtClean="0"/>
              <a:t>Týkají se škol a školských poradenských zařízení (</a:t>
            </a:r>
            <a:r>
              <a:rPr lang="cs-CZ" dirty="0" err="1" smtClean="0"/>
              <a:t>pedagogicko</a:t>
            </a:r>
            <a:r>
              <a:rPr lang="cs-CZ" dirty="0" smtClean="0"/>
              <a:t> psychologické poradny, speciální pedagogická centra)</a:t>
            </a:r>
          </a:p>
          <a:p>
            <a:r>
              <a:rPr lang="cs-CZ" dirty="0" smtClean="0"/>
              <a:t>Jaký je </a:t>
            </a:r>
            <a:r>
              <a:rPr lang="cs-CZ" dirty="0" err="1" smtClean="0"/>
              <a:t>principielní</a:t>
            </a:r>
            <a:r>
              <a:rPr lang="cs-CZ" dirty="0" smtClean="0"/>
              <a:t> rozdíl ve službách, poskytovaných  ve školách a ve ŠPZ?</a:t>
            </a:r>
          </a:p>
          <a:p>
            <a:r>
              <a:rPr lang="cs-CZ" dirty="0" smtClean="0"/>
              <a:t>Pojďme k poradenským pracovníkům ve školách-jaké služby vlastně mohou poskytovat?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Shrnutí, 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psycholog je člen týmu poradenských pracovníků školy-kooperuje a buduje</a:t>
            </a:r>
          </a:p>
          <a:p>
            <a:r>
              <a:rPr lang="cs-CZ" dirty="0"/>
              <a:t>Jedná se o mezioborovou </a:t>
            </a:r>
            <a:r>
              <a:rPr lang="cs-CZ" dirty="0" smtClean="0"/>
              <a:t>spolupráci</a:t>
            </a:r>
            <a:endParaRPr lang="cs-CZ" dirty="0"/>
          </a:p>
          <a:p>
            <a:r>
              <a:rPr lang="cs-CZ" dirty="0" smtClean="0"/>
              <a:t>Pro efektivní spolupráci je vhodné, aby se orientoval    v pedagogické tematice (riziko mimozemšťana za zavřenými dveřmi)</a:t>
            </a:r>
          </a:p>
          <a:p>
            <a:r>
              <a:rPr lang="cs-CZ" dirty="0"/>
              <a:t>Je třeba počítat s tím, že na mnoho školních jevů bude mít diametrálně odlišný pohled</a:t>
            </a:r>
          </a:p>
          <a:p>
            <a:r>
              <a:rPr lang="cs-CZ" dirty="0" smtClean="0"/>
              <a:t>Jeho práce je vymezena především školskými legislativními mantinely</a:t>
            </a:r>
          </a:p>
        </p:txBody>
      </p:sp>
    </p:spTree>
    <p:extLst>
      <p:ext uri="{BB962C8B-B14F-4D97-AF65-F5344CB8AC3E}">
        <p14:creationId xmlns:p14="http://schemas.microsoft.com/office/powerpoint/2010/main" val="299199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budeme věnovat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</a:t>
            </a:r>
            <a:r>
              <a:rPr lang="cs-CZ" dirty="0"/>
              <a:t>poradenské </a:t>
            </a:r>
            <a:r>
              <a:rPr lang="cs-CZ" dirty="0" smtClean="0"/>
              <a:t>pracoviště - psycholog                 jako člen týmu </a:t>
            </a:r>
          </a:p>
          <a:p>
            <a:r>
              <a:rPr lang="cs-CZ" dirty="0" smtClean="0"/>
              <a:t>Kontext působení ŠP ve škole</a:t>
            </a:r>
          </a:p>
          <a:p>
            <a:r>
              <a:rPr lang="cs-CZ" dirty="0" smtClean="0"/>
              <a:t>Profesní kompetence ŠP</a:t>
            </a:r>
          </a:p>
          <a:p>
            <a:r>
              <a:rPr lang="cs-CZ" dirty="0" smtClean="0"/>
              <a:t>Konkrétní aktivity psychologa ve škole-poskytování služeb žákům, rodičům, učitelům </a:t>
            </a:r>
          </a:p>
          <a:p>
            <a:r>
              <a:rPr lang="cs-CZ" dirty="0" smtClean="0"/>
              <a:t>Spolupráce psychologa s vnějším světem (ostatní odborníci, OSPOD, spolupracující organizace)</a:t>
            </a:r>
          </a:p>
          <a:p>
            <a:r>
              <a:rPr lang="cs-CZ" dirty="0" smtClean="0"/>
              <a:t>Psycholog ve službách systému-výhody a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84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/>
              <a:t>Plán prvního setkání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81379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Školní </a:t>
            </a:r>
            <a:r>
              <a:rPr lang="cs-CZ" dirty="0"/>
              <a:t>poradenské pracoviště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849163"/>
          </a:xfrm>
        </p:spPr>
        <p:txBody>
          <a:bodyPr>
            <a:normAutofit/>
          </a:bodyPr>
          <a:lstStyle/>
          <a:p>
            <a:r>
              <a:rPr lang="cs-CZ" dirty="0" smtClean="0"/>
              <a:t>Školní psycholog                  jako exot ve škole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(Sebe)pojetí </a:t>
            </a:r>
            <a:r>
              <a:rPr lang="cs-CZ" dirty="0"/>
              <a:t>ŠP jako týmového poradenského pracovníka</a:t>
            </a:r>
          </a:p>
          <a:p>
            <a:r>
              <a:rPr lang="cs-CZ" dirty="0"/>
              <a:t>Psycholog mezi pedagogy-limity a </a:t>
            </a:r>
            <a:r>
              <a:rPr lang="cs-CZ" dirty="0" smtClean="0"/>
              <a:t>výhody</a:t>
            </a:r>
          </a:p>
          <a:p>
            <a:r>
              <a:rPr lang="cs-CZ" dirty="0" smtClean="0"/>
              <a:t>Role a náplně práce  poradenských pracovníků    ve škole</a:t>
            </a:r>
            <a:endParaRPr lang="cs-CZ" dirty="0"/>
          </a:p>
          <a:p>
            <a:r>
              <a:rPr lang="cs-CZ" dirty="0"/>
              <a:t>Plánování a koordinace poradenských aktivit ve škole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Neobvyklost profese v českém školství</a:t>
            </a:r>
          </a:p>
          <a:p>
            <a:r>
              <a:rPr lang="cs-CZ" dirty="0" smtClean="0"/>
              <a:t>Předsudky a předpoklady na straně školy</a:t>
            </a:r>
          </a:p>
          <a:p>
            <a:r>
              <a:rPr lang="cs-CZ" dirty="0" smtClean="0"/>
              <a:t>Očekávání učitelů</a:t>
            </a:r>
          </a:p>
          <a:p>
            <a:r>
              <a:rPr lang="cs-CZ" dirty="0" smtClean="0"/>
              <a:t>Rizika a jejich minimalizace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1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0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>
            <a:normAutofit fontScale="92500"/>
          </a:bodyPr>
          <a:lstStyle/>
          <a:p>
            <a:endParaRPr lang="cs-CZ" sz="2600" dirty="0" smtClean="0"/>
          </a:p>
          <a:p>
            <a:r>
              <a:rPr lang="cs-CZ" sz="2600" dirty="0" smtClean="0"/>
              <a:t>pojem </a:t>
            </a:r>
            <a:r>
              <a:rPr lang="cs-CZ" sz="2600" b="1" dirty="0" smtClean="0"/>
              <a:t>školní poradenské pracoviště </a:t>
            </a:r>
            <a:r>
              <a:rPr lang="cs-CZ" sz="2600" dirty="0" smtClean="0"/>
              <a:t>se poprvé objevil    v roce 1999 v Metodickém listu MŠMT k poskytování poradenských služeb ve školách  a školských zařízeních </a:t>
            </a:r>
          </a:p>
          <a:p>
            <a:r>
              <a:rPr lang="cs-CZ" sz="2600" dirty="0" smtClean="0"/>
              <a:t>školní poradenská pracoviště vznikala ve školách nesystémově, především v rámci projektů VIP, RAMPS        a </a:t>
            </a:r>
            <a:r>
              <a:rPr lang="cs-CZ" sz="2600" dirty="0" err="1" smtClean="0"/>
              <a:t>jiných-regionálních</a:t>
            </a:r>
            <a:endParaRPr lang="cs-CZ" sz="2600" dirty="0" smtClean="0"/>
          </a:p>
          <a:p>
            <a:r>
              <a:rPr lang="cs-CZ" sz="2600" dirty="0" smtClean="0"/>
              <a:t>velký důraz byl většinou kladen na roli školních psychologů              a školních speciálních pedagogů  </a:t>
            </a:r>
          </a:p>
          <a:p>
            <a:r>
              <a:rPr lang="cs-CZ" sz="2600" dirty="0" smtClean="0"/>
              <a:t>Výstupem z projektů je několik tematicky souvisejících metodik, které se týkají práce poradenských pracovišť</a:t>
            </a:r>
          </a:p>
          <a:p>
            <a:r>
              <a:rPr lang="cs-CZ" sz="2600" b="1" dirty="0" smtClean="0"/>
              <a:t>do školské legislativy se pojem ŠPP dostává až               v souvislosti s inkluzí/společným vzděláváním</a:t>
            </a:r>
          </a:p>
          <a:p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99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2500" dirty="0" smtClean="0"/>
              <a:t>zákony, vyhlášky a metodické pokyny vymezují rámec pro poskytování poradenských služeb – rámec se dá aplikovat na každé škole jinak, </a:t>
            </a:r>
            <a:r>
              <a:rPr lang="cs-CZ" sz="2500" b="1" dirty="0" smtClean="0"/>
              <a:t>každá škola si musí vytvořit vlastní funkční model poradenských služeb podle svých potřeb  a specifik – každý poradenský pracovník tedy může jeho podobu aktivně ovlivnit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základní zákonná norma ,věnovaná poradenským službám,     je </a:t>
            </a:r>
            <a:r>
              <a:rPr lang="cs-CZ" sz="2500" b="1" dirty="0" smtClean="0"/>
              <a:t>vyhláška MŠMT č. 72/2005 Sb., o poskytování poradenských služeb ve školách a školských poradenských zařízeních v platném znění</a:t>
            </a:r>
            <a:r>
              <a:rPr lang="cs-CZ" sz="2500" dirty="0" smtClean="0"/>
              <a:t> – poslední novela (197/2016) platí od 1. 9. 2016 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nově </a:t>
            </a:r>
            <a:r>
              <a:rPr lang="cs-CZ" sz="2500" dirty="0"/>
              <a:t>se v ní objevuje pojem</a:t>
            </a:r>
            <a:r>
              <a:rPr lang="cs-CZ" sz="2500" b="1" dirty="0"/>
              <a:t> školní poradenské pracoviště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vyhláška </a:t>
            </a:r>
            <a:r>
              <a:rPr lang="cs-CZ" sz="2500" dirty="0"/>
              <a:t>vymezuje, </a:t>
            </a:r>
            <a:r>
              <a:rPr lang="cs-CZ" sz="2500" b="1" dirty="0"/>
              <a:t>kdo</a:t>
            </a:r>
            <a:r>
              <a:rPr lang="cs-CZ" sz="2500" dirty="0"/>
              <a:t> poradenské služby </a:t>
            </a:r>
            <a:r>
              <a:rPr lang="cs-CZ" sz="2500" dirty="0" smtClean="0"/>
              <a:t>ve školství poskytuje</a:t>
            </a:r>
            <a:r>
              <a:rPr lang="cs-CZ" sz="2500" dirty="0"/>
              <a:t>, </a:t>
            </a:r>
            <a:r>
              <a:rPr lang="cs-CZ" sz="2500" b="1" dirty="0"/>
              <a:t>komu</a:t>
            </a:r>
            <a:r>
              <a:rPr lang="cs-CZ" sz="2500" dirty="0"/>
              <a:t> je poskytuje, </a:t>
            </a:r>
            <a:r>
              <a:rPr lang="cs-CZ" sz="2500" b="1" dirty="0"/>
              <a:t>co</a:t>
            </a:r>
            <a:r>
              <a:rPr lang="cs-CZ" sz="2500" dirty="0"/>
              <a:t> je jejich obsahem </a:t>
            </a:r>
            <a:r>
              <a:rPr lang="cs-CZ" sz="2500" dirty="0" smtClean="0"/>
              <a:t>                  a </a:t>
            </a:r>
            <a:r>
              <a:rPr lang="cs-CZ" sz="2500" dirty="0"/>
              <a:t>jaké</a:t>
            </a:r>
            <a:r>
              <a:rPr lang="cs-CZ" sz="2500" b="1" dirty="0"/>
              <a:t> </a:t>
            </a:r>
            <a:r>
              <a:rPr lang="cs-CZ" sz="2500" dirty="0"/>
              <a:t>jsou standardní činnosti jednotlivých </a:t>
            </a:r>
            <a:r>
              <a:rPr lang="cs-CZ" sz="2500" dirty="0" smtClean="0"/>
              <a:t>subjektů</a:t>
            </a:r>
            <a:r>
              <a:rPr lang="cs-CZ" sz="2500" dirty="0"/>
              <a:t> </a:t>
            </a:r>
            <a:r>
              <a:rPr lang="cs-CZ" sz="2500" dirty="0" smtClean="0"/>
              <a:t>      </a:t>
            </a:r>
            <a:endParaRPr lang="cs-CZ" sz="2500" b="1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50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39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</a:pPr>
            <a:endParaRPr lang="cs-CZ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Ředitel základní, střední a vyšší odborné školy zabezpečuje poskytování poradenských služeb ve škole </a:t>
            </a:r>
            <a:r>
              <a:rPr lang="cs-CZ" sz="2400" b="1" dirty="0" smtClean="0"/>
              <a:t>školním poradenským pracovištěm, ve kterém působí zpravidla výchovný poradce a školní metodik prevence</a:t>
            </a:r>
            <a:r>
              <a:rPr lang="cs-CZ" sz="2400" dirty="0" smtClean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400" b="1" dirty="0" smtClean="0"/>
              <a:t>může být zajišťováno i školním psychologem nebo školním speciálním pedagogem</a:t>
            </a:r>
            <a:r>
              <a:rPr lang="cs-CZ" sz="2400" dirty="0" smtClean="0"/>
              <a:t>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52550"/>
          </a:xfrm>
        </p:spPr>
        <p:txBody>
          <a:bodyPr/>
          <a:lstStyle/>
          <a:p>
            <a:pPr algn="ctr" eaLnBrk="1" hangingPunct="1"/>
            <a:r>
              <a:rPr lang="cs-CZ" sz="2400" b="1" u="sng" dirty="0" smtClean="0"/>
              <a:t>Z vyhlášky č. 197/2016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293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2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/>
            <a:r>
              <a:rPr lang="cs-CZ" sz="2200" dirty="0"/>
              <a:t>poskytování podpůrných opatření pro žáky </a:t>
            </a:r>
            <a:r>
              <a:rPr lang="cs-CZ" sz="2200" dirty="0" smtClean="0"/>
              <a:t>se </a:t>
            </a:r>
            <a:r>
              <a:rPr lang="cs-CZ" sz="2200" dirty="0"/>
              <a:t>speciálními vzdělávacími potřebami</a:t>
            </a:r>
          </a:p>
          <a:p>
            <a:pPr marL="990600" lvl="1" indent="-533400"/>
            <a:r>
              <a:rPr lang="cs-CZ" sz="2200" dirty="0" smtClean="0"/>
              <a:t>sledování a vyhodnocování účinnosti zvolených podpůrných opatření</a:t>
            </a:r>
          </a:p>
          <a:p>
            <a:pPr marL="990600" lvl="1" indent="-533400"/>
            <a:r>
              <a:rPr lang="cs-CZ" sz="2200" dirty="0" smtClean="0"/>
              <a:t>prevenci školní neúspěšnosti</a:t>
            </a:r>
          </a:p>
          <a:p>
            <a:pPr marL="990600" lvl="1" indent="-533400" eaLnBrk="1" hangingPunct="1"/>
            <a:r>
              <a:rPr lang="cs-CZ" sz="2200" dirty="0" smtClean="0"/>
              <a:t>kariérové poradenství spojující vzdělávací, informační        a poradenskou podporu vhodné volbě vzdělávací cesty       a pozdějšímu profesnímu uplatnění</a:t>
            </a:r>
          </a:p>
          <a:p>
            <a:pPr marL="990600" lvl="1" indent="-533400" eaLnBrk="1" hangingPunct="1"/>
            <a:r>
              <a:rPr lang="cs-CZ" sz="2200" dirty="0" smtClean="0"/>
              <a:t>podporu vzdělávání a sociálního začleňování žáků              z odlišného kulturního prostřední a s odlišnými    životními podmínkami</a:t>
            </a:r>
          </a:p>
          <a:p>
            <a:pPr marL="990600" lvl="1" indent="-533400" eaLnBrk="1" hangingPunct="1"/>
            <a:r>
              <a:rPr lang="cs-CZ" sz="2200" dirty="0" smtClean="0"/>
              <a:t>podporu vzdělávání žáků nadaných a mimořádně nadaných</a:t>
            </a:r>
          </a:p>
          <a:p>
            <a:pPr marL="990600" lvl="1" indent="-533400"/>
            <a:endParaRPr lang="cs-CZ" sz="2200" dirty="0" smtClean="0"/>
          </a:p>
          <a:p>
            <a:pPr marL="990600" lvl="1" indent="-533400"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1407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průběžnou a dlouhodobou péči o žáky s </a:t>
            </a:r>
            <a:r>
              <a:rPr lang="cs-CZ" sz="2200"/>
              <a:t>výchovnými </a:t>
            </a:r>
            <a:r>
              <a:rPr lang="cs-CZ" sz="2200" smtClean="0"/>
              <a:t>        či </a:t>
            </a:r>
            <a:r>
              <a:rPr lang="cs-CZ" sz="2200" dirty="0"/>
              <a:t>vzdělávacími obtížemi a vytváření </a:t>
            </a:r>
            <a:r>
              <a:rPr lang="cs-CZ" sz="2200"/>
              <a:t>příznivého </a:t>
            </a:r>
            <a:r>
              <a:rPr lang="cs-CZ" sz="2200" smtClean="0"/>
              <a:t>  sociálního </a:t>
            </a:r>
            <a:r>
              <a:rPr lang="cs-CZ" sz="2200" dirty="0"/>
              <a:t>klimatu pro přijímání kulturních a jiných odlišností ve škole a školském zařízení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včasnou intervenci při aktuálních problémech           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metodickou podporu učitelům při použití psychologických a speciálně pedagogických postupů ve vzdělávací činnosti školy</a:t>
            </a:r>
          </a:p>
        </p:txBody>
      </p:sp>
    </p:spTree>
    <p:extLst>
      <p:ext uri="{BB962C8B-B14F-4D97-AF65-F5344CB8AC3E}">
        <p14:creationId xmlns:p14="http://schemas.microsoft.com/office/powerpoint/2010/main" val="366105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517</TotalTime>
  <Words>687</Words>
  <Application>Microsoft Office PowerPoint</Application>
  <PresentationFormat>Předvádění na obrazovce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Školní psychologie</vt:lpstr>
      <vt:lpstr>Čemu se budeme věnovat </vt:lpstr>
      <vt:lpstr>Plán prvního setkání</vt:lpstr>
      <vt:lpstr>Školní poradenské pracoviště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Poradenští pracovníci ve školách</vt:lpstr>
      <vt:lpstr>„Náplň práce“ poradenských pracovníků ve škole</vt:lpstr>
      <vt:lpstr>Shrnutí, diskuse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psychologie</dc:title>
  <dc:creator>Alice</dc:creator>
  <cp:lastModifiedBy>Alice</cp:lastModifiedBy>
  <cp:revision>32</cp:revision>
  <dcterms:created xsi:type="dcterms:W3CDTF">2016-10-18T11:57:25Z</dcterms:created>
  <dcterms:modified xsi:type="dcterms:W3CDTF">2018-11-18T19:09:18Z</dcterms:modified>
</cp:coreProperties>
</file>