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7" r:id="rId4"/>
    <p:sldId id="278" r:id="rId5"/>
    <p:sldId id="259" r:id="rId6"/>
    <p:sldId id="260" r:id="rId7"/>
    <p:sldId id="266" r:id="rId8"/>
    <p:sldId id="269" r:id="rId9"/>
    <p:sldId id="270" r:id="rId10"/>
    <p:sldId id="271" r:id="rId11"/>
    <p:sldId id="272" r:id="rId12"/>
    <p:sldId id="263" r:id="rId13"/>
    <p:sldId id="273" r:id="rId14"/>
    <p:sldId id="264" r:id="rId15"/>
    <p:sldId id="265" r:id="rId16"/>
    <p:sldId id="274" r:id="rId17"/>
    <p:sldId id="275" r:id="rId18"/>
    <p:sldId id="276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A746D-B6C9-467B-B8E0-771057E7AED0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557C2-0796-4DBD-9BF2-0B9E0632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382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A1F76-1436-4803-B1A2-2EE295475D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BFC13-549E-415B-AB0E-2450A17DA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55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 tímto </a:t>
            </a:r>
            <a:r>
              <a:rPr lang="cs-CZ" dirty="0" err="1" smtClean="0"/>
              <a:t>slidem</a:t>
            </a:r>
            <a:r>
              <a:rPr lang="cs-CZ" dirty="0" smtClean="0"/>
              <a:t> bude aktivita „v naší škole“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B2C33-2EAC-4B81-800D-B7B96662E9B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17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A11F63-147D-492E-8A94-129A4A9F5E31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14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psycholog ve spolupráci s učiteli, rodiči        a vnějšími subjekty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4468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0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eaLnBrk="1" hangingPunct="1"/>
            <a:r>
              <a:rPr lang="cs-CZ" dirty="0" smtClean="0"/>
              <a:t>Pár slov o kontrole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Psycholog se při kontrole řídí svými „</a:t>
            </a:r>
            <a:r>
              <a:rPr lang="cs-CZ" dirty="0"/>
              <a:t>normami</a:t>
            </a:r>
            <a:r>
              <a:rPr lang="cs-CZ" dirty="0" smtClean="0"/>
              <a:t>“ (</a:t>
            </a:r>
            <a:r>
              <a:rPr lang="cs-CZ" dirty="0"/>
              <a:t>nebo normami, které reprezentuje</a:t>
            </a:r>
            <a:r>
              <a:rPr lang="cs-CZ" dirty="0" smtClean="0"/>
              <a:t>), zkušenostmi, úhly pohledu</a:t>
            </a:r>
          </a:p>
          <a:p>
            <a:r>
              <a:rPr lang="cs-CZ" dirty="0" smtClean="0"/>
              <a:t>Je při ní aktivnější než učitel  (v myšlenkách, slovech                  i činech)</a:t>
            </a:r>
          </a:p>
          <a:p>
            <a:r>
              <a:rPr lang="cs-CZ" dirty="0" smtClean="0"/>
              <a:t>Jeho cílem je přivést </a:t>
            </a:r>
            <a:r>
              <a:rPr lang="cs-CZ" dirty="0"/>
              <a:t>otevřeně nebo </a:t>
            </a:r>
            <a:r>
              <a:rPr lang="cs-CZ" dirty="0" smtClean="0"/>
              <a:t>skrytě učitele k „žádoucímu chování“  (které mu pomůže vyřešit problém)</a:t>
            </a:r>
          </a:p>
          <a:p>
            <a:r>
              <a:rPr lang="cs-CZ" dirty="0" smtClean="0"/>
              <a:t>Kontrola s sebou nese nerovný vztah se všemi důsledky</a:t>
            </a:r>
          </a:p>
          <a:p>
            <a:pPr eaLnBrk="1" hangingPunct="1"/>
            <a:r>
              <a:rPr lang="cs-CZ" dirty="0" smtClean="0"/>
              <a:t>Kontrola má mnoho podob, tou nejčastější je dávání rad, které vycházejí z našeho přesvědčení, znalostí, zkušeností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32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pomoci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pomoci je </a:t>
            </a:r>
            <a:r>
              <a:rPr lang="cs-CZ" dirty="0" smtClean="0"/>
              <a:t>učitelova </a:t>
            </a:r>
            <a:r>
              <a:rPr lang="cs-CZ" dirty="0"/>
              <a:t>žádost </a:t>
            </a:r>
            <a:r>
              <a:rPr lang="cs-CZ" dirty="0" smtClean="0"/>
              <a:t>nebo objednávka      a </a:t>
            </a:r>
            <a:r>
              <a:rPr lang="cs-CZ" dirty="0"/>
              <a:t>naše </a:t>
            </a:r>
            <a:r>
              <a:rPr lang="cs-CZ" dirty="0" smtClean="0"/>
              <a:t>nabídka, cíl spolupráce si pečlivě dojednáváme</a:t>
            </a:r>
            <a:endParaRPr lang="cs-CZ" dirty="0"/>
          </a:p>
          <a:p>
            <a:pPr eaLnBrk="1" hangingPunct="1"/>
            <a:r>
              <a:rPr lang="cs-CZ" dirty="0" smtClean="0"/>
              <a:t>Vše další, co děláme, je vždy v domluveném kontextu a je to výsledek domluvy s učitelem, dojednávání, vyjasňování</a:t>
            </a:r>
          </a:p>
          <a:p>
            <a:pPr eaLnBrk="1" hangingPunct="1"/>
            <a:r>
              <a:rPr lang="cs-CZ" dirty="0" smtClean="0"/>
              <a:t>Pomoc je často zdlouhavější než kontrola, její efekt je ale většinou dlouhodobější (</a:t>
            </a:r>
            <a:r>
              <a:rPr lang="cs-CZ" dirty="0" err="1" smtClean="0"/>
              <a:t>druhoplánový</a:t>
            </a:r>
            <a:r>
              <a:rPr lang="cs-CZ" dirty="0" smtClean="0"/>
              <a:t>), často trvalý</a:t>
            </a:r>
          </a:p>
          <a:p>
            <a:pPr eaLnBrk="1" hangingPunct="1"/>
            <a:r>
              <a:rPr lang="cs-CZ" dirty="0" smtClean="0"/>
              <a:t>Pomoc je postavena na zájmu učitele, jehož respektujeme jako odborníka na svůj problém</a:t>
            </a:r>
          </a:p>
          <a:p>
            <a:pPr eaLnBrk="1" hangingPunct="1"/>
            <a:r>
              <a:rPr lang="cs-CZ" dirty="0" smtClean="0"/>
              <a:t>Pomoc s sebou nese rovnocenný vztah a dělbu zodpovědnosti</a:t>
            </a:r>
          </a:p>
          <a:p>
            <a:pPr eaLnBrk="1" hangingPunct="1"/>
            <a:r>
              <a:rPr lang="cs-CZ" dirty="0" smtClean="0"/>
              <a:t>Princip: </a:t>
            </a:r>
            <a:r>
              <a:rPr lang="cs-CZ" dirty="0" err="1" smtClean="0"/>
              <a:t>zkompetentňování</a:t>
            </a:r>
            <a:r>
              <a:rPr lang="cs-CZ" dirty="0" smtClean="0"/>
              <a:t> učitele, práce se zdroji, aktivizace, podpora</a:t>
            </a:r>
          </a:p>
        </p:txBody>
      </p:sp>
    </p:spTree>
    <p:extLst>
      <p:ext uri="{BB962C8B-B14F-4D97-AF65-F5344CB8AC3E}">
        <p14:creationId xmlns:p14="http://schemas.microsoft.com/office/powerpoint/2010/main" val="32981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obtíží, spojených s učením a vyučováním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Učitelé se na </a:t>
            </a:r>
            <a:r>
              <a:rPr lang="el-GR" dirty="0" smtClean="0"/>
              <a:t>Ψ</a:t>
            </a:r>
            <a:r>
              <a:rPr lang="cs-CZ" dirty="0" smtClean="0"/>
              <a:t> nejčastěji obracejí s těmito tématy: vzdělávání žáků se speciálními vzdělávacími potřebami, vedení žáků nemotivovaných, </a:t>
            </a:r>
            <a:r>
              <a:rPr lang="cs-CZ" dirty="0" err="1" smtClean="0"/>
              <a:t>kriteria</a:t>
            </a:r>
            <a:r>
              <a:rPr lang="cs-CZ" dirty="0" smtClean="0"/>
              <a:t> pro hodnocení a klasifikaci, alternativní (nové) metody a formy práce, práce se žáky málo nadanými, neprospívajícími, nepracujícími, vedení žáků nadaných, práce s klimatem třídy, komunikace učitele se žáky a třídou, strategie řízení třídy…</a:t>
            </a:r>
          </a:p>
          <a:p>
            <a:r>
              <a:rPr lang="cs-CZ" dirty="0" smtClean="0"/>
              <a:t>Základem dobré intervence je moudře dojednaná zakázka a zplnomocňování pedagoga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konkrétního může ŠP nabídnout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 při nastavení podpůrných opatření, tvorbě </a:t>
            </a:r>
            <a:r>
              <a:rPr lang="cs-CZ" dirty="0" smtClean="0"/>
              <a:t>PLPP, IVP</a:t>
            </a:r>
            <a:endParaRPr lang="cs-CZ" dirty="0"/>
          </a:p>
          <a:p>
            <a:r>
              <a:rPr lang="cs-CZ" dirty="0" smtClean="0"/>
              <a:t>Pomoc při mapování příčin obtíží žáka (spoluúčast na rozhovoru s rodiči, se žákem)</a:t>
            </a:r>
          </a:p>
          <a:p>
            <a:r>
              <a:rPr lang="cs-CZ" dirty="0" smtClean="0"/>
              <a:t>Psychologická diagnostika</a:t>
            </a:r>
          </a:p>
          <a:p>
            <a:r>
              <a:rPr lang="cs-CZ" dirty="0" smtClean="0"/>
              <a:t>Pomoc při pedagogické diagnostice</a:t>
            </a:r>
          </a:p>
          <a:p>
            <a:r>
              <a:rPr lang="cs-CZ" dirty="0" smtClean="0"/>
              <a:t>Mapování výukového stylu učitele-náslechy, zacílené podle zakázky (na co se zaměřit), zpětná vazba učiteli</a:t>
            </a:r>
          </a:p>
          <a:p>
            <a:r>
              <a:rPr lang="cs-CZ" dirty="0" smtClean="0"/>
              <a:t>Koordinace spolupráce….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          výchovných obtíží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Častá témata: nastavování pravidel chování ve škole, práce s nezdravými vztahy ve třídě, opakované porušování pravidel žáky, nevhodné chování vůči spolužákům, učitelům, rizikové chování (OPL, </a:t>
            </a:r>
            <a:r>
              <a:rPr lang="cs-CZ" dirty="0" err="1" smtClean="0"/>
              <a:t>kyber</a:t>
            </a:r>
            <a:r>
              <a:rPr lang="cs-CZ" dirty="0" smtClean="0"/>
              <a:t>/šikana)….</a:t>
            </a:r>
          </a:p>
          <a:p>
            <a:r>
              <a:rPr lang="cs-CZ" dirty="0" smtClean="0"/>
              <a:t>Specifickou kategorií učitelů jsou pro ŠP třídní-spolupráce s nimi by měla mít dlouhodobý charakter, zaměření na prevenci</a:t>
            </a:r>
          </a:p>
          <a:p>
            <a:r>
              <a:rPr lang="cs-CZ" dirty="0" smtClean="0"/>
              <a:t>Co může ŠP poskytnout? Konzultace, metodickou podporu učiteli a individuální práci se žákem.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3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témata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si ŠP získá důvěru učitelů, mohou se na něj obracet s různým typem osobních problémů</a:t>
            </a:r>
          </a:p>
          <a:p>
            <a:r>
              <a:rPr lang="cs-CZ" dirty="0" smtClean="0"/>
              <a:t>Některé z nich mohou souviset s pedagogickou prací (sebepojetí učitele, obavy ze selhání, vyhoření, vztahy na pracovišti)</a:t>
            </a:r>
          </a:p>
          <a:p>
            <a:r>
              <a:rPr lang="cs-CZ" dirty="0" smtClean="0"/>
              <a:t>Často se ale učitelé na </a:t>
            </a:r>
            <a:r>
              <a:rPr lang="el-GR" dirty="0" smtClean="0"/>
              <a:t>Ψ</a:t>
            </a:r>
            <a:r>
              <a:rPr lang="cs-CZ" dirty="0" smtClean="0"/>
              <a:t> obrací s problémy ryze osobními-zde lze doporučit jen pečlivé reflektování vlastních kompetencí a citlivé vyjasňování hranic vztahu. Obecné zkušenosti říkají, že tento typ zakázek je bezpečnější přenést mimo školu, doporučit ověřené odborníky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4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psychologa s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nutné dostatečně formálně ošetřit (souhlas s poskytováním poradenských </a:t>
            </a:r>
            <a:r>
              <a:rPr lang="cs-CZ" dirty="0" err="1" smtClean="0"/>
              <a:t>služeb+individuální</a:t>
            </a:r>
            <a:r>
              <a:rPr lang="cs-CZ" dirty="0" smtClean="0"/>
              <a:t> souhlas na aktivity ŠP „nad rámec“ generálního souhlasu)</a:t>
            </a:r>
          </a:p>
          <a:p>
            <a:r>
              <a:rPr lang="cs-CZ" dirty="0" smtClean="0"/>
              <a:t>Informovanost rodičů o působení psychologa ve škole, nabídka spolupráce</a:t>
            </a:r>
          </a:p>
          <a:p>
            <a:r>
              <a:rPr lang="cs-CZ" dirty="0" smtClean="0"/>
              <a:t>Pro-aktivní psycholog, který zůstává v povědomí rodičů </a:t>
            </a:r>
          </a:p>
          <a:p>
            <a:r>
              <a:rPr lang="cs-CZ" dirty="0" smtClean="0"/>
              <a:t>Pozor na tendenci rodičů hledat spojence proti škole (psycholog se na tuto pozici dobře hodí, zejména když daného učitele vnímá jako nekompetentního)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5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Výukové obtíže žáka (pomoc při řešení, ale                    i delegování „poučte učitele o dětské duši“)</a:t>
            </a:r>
          </a:p>
          <a:p>
            <a:r>
              <a:rPr lang="cs-CZ" dirty="0" smtClean="0"/>
              <a:t>Výchovné problémy s dítětem v rodině</a:t>
            </a:r>
          </a:p>
          <a:p>
            <a:r>
              <a:rPr lang="cs-CZ" dirty="0" smtClean="0"/>
              <a:t>Vztahové problémy dítěte (doma i ve škole)</a:t>
            </a:r>
          </a:p>
          <a:p>
            <a:r>
              <a:rPr lang="cs-CZ" dirty="0" smtClean="0"/>
              <a:t>Konzultace, které se týkají podstaty speciálních vzdělávacích potřeb</a:t>
            </a:r>
          </a:p>
          <a:p>
            <a:r>
              <a:rPr lang="cs-CZ" dirty="0" smtClean="0"/>
              <a:t>Pomoc při řešení krizových rodinných situací (rozvod, traumata, eskalace konfliktů mezi rodiči a dětmi…)</a:t>
            </a:r>
          </a:p>
          <a:p>
            <a:r>
              <a:rPr lang="cs-CZ" dirty="0" smtClean="0"/>
              <a:t>Časté téma: učitelé si s ní/m neví rady, ale doma je to ještě horší…vůbec ho/ji nezvládáme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Spolupráce ŠP se subjekty       mimo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Školská poradenská zařízení</a:t>
            </a:r>
          </a:p>
          <a:p>
            <a:r>
              <a:rPr lang="cs-CZ" dirty="0" smtClean="0"/>
              <a:t>Střediska výchovné péče</a:t>
            </a:r>
          </a:p>
          <a:p>
            <a:r>
              <a:rPr lang="cs-CZ" dirty="0" smtClean="0"/>
              <a:t>OSPOD</a:t>
            </a:r>
          </a:p>
          <a:p>
            <a:r>
              <a:rPr lang="cs-CZ" dirty="0" smtClean="0"/>
              <a:t>Odborní lékaři (nejčastěji psychiatr, klinický psycholog, neurolog)</a:t>
            </a:r>
          </a:p>
          <a:p>
            <a:r>
              <a:rPr lang="cs-CZ" dirty="0" smtClean="0"/>
              <a:t>Krizová centra</a:t>
            </a:r>
          </a:p>
          <a:p>
            <a:r>
              <a:rPr lang="cs-CZ" dirty="0" smtClean="0"/>
              <a:t>Spolupracující organizace-neziskovky, vzdělávací         a zážitkové agentury </a:t>
            </a:r>
          </a:p>
          <a:p>
            <a:r>
              <a:rPr lang="cs-CZ" dirty="0" smtClean="0"/>
              <a:t>DOPORUČENÍ: seznam, katalog ověřených odborníků-kontakty k dispozici kolegům, rodičům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8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dnešního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 co je třeba se ve škole připravit/jak nespadnout do pasti očekávání</a:t>
            </a:r>
            <a:endParaRPr lang="cs-CZ" dirty="0"/>
          </a:p>
          <a:p>
            <a:r>
              <a:rPr lang="cs-CZ" dirty="0" smtClean="0"/>
              <a:t>Klima školy</a:t>
            </a:r>
          </a:p>
          <a:p>
            <a:r>
              <a:rPr lang="cs-CZ" dirty="0" smtClean="0"/>
              <a:t>ŠP jako poradenská služba pro pedagogy</a:t>
            </a:r>
          </a:p>
          <a:p>
            <a:pPr>
              <a:buFontTx/>
              <a:buChar char="-"/>
            </a:pPr>
            <a:r>
              <a:rPr lang="cs-CZ" dirty="0" smtClean="0"/>
              <a:t>Oblasti spolupráce s pedagogickými pracovníky</a:t>
            </a:r>
          </a:p>
          <a:p>
            <a:pPr>
              <a:buFontTx/>
              <a:buChar char="-"/>
            </a:pPr>
            <a:r>
              <a:rPr lang="cs-CZ" dirty="0" smtClean="0"/>
              <a:t>Koncept pomoci a kontroly</a:t>
            </a:r>
          </a:p>
          <a:p>
            <a:pPr>
              <a:buFontTx/>
              <a:buChar char="-"/>
            </a:pPr>
            <a:r>
              <a:rPr lang="cs-CZ" dirty="0" smtClean="0"/>
              <a:t>Dojednávání zakázky jako klíčová dovednost psychologa</a:t>
            </a:r>
          </a:p>
          <a:p>
            <a:pPr>
              <a:buFontTx/>
              <a:buChar char="-"/>
            </a:pPr>
            <a:r>
              <a:rPr lang="cs-CZ" dirty="0" smtClean="0"/>
              <a:t>Psycholog v síti (vztahové) </a:t>
            </a:r>
          </a:p>
          <a:p>
            <a:r>
              <a:rPr lang="cs-CZ" dirty="0" smtClean="0"/>
              <a:t>Spolupráce s rodiči/ zákonnými zástupci </a:t>
            </a:r>
          </a:p>
          <a:p>
            <a:r>
              <a:rPr lang="cs-CZ" dirty="0" smtClean="0"/>
              <a:t>Spolupráce se „subjekty“ mimo školu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6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Všichni tuší, ale těžko pojmenovat a popsat</a:t>
            </a:r>
          </a:p>
          <a:p>
            <a:r>
              <a:rPr lang="cs-CZ" dirty="0" smtClean="0"/>
              <a:t>Klima školy se vyjeví, když jeho aktéři (žáci, učitelé, rodiče) vnímají, posuzují a hodnotí čtyři základní charakteristiky klimatu:</a:t>
            </a:r>
          </a:p>
          <a:p>
            <a:pPr>
              <a:buFontTx/>
              <a:buChar char="-"/>
            </a:pPr>
            <a:r>
              <a:rPr lang="cs-CZ" dirty="0" smtClean="0"/>
              <a:t>Kulturu školy (hodnoty, image, směřování…)</a:t>
            </a:r>
          </a:p>
          <a:p>
            <a:pPr>
              <a:buFontTx/>
              <a:buChar char="-"/>
            </a:pPr>
            <a:r>
              <a:rPr lang="cs-CZ" dirty="0" smtClean="0"/>
              <a:t>Sociální vztahy (uvnitř jednotlivých skupin i mezi nimi)</a:t>
            </a:r>
          </a:p>
          <a:p>
            <a:pPr>
              <a:buFontTx/>
              <a:buChar char="-"/>
            </a:pPr>
            <a:r>
              <a:rPr lang="cs-CZ" dirty="0" smtClean="0"/>
              <a:t>Personální složení (lidé a jejich role, kompetence)</a:t>
            </a:r>
          </a:p>
          <a:p>
            <a:pPr>
              <a:buFontTx/>
              <a:buChar char="-"/>
            </a:pPr>
            <a:r>
              <a:rPr lang="cs-CZ" dirty="0" smtClean="0"/>
              <a:t>Prostředí (architektura, vybavení, estetika, funkčnost)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Klima školy-                                                  pokus o naplnění pojmu smyslem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4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 a školní psycholog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Profese psychologa a jeho neobvyklá pozice ve škole dávají dobrou příležitost věnovat klimatu školy cílenou pozornost</a:t>
            </a:r>
          </a:p>
          <a:p>
            <a:r>
              <a:rPr lang="cs-CZ" dirty="0" smtClean="0"/>
              <a:t>Jak se klima školy zjišťuje? </a:t>
            </a:r>
          </a:p>
          <a:p>
            <a:r>
              <a:rPr lang="cs-CZ" dirty="0" smtClean="0"/>
              <a:t>Psycholog=nezávislý pozorovatel, </a:t>
            </a:r>
            <a:r>
              <a:rPr lang="cs-CZ" dirty="0"/>
              <a:t>poskytovatel zpětné </a:t>
            </a:r>
            <a:r>
              <a:rPr lang="cs-CZ" dirty="0" smtClean="0"/>
              <a:t>vazby, mediátor, zprostředkovatel kontaktu a spolupráce</a:t>
            </a:r>
          </a:p>
          <a:p>
            <a:r>
              <a:rPr lang="cs-CZ" dirty="0" smtClean="0"/>
              <a:t>Psycholog by měl průběžně pracovat na kultivaci klimatu školy, má potenciál a nástroje měnit věci na „systémové“ úrovni (a jako jediný na to má i čas)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7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Spolupráce s pedagogy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Pedagogickými pracovníky ve škole jsou učitelé         (včetně učitelů MŠ), vychovatelé, asistenti pedagoga</a:t>
            </a:r>
          </a:p>
          <a:p>
            <a:r>
              <a:rPr lang="cs-CZ" dirty="0" smtClean="0"/>
              <a:t>Klienty, kteří zadávají ŠP své zakázky, mohou být také členové vedení školy-zde pozor na dojednávání zakázek, delegování a snahu „využít“ nástrojů, které má psycholog    k dispozici (nemusí jít o vědomou manipulaci)</a:t>
            </a:r>
          </a:p>
          <a:p>
            <a:r>
              <a:rPr lang="cs-CZ" dirty="0" smtClean="0"/>
              <a:t>Pozornost je vhodné věnovat „hranici“ zakázek, zvážit své kompetence (zejména při poskytování poradenství/terapie při osobních problémech pedagogů) </a:t>
            </a:r>
          </a:p>
          <a:p>
            <a:r>
              <a:rPr lang="cs-CZ" dirty="0" smtClean="0"/>
              <a:t>ZKUŠENOSTI/ HODNOCENÍ PEDAGOGŮ JE PRO POZICI PSYCHOLOGA ZCELA KLÍČOVÉ (od učitelů přichází nebo pochází většina zakázek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zakázek od pedagogů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Problematika vyučování a učení žáků (vzdělávání žáků se speciálními vzdělávacími potřebami, hodnocení a klasifikace, metody a formy práce, komunikace se třídou a její vedení…)</a:t>
            </a:r>
          </a:p>
          <a:p>
            <a:r>
              <a:rPr lang="cs-CZ" dirty="0" smtClean="0"/>
              <a:t>Klima třídy (práce se třídou, třídnické hodiny apod.)</a:t>
            </a:r>
          </a:p>
          <a:p>
            <a:r>
              <a:rPr lang="cs-CZ" dirty="0" smtClean="0"/>
              <a:t>Oblast výchovných obtíží žáků (porušování pravidel, nevhodná komunikace žáka s učitelem i ostatními, rizikové chování…) </a:t>
            </a:r>
          </a:p>
          <a:p>
            <a:r>
              <a:rPr lang="cs-CZ" dirty="0" smtClean="0"/>
              <a:t>Témata samotných učitelů (pedagogická identita, rozvoj kompetencí, syndrom vyhoření, </a:t>
            </a:r>
            <a:r>
              <a:rPr lang="cs-CZ" dirty="0" err="1" smtClean="0"/>
              <a:t>osobní-rodinné-vztahové</a:t>
            </a:r>
            <a:r>
              <a:rPr lang="cs-CZ" dirty="0" smtClean="0"/>
              <a:t> problémy, vztahy na pracovišti…)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dobré „mít v hlavě“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Koncept pomoci a kontroly</a:t>
            </a:r>
          </a:p>
          <a:p>
            <a:r>
              <a:rPr lang="cs-CZ" dirty="0" smtClean="0"/>
              <a:t>Cíl práce </a:t>
            </a:r>
            <a:r>
              <a:rPr lang="el-GR" dirty="0" smtClean="0"/>
              <a:t>Ψ</a:t>
            </a:r>
            <a:r>
              <a:rPr lang="cs-CZ" dirty="0" smtClean="0"/>
              <a:t>: zplnomocňování pedagoga (zpětná vazba, podpora a inspirace, rozvoj dovedností)</a:t>
            </a:r>
          </a:p>
          <a:p>
            <a:r>
              <a:rPr lang="cs-CZ" dirty="0" smtClean="0"/>
              <a:t>Klíčový je proces dojednávání zakázky (dohoda na tom, co je cílem spolupráce, jaké kroky k němu vedou a kdo je za co zodpovědný)</a:t>
            </a:r>
          </a:p>
          <a:p>
            <a:r>
              <a:rPr lang="cs-CZ" dirty="0" smtClean="0"/>
              <a:t>Pozor na objektivitu a respekt </a:t>
            </a:r>
          </a:p>
          <a:p>
            <a:r>
              <a:rPr lang="cs-CZ" dirty="0" smtClean="0"/>
              <a:t>A na delegování kompetencí</a:t>
            </a:r>
          </a:p>
          <a:p>
            <a:r>
              <a:rPr lang="cs-CZ" dirty="0" smtClean="0"/>
              <a:t>základní strategie: spolupráce odborníků dvou příbuzných oborů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6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Pomoc a kontrola-užitečný nástroj ze sociální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Pomáhat(=podporovat) nebo kontrolovat (=mít pod kontrolou, vést)?</a:t>
            </a:r>
          </a:p>
          <a:p>
            <a:pPr eaLnBrk="1" hangingPunct="1"/>
            <a:r>
              <a:rPr lang="cs-CZ" dirty="0" smtClean="0"/>
              <a:t>Dva efektivní nástroje, oba jsou zcela relevantní ve vztahu pomáhajícího pracovníka a klienta</a:t>
            </a:r>
          </a:p>
          <a:p>
            <a:pPr eaLnBrk="1" hangingPunct="1"/>
            <a:r>
              <a:rPr lang="cs-CZ" dirty="0" smtClean="0"/>
              <a:t>Psycholog musí být schopen je odlišovat (sebereflexe)</a:t>
            </a:r>
          </a:p>
          <a:p>
            <a:pPr eaLnBrk="1" hangingPunct="1"/>
            <a:r>
              <a:rPr lang="cs-CZ" dirty="0" smtClean="0"/>
              <a:t>Volí je podle kontextu, zakázky, aktuální situace</a:t>
            </a:r>
          </a:p>
          <a:p>
            <a:pPr eaLnBrk="1" hangingPunct="1"/>
            <a:r>
              <a:rPr lang="cs-CZ" dirty="0" err="1" smtClean="0"/>
              <a:t>Kriteriem</a:t>
            </a:r>
            <a:r>
              <a:rPr lang="cs-CZ" dirty="0" smtClean="0"/>
              <a:t> pro jejich použití je EFEKTIVITA</a:t>
            </a:r>
          </a:p>
          <a:p>
            <a:pPr eaLnBrk="1" hangingPunct="1"/>
            <a:r>
              <a:rPr lang="cs-CZ" dirty="0" smtClean="0"/>
              <a:t>Mohou se prolínat v rámci práce s klientem i v rámci jedné intervence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07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Pár slov o kontrole (vedení)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Základní předpoklad: psycholog ví, co by učiteli mohlo pomoct, co je pro něj dobré. Má nabídku řešení, ví co učitel potřebuje a dává mu to (vede ho k tomu) </a:t>
            </a:r>
          </a:p>
          <a:p>
            <a:pPr eaLnBrk="1" hangingPunct="1"/>
            <a:r>
              <a:rPr lang="cs-CZ" dirty="0" smtClean="0"/>
              <a:t>Kontrola je často nevyhnutelná, efektivní, účelná                 a potřebná </a:t>
            </a:r>
          </a:p>
          <a:p>
            <a:pPr eaLnBrk="1" hangingPunct="1"/>
            <a:r>
              <a:rPr lang="cs-CZ" dirty="0" smtClean="0"/>
              <a:t>Může být postavena na zájmu jiných lidí, než klienta (vedení, kolegů, systému)</a:t>
            </a:r>
          </a:p>
          <a:p>
            <a:pPr eaLnBrk="1" hangingPunct="1"/>
            <a:r>
              <a:rPr lang="cs-CZ" dirty="0" smtClean="0"/>
              <a:t>Kontrola „je přebírána“ společně s „vládou nad problémem“ a zodpovědností za výsledek</a:t>
            </a:r>
          </a:p>
          <a:p>
            <a:pPr eaLnBrk="1" hangingPunct="1"/>
            <a:r>
              <a:rPr lang="cs-CZ" dirty="0" smtClean="0"/>
              <a:t>Je často prvoplánově rychlejší než pomoc (rychlý průběh, rychlé řešení, ale…mnohdy malá efektivita)</a:t>
            </a:r>
          </a:p>
        </p:txBody>
      </p:sp>
    </p:spTree>
    <p:extLst>
      <p:ext uri="{BB962C8B-B14F-4D97-AF65-F5344CB8AC3E}">
        <p14:creationId xmlns:p14="http://schemas.microsoft.com/office/powerpoint/2010/main" val="37793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1137</TotalTime>
  <Words>1343</Words>
  <Application>Microsoft Office PowerPoint</Application>
  <PresentationFormat>Předvádění na obrazovce (4:3)</PresentationFormat>
  <Paragraphs>110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Školní psycholog ve spolupráci s učiteli, rodiči        a vnějšími subjekty</vt:lpstr>
      <vt:lpstr>Témata dnešního setkání</vt:lpstr>
      <vt:lpstr>Klima školy-                                                  pokus o naplnění pojmu smyslem</vt:lpstr>
      <vt:lpstr>Klima školy a školní psycholog</vt:lpstr>
      <vt:lpstr>Spolupráce s pedagogy</vt:lpstr>
      <vt:lpstr>Kategorizace zakázek od pedagogů</vt:lpstr>
      <vt:lpstr>Co je dobré „mít v hlavě“</vt:lpstr>
      <vt:lpstr>Pomoc a kontrola-užitečný nástroj ze sociální práce</vt:lpstr>
      <vt:lpstr>Pár slov o kontrole (vedení)</vt:lpstr>
      <vt:lpstr>Pár slov o kontrole</vt:lpstr>
      <vt:lpstr>Pár slov o pomoci</vt:lpstr>
      <vt:lpstr>Podpora při řešení obtíží, spojených s učením a vyučováním</vt:lpstr>
      <vt:lpstr>Co konkrétního může ŠP nabídnout</vt:lpstr>
      <vt:lpstr>Podpora při řešení           výchovných obtíží</vt:lpstr>
      <vt:lpstr>Osobní témata učitelů</vt:lpstr>
      <vt:lpstr>Spolupráce psychologa s rodiči</vt:lpstr>
      <vt:lpstr>Témata rodičů</vt:lpstr>
      <vt:lpstr>Spolupráce ŠP se subjekty       mimo školu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ve spolupráci s učiteli, rodiči a vnějšími subjekty</dc:title>
  <dc:creator>Alice</dc:creator>
  <cp:lastModifiedBy>Alice</cp:lastModifiedBy>
  <cp:revision>41</cp:revision>
  <cp:lastPrinted>2017-11-22T20:31:40Z</cp:lastPrinted>
  <dcterms:created xsi:type="dcterms:W3CDTF">2016-10-31T10:31:29Z</dcterms:created>
  <dcterms:modified xsi:type="dcterms:W3CDTF">2018-11-18T19:13:08Z</dcterms:modified>
</cp:coreProperties>
</file>