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89" r:id="rId5"/>
    <p:sldId id="290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9" r:id="rId14"/>
    <p:sldId id="271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F4053-2205-449E-B5C6-6CE82BA34347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433B3-4F23-4CD0-82AE-81A966419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433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0B2BD-A477-42B1-AD43-3CE1A41AD054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24618-296E-4E93-99EA-0930DA3D9D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04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3C0A5-3F96-49D6-8E0B-5C466A9DCD5A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A3C0A5-3F96-49D6-8E0B-5C466A9DCD5A}" type="datetimeFigureOut">
              <a:rPr lang="cs-CZ" smtClean="0"/>
              <a:t>18.11.2018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078BE5-2528-41F9-B54D-B442B3F0821F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Depist&#225;&#382;%20&#269;.1%20-%201.%20t&#345;&#237;da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Jak&#233;%20jsou%20Hollandovy%20osobnostn&#237;%20typy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Jak&#233;%20jsou%20skupiny%20povol&#225;n&#237;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3-individu&#225;ln&#237;%20informovan&#253;%20souhlas_ps.doc" TargetMode="External"/><Relationship Id="rId2" Type="http://schemas.openxmlformats.org/officeDocument/2006/relationships/hyperlink" Target="2-Souhlas%20s%20&#269;innost&#237;_ps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psycholog                  v práci se žáky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Alice Vašáková</a:t>
            </a:r>
          </a:p>
          <a:p>
            <a:r>
              <a:rPr lang="cs-CZ" dirty="0"/>
              <a:t>p</a:t>
            </a:r>
            <a:r>
              <a:rPr lang="cs-CZ" dirty="0" smtClean="0"/>
              <a:t>ro FSS MU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6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Zahájení školní docházky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Spolupráce s mateřskou školou (konkrétní podoba je závislá na tom, je-li MŠ součástí základní školy): např. sledování klimatu třídy, nabídka konzultací rodičům i učitelkám, preventivní práce s kolektivem, participace na mapování školní připravenosti (pozor, vyšetření ŠZ je v kompetenci poradenského zařízení)</a:t>
            </a:r>
          </a:p>
          <a:p>
            <a:r>
              <a:rPr lang="cs-CZ" dirty="0" smtClean="0"/>
              <a:t>Realizace programu </a:t>
            </a:r>
            <a:r>
              <a:rPr lang="cs-CZ" dirty="0" err="1" smtClean="0"/>
              <a:t>Předškolácké</a:t>
            </a:r>
            <a:r>
              <a:rPr lang="cs-CZ" dirty="0" smtClean="0"/>
              <a:t> skupinky (viz Edukativně stimulační skupinky pro předškolní děti)</a:t>
            </a:r>
          </a:p>
          <a:p>
            <a:r>
              <a:rPr lang="cs-CZ" dirty="0" smtClean="0"/>
              <a:t>Spolupráce při zápisu do ZŠ – konzultace pro rodiče</a:t>
            </a:r>
          </a:p>
          <a:p>
            <a:r>
              <a:rPr lang="cs-CZ" dirty="0" smtClean="0"/>
              <a:t>Adaptační programy pro prvňáky</a:t>
            </a:r>
          </a:p>
          <a:p>
            <a:r>
              <a:rPr lang="cs-CZ" dirty="0" smtClean="0"/>
              <a:t>Preventivní </a:t>
            </a:r>
            <a:r>
              <a:rPr lang="cs-CZ" dirty="0"/>
              <a:t>práce s třídním kolektivem-podpora adaptace, nastavení pravidel soužití, podpora pro-sociálního chování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Podpora adaptace žáků 1. ročníků SŠ (motivační R, programy)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634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Screeningy</a:t>
            </a:r>
            <a:r>
              <a:rPr lang="cs-CZ" dirty="0" smtClean="0"/>
              <a:t> a depistáže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Vstupní screeningová šetření, </a:t>
            </a:r>
            <a:r>
              <a:rPr lang="cs-CZ" dirty="0" smtClean="0">
                <a:hlinkClick r:id="rId2" action="ppaction://hlinkfile"/>
              </a:rPr>
              <a:t>depistáž</a:t>
            </a:r>
            <a:r>
              <a:rPr lang="cs-CZ" dirty="0" smtClean="0"/>
              <a:t> žáků nezralých/                     s kognitivním oslabením/ohrožených selháváním</a:t>
            </a:r>
          </a:p>
          <a:p>
            <a:r>
              <a:rPr lang="cs-CZ" dirty="0" smtClean="0"/>
              <a:t>Návazná péče o tyto žáky s potřebou podpory                    (ve spolupráci s učitelem, speciálním pedagogem, rodiči)</a:t>
            </a:r>
          </a:p>
          <a:p>
            <a:r>
              <a:rPr lang="cs-CZ" dirty="0" smtClean="0"/>
              <a:t>Opakovaná screeningová šetření s cílem identifikovat žáky ohrožené výukovým selháním-návrhy a realizace návazných opatření (např. Plán pedagogické podpory)</a:t>
            </a:r>
          </a:p>
          <a:p>
            <a:r>
              <a:rPr lang="cs-CZ" dirty="0" smtClean="0"/>
              <a:t>Klima třídy-průběžné sledování, prevence vztahových  problémů žáků</a:t>
            </a:r>
          </a:p>
          <a:p>
            <a:pPr marL="0" indent="0">
              <a:buNone/>
            </a:pPr>
            <a:r>
              <a:rPr lang="cs-CZ" dirty="0" smtClean="0"/>
              <a:t>TYTO AKTIVITY MÁ SMYSL DĚLAT JEN TEHDY, JSOU-LI ZASAZENY DO ŠKOLNÍHO KONTEXTU, KOORDINOVÁNY V ŠPP A DALŠÍ AKTIVITY NA NĚ NAVAZUJÍ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992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Žáci ohrožení výukovým selháváním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Symptomy výukového selhávání jsou podobné u všech žáků, ALE příčiny mohou být velmi různorodé-</a:t>
            </a:r>
            <a:r>
              <a:rPr lang="el-GR" dirty="0" smtClean="0"/>
              <a:t>Ψ</a:t>
            </a:r>
            <a:r>
              <a:rPr lang="cs-CZ" dirty="0" smtClean="0"/>
              <a:t> může pomoct s jejich hledáním</a:t>
            </a:r>
          </a:p>
          <a:p>
            <a:r>
              <a:rPr lang="cs-CZ" dirty="0" smtClean="0"/>
              <a:t>Přemýšlíme o žácích všeho věku, na diagnostiku pak může navázat další specifická podpora</a:t>
            </a:r>
          </a:p>
          <a:p>
            <a:r>
              <a:rPr lang="cs-CZ" dirty="0" smtClean="0"/>
              <a:t>ŠP si může dovolit „luxus“ komplexního přístupu-náslechy ve výuce, rozhovor s učiteli, se žákem, rodiči, analýza výsledků práce, učební návyky, diagnostika poznávacích a percepčních funkcí…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108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Kariérové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Pomoc při optimální volbě budoucí profese</a:t>
            </a:r>
          </a:p>
          <a:p>
            <a:r>
              <a:rPr lang="cs-CZ" dirty="0" smtClean="0"/>
              <a:t>Jedná se o dlouhodobý proces, jímž žáka může doprovázet některý z poradenských pracovníků</a:t>
            </a:r>
          </a:p>
          <a:p>
            <a:r>
              <a:rPr lang="cs-CZ" dirty="0" smtClean="0"/>
              <a:t>Téma „Člověk a svět práce“ mají všechny školy ve svém ŠVP, proto se s ním musely nějak vypořádat</a:t>
            </a:r>
          </a:p>
          <a:p>
            <a:r>
              <a:rPr lang="cs-CZ" dirty="0" smtClean="0"/>
              <a:t>V této oblasti bude ŠP pravděpodobně spolupracovat           s dalšími učiteli (VP, kariérový poradce)</a:t>
            </a:r>
          </a:p>
          <a:p>
            <a:r>
              <a:rPr lang="cs-CZ" dirty="0" smtClean="0"/>
              <a:t>Na mnoha školách se učí předmět Volba povolání, zde se může psycholog výrazně angažovat </a:t>
            </a:r>
          </a:p>
          <a:p>
            <a:r>
              <a:rPr lang="cs-CZ" dirty="0" smtClean="0"/>
              <a:t>Druhou linií je pak klasické poradenství k volbě povolání, jehož součástí je i diagnostika (intelekt, osobnost, zájmy, </a:t>
            </a:r>
            <a:r>
              <a:rPr lang="cs-CZ" dirty="0" smtClean="0">
                <a:hlinkClick r:id="rId2" action="ppaction://hlinkfile"/>
              </a:rPr>
              <a:t>profesní typologie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90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Cíl=vybavit žáka kompetencemi,         aby se v budoucnu dobře rozhodoval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Uvědomit si vlastní podíl zodpovědnosti na rozhodování</a:t>
            </a:r>
          </a:p>
          <a:p>
            <a:r>
              <a:rPr lang="cs-CZ" dirty="0" smtClean="0"/>
              <a:t>Využívat poznatků z oblasti sebepoznání, rozhodování       a plánování při vytyčování a dosahování cílů</a:t>
            </a:r>
          </a:p>
          <a:p>
            <a:r>
              <a:rPr lang="cs-CZ" dirty="0" smtClean="0"/>
              <a:t>Mít realistický náhled na vlastní osobnost, potenciál           a  možnosti</a:t>
            </a:r>
          </a:p>
          <a:p>
            <a:r>
              <a:rPr lang="cs-CZ" dirty="0" smtClean="0"/>
              <a:t>Pochopit souvislost mezi </a:t>
            </a:r>
            <a:r>
              <a:rPr lang="cs-CZ" dirty="0">
                <a:hlinkClick r:id="rId2" action="ppaction://hlinkfile"/>
              </a:rPr>
              <a:t>požadavky na </a:t>
            </a:r>
            <a:r>
              <a:rPr lang="cs-CZ" dirty="0" smtClean="0">
                <a:hlinkClick r:id="rId2" action="ppaction://hlinkfile"/>
              </a:rPr>
              <a:t>výkon povolání       </a:t>
            </a:r>
            <a:r>
              <a:rPr lang="cs-CZ" dirty="0" smtClean="0"/>
              <a:t>a svými reálnými možnostmi=to je klíč k procesu volby</a:t>
            </a:r>
          </a:p>
          <a:p>
            <a:r>
              <a:rPr lang="cs-CZ" dirty="0" smtClean="0"/>
              <a:t>Plánovat si významné životní kroky, stanovovat realistické cíle a hledat vhodné strategie</a:t>
            </a:r>
          </a:p>
          <a:p>
            <a:r>
              <a:rPr lang="cs-CZ" dirty="0" smtClean="0"/>
              <a:t>Adaptovat se na nové životní situace</a:t>
            </a:r>
          </a:p>
          <a:p>
            <a:r>
              <a:rPr lang="cs-CZ" dirty="0" smtClean="0"/>
              <a:t>Orientovat se ve zdrojích a nabídce na trhu vzdělávání        a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Pomoc při řešení osobních problémů žáků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Citlivá oblast práce ŠP-podle četnosti a závažnosti problémů můžeme usuzovat na to, zda jsme si získali důvěru žáků</a:t>
            </a:r>
          </a:p>
          <a:p>
            <a:r>
              <a:rPr lang="cs-CZ" dirty="0" smtClean="0"/>
              <a:t>Aby se na </a:t>
            </a:r>
            <a:r>
              <a:rPr lang="el-GR" dirty="0" smtClean="0"/>
              <a:t>Ψ</a:t>
            </a:r>
            <a:r>
              <a:rPr lang="cs-CZ" dirty="0" smtClean="0"/>
              <a:t> obraceli, musí jej znát z jiných situací,          mít s ním osobní zkušenost a „otestovat“ si jeho loajalitu</a:t>
            </a:r>
          </a:p>
          <a:p>
            <a:r>
              <a:rPr lang="cs-CZ" dirty="0" smtClean="0"/>
              <a:t>Žáci často přicházejí se zástupným problémem-skutečné téma čeká za ním</a:t>
            </a:r>
          </a:p>
          <a:p>
            <a:r>
              <a:rPr lang="cs-CZ" dirty="0" smtClean="0"/>
              <a:t>Informace o žákovi, který potřebuje pomoc, přicházejí často od jiných osob-spolužáci, učitelé, rodiče, prarodiče…</a:t>
            </a:r>
          </a:p>
          <a:p>
            <a:r>
              <a:rPr lang="cs-CZ" dirty="0" smtClean="0"/>
              <a:t>V těchto případech je důležité dobře (eticky) pracovat s informacemi a promýšlet, jak navázat kontakt se žákem</a:t>
            </a:r>
          </a:p>
          <a:p>
            <a:r>
              <a:rPr lang="cs-CZ" dirty="0" smtClean="0"/>
              <a:t>POZOR na zvažování hranic vlastní profesionality!!!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28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Vytváření podmínek pro aktivity ŠP se žáky      (dojednávání zakázky, souhlas ZZ, etika práce)</a:t>
            </a:r>
          </a:p>
          <a:p>
            <a:r>
              <a:rPr lang="cs-CZ" dirty="0" smtClean="0"/>
              <a:t>Prevence a intervence</a:t>
            </a:r>
          </a:p>
          <a:p>
            <a:r>
              <a:rPr lang="cs-CZ" dirty="0" smtClean="0"/>
              <a:t>Diagnostika v práci ŠP</a:t>
            </a:r>
          </a:p>
          <a:p>
            <a:r>
              <a:rPr lang="cs-CZ" dirty="0" smtClean="0"/>
              <a:t>Práce s předškoláky a ranými školáky, žáky 1. ročníků SŠ</a:t>
            </a:r>
          </a:p>
          <a:p>
            <a:r>
              <a:rPr lang="cs-CZ" dirty="0" smtClean="0"/>
              <a:t>Individuální konzultace se žáky</a:t>
            </a:r>
          </a:p>
          <a:p>
            <a:r>
              <a:rPr lang="cs-CZ" dirty="0" smtClean="0"/>
              <a:t>Kariérové poradenství</a:t>
            </a:r>
          </a:p>
          <a:p>
            <a:r>
              <a:rPr lang="cs-CZ" dirty="0" smtClean="0"/>
              <a:t>Klima školy a klima třídy</a:t>
            </a:r>
          </a:p>
          <a:p>
            <a:r>
              <a:rPr lang="cs-CZ" dirty="0" smtClean="0"/>
              <a:t>Práce se školní třídou</a:t>
            </a:r>
          </a:p>
          <a:p>
            <a:r>
              <a:rPr lang="cs-CZ" dirty="0"/>
              <a:t>D</a:t>
            </a:r>
            <a:r>
              <a:rPr lang="cs-CZ" dirty="0" smtClean="0"/>
              <a:t>alší skupinové aktivity ŠP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46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pro práci ŠP se žáky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Legislativní – viz dále</a:t>
            </a:r>
          </a:p>
          <a:p>
            <a:r>
              <a:rPr lang="cs-CZ" dirty="0" smtClean="0"/>
              <a:t>Podmínky technické (časoprostorové)-místnost, vybavení, jasné transparentní podmínky pro práci se žáky a třídou (uvolňování z hodin, časový prostor pro práci se třídami-třídnické </a:t>
            </a:r>
            <a:r>
              <a:rPr lang="cs-CZ" dirty="0" err="1" smtClean="0"/>
              <a:t>hodiny+něco</a:t>
            </a:r>
            <a:r>
              <a:rPr lang="cs-CZ" dirty="0" smtClean="0"/>
              <a:t> navíc dle potřeby)</a:t>
            </a:r>
          </a:p>
          <a:p>
            <a:r>
              <a:rPr lang="cs-CZ" dirty="0" smtClean="0"/>
              <a:t>Dojednávání zakázek: kdo, při jakých příležitostech            a jakou formou deleguje na psychologa zakázky (jak se dostane žák k </a:t>
            </a:r>
            <a:r>
              <a:rPr lang="el-GR" dirty="0" smtClean="0"/>
              <a:t>Ψ</a:t>
            </a:r>
            <a:r>
              <a:rPr lang="cs-CZ" dirty="0" smtClean="0"/>
              <a:t> a </a:t>
            </a:r>
            <a:r>
              <a:rPr lang="el-GR" dirty="0" smtClean="0"/>
              <a:t>Ψ</a:t>
            </a:r>
            <a:r>
              <a:rPr lang="cs-CZ" dirty="0" smtClean="0"/>
              <a:t> do třídy)</a:t>
            </a:r>
          </a:p>
          <a:p>
            <a:r>
              <a:rPr lang="cs-CZ" dirty="0" smtClean="0"/>
              <a:t>Spolupráce s klíčovými lidmi (ŠPP, (třídní) učitelé, rodiče)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487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Souhlas s činností školního psychologa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Nevyjasněná otázka, legislativa je v této oblasti nepřesná a lze si ji vykládat různě</a:t>
            </a:r>
          </a:p>
          <a:p>
            <a:r>
              <a:rPr lang="cs-CZ" dirty="0" smtClean="0"/>
              <a:t>Obecně: škola v programu poradenských služeb popisuje, které aktivity a činnosti poskytuje. Pro služby školního psychologa a speciálního pedagoga platí „přísnější“ pravidla – základem je INFORMOVANÝ SOUHLAS.</a:t>
            </a:r>
          </a:p>
          <a:p>
            <a:r>
              <a:rPr lang="cs-CZ" dirty="0" smtClean="0"/>
              <a:t>Informovaný souhlas se týká </a:t>
            </a:r>
            <a:r>
              <a:rPr lang="cs-CZ" dirty="0" smtClean="0">
                <a:hlinkClick r:id="rId2" action="ppaction://hlinkfile"/>
              </a:rPr>
              <a:t>skupinové</a:t>
            </a:r>
            <a:r>
              <a:rPr lang="cs-CZ" dirty="0" smtClean="0"/>
              <a:t> i </a:t>
            </a:r>
            <a:r>
              <a:rPr lang="cs-CZ" dirty="0" smtClean="0">
                <a:hlinkClick r:id="rId3" action="ppaction://hlinkfile"/>
              </a:rPr>
              <a:t>individuální</a:t>
            </a:r>
            <a:r>
              <a:rPr lang="cs-CZ" dirty="0" smtClean="0"/>
              <a:t> specifické poradenské služby a předpokládá se, že se jedná o službu požadovanou, kde klient zná podmínky jejího poskytování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35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Informovaný souhlas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 Obecně obsahuje informace o:</a:t>
            </a:r>
          </a:p>
          <a:p>
            <a:pPr>
              <a:buFontTx/>
              <a:buChar char="-"/>
            </a:pPr>
            <a:r>
              <a:rPr lang="cs-CZ" dirty="0" smtClean="0"/>
              <a:t>Účelu poskytované poradenské služby</a:t>
            </a:r>
          </a:p>
          <a:p>
            <a:pPr>
              <a:buFontTx/>
              <a:buChar char="-"/>
            </a:pPr>
            <a:r>
              <a:rPr lang="cs-CZ" dirty="0" smtClean="0"/>
              <a:t>Povaze poskytované poradenské služby</a:t>
            </a:r>
          </a:p>
          <a:p>
            <a:pPr>
              <a:buFontTx/>
              <a:buChar char="-"/>
            </a:pPr>
            <a:r>
              <a:rPr lang="cs-CZ" dirty="0" smtClean="0"/>
              <a:t>Důsledcích  poskytované služby</a:t>
            </a:r>
          </a:p>
          <a:p>
            <a:pPr>
              <a:buFontTx/>
              <a:buChar char="-"/>
            </a:pPr>
            <a:r>
              <a:rPr lang="cs-CZ" dirty="0" smtClean="0"/>
              <a:t>Specifikaci případných rizik, spojených s navrhovaným postupem či opatřeními</a:t>
            </a:r>
          </a:p>
          <a:p>
            <a:pPr>
              <a:buFontTx/>
              <a:buChar char="-"/>
            </a:pPr>
            <a:r>
              <a:rPr lang="cs-CZ" dirty="0" smtClean="0"/>
              <a:t>Nabídku možných alternativ, upřesnění důsledků odmítnutí služby</a:t>
            </a:r>
          </a:p>
          <a:p>
            <a:pPr marL="0" indent="0">
              <a:buNone/>
            </a:pPr>
            <a:r>
              <a:rPr lang="cs-CZ" dirty="0" smtClean="0"/>
              <a:t>Informovaný souhlas obsahuje sdělení, že žák/ZZ informaci porozuměl 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47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a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Prevence=předcházení</a:t>
            </a:r>
          </a:p>
          <a:p>
            <a:r>
              <a:rPr lang="cs-CZ" dirty="0" smtClean="0"/>
              <a:t>Intervence=napravování</a:t>
            </a:r>
          </a:p>
          <a:p>
            <a:r>
              <a:rPr lang="cs-CZ" dirty="0" smtClean="0"/>
              <a:t>Aktivity ŠP by měly být zaměřeny v převaze do sféry prevence (viz vymezení poradenských služeb poskytovaných školou), sám by měl být v rámci ŠPP schopen „sledovat linku příčin a následků“ a preventivní aktivity navrhovat </a:t>
            </a:r>
          </a:p>
          <a:p>
            <a:r>
              <a:rPr lang="cs-CZ" dirty="0" smtClean="0"/>
              <a:t>Pro optimální prevenci je vhodné zaměřit se i na možnosti „mimo školu“-MŠ, spolupracující organizace</a:t>
            </a:r>
          </a:p>
          <a:p>
            <a:r>
              <a:rPr lang="cs-CZ" dirty="0" smtClean="0"/>
              <a:t>Prevence efektivní a neefektivní (otázka kam nasměrovat energii, kde lze očekávat efekt)-aktivity promýšlet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94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v práci ŠP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Oblasti diagnostiky:</a:t>
            </a:r>
          </a:p>
          <a:p>
            <a:r>
              <a:rPr lang="cs-CZ" dirty="0" smtClean="0"/>
              <a:t>Výukové problémy žáků (intelekt, kognitivní funkce, SVPU, učební strategie)</a:t>
            </a:r>
          </a:p>
          <a:p>
            <a:r>
              <a:rPr lang="cs-CZ" dirty="0" smtClean="0"/>
              <a:t>Výchovné/osobnostní problémy žáků (osobnost, rodinné zázemí…)</a:t>
            </a:r>
          </a:p>
          <a:p>
            <a:r>
              <a:rPr lang="cs-CZ" dirty="0"/>
              <a:t>Kariérové poradenství (intelekt, osobnost, zájmy)</a:t>
            </a:r>
          </a:p>
          <a:p>
            <a:r>
              <a:rPr lang="cs-CZ" dirty="0" smtClean="0"/>
              <a:t>Spolupráce při pedagogické diagnostice-spolupráce             s učiteli</a:t>
            </a:r>
          </a:p>
          <a:p>
            <a:r>
              <a:rPr lang="cs-CZ" dirty="0" smtClean="0"/>
              <a:t>Pedagogický </a:t>
            </a:r>
            <a:r>
              <a:rPr lang="cs-CZ" smtClean="0"/>
              <a:t>styl učitele</a:t>
            </a:r>
            <a:endParaRPr lang="cs-CZ" dirty="0" smtClean="0"/>
          </a:p>
          <a:p>
            <a:r>
              <a:rPr lang="cs-CZ" dirty="0" smtClean="0"/>
              <a:t>Klima školy, klima třídy</a:t>
            </a:r>
          </a:p>
          <a:p>
            <a:r>
              <a:rPr lang="cs-CZ" dirty="0" smtClean="0"/>
              <a:t>Vztahy ve třídě</a:t>
            </a:r>
          </a:p>
        </p:txBody>
      </p:sp>
    </p:spTree>
    <p:extLst>
      <p:ext uri="{BB962C8B-B14F-4D97-AF65-F5344CB8AC3E}">
        <p14:creationId xmlns:p14="http://schemas.microsoft.com/office/powerpoint/2010/main" val="273585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Diagnostika-pokračování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Standardizované a nestandardizované nástroje</a:t>
            </a:r>
          </a:p>
          <a:p>
            <a:r>
              <a:rPr lang="cs-CZ" dirty="0" smtClean="0"/>
              <a:t>Výhody a rizika diagnostikování ve škole</a:t>
            </a:r>
          </a:p>
          <a:p>
            <a:r>
              <a:rPr lang="cs-CZ" dirty="0" smtClean="0"/>
              <a:t>Diagnostika ve službách klienta </a:t>
            </a:r>
          </a:p>
          <a:p>
            <a:r>
              <a:rPr lang="cs-CZ" dirty="0" smtClean="0"/>
              <a:t>Sdílení informací a výstupů ve škole i mimo ni</a:t>
            </a:r>
          </a:p>
          <a:p>
            <a:r>
              <a:rPr lang="cs-CZ" dirty="0" smtClean="0"/>
              <a:t>Spolupráce se školskými poradenskými zařízeními</a:t>
            </a:r>
          </a:p>
          <a:p>
            <a:r>
              <a:rPr lang="cs-CZ" dirty="0" smtClean="0"/>
              <a:t>Dostupnost diagnostických materiálů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Detaily viz doporučená literatura</a:t>
            </a:r>
          </a:p>
          <a:p>
            <a:pPr marL="0" indent="0">
              <a:buNone/>
            </a:pPr>
            <a:r>
              <a:rPr lang="cs-CZ" dirty="0" smtClean="0"/>
              <a:t>MERTIN, V., L. KREJČOVÁ a kol. </a:t>
            </a:r>
            <a:r>
              <a:rPr lang="cs-CZ" i="1" dirty="0" smtClean="0"/>
              <a:t>Metody a postupy poznávání žáka: pedagogická diagnostika. </a:t>
            </a:r>
            <a:r>
              <a:rPr lang="cs-CZ" dirty="0" smtClean="0"/>
              <a:t>2., doplněné a aktualizované vydání. Praha: </a:t>
            </a:r>
            <a:r>
              <a:rPr lang="cs-CZ" dirty="0" err="1" smtClean="0"/>
              <a:t>Wolters</a:t>
            </a:r>
            <a:r>
              <a:rPr lang="cs-CZ" dirty="0" smtClean="0"/>
              <a:t> </a:t>
            </a:r>
            <a:r>
              <a:rPr lang="cs-CZ" dirty="0" err="1" smtClean="0"/>
              <a:t>Kluwer</a:t>
            </a:r>
            <a:r>
              <a:rPr lang="cs-CZ" dirty="0" smtClean="0"/>
              <a:t> ČR,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27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Oblasti práce psychologa se žáky (nejčastější)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Participace při zahájení vzdělávací dráhy žáků</a:t>
            </a:r>
          </a:p>
          <a:p>
            <a:r>
              <a:rPr lang="cs-CZ" dirty="0" err="1" smtClean="0"/>
              <a:t>Screeningy</a:t>
            </a:r>
            <a:r>
              <a:rPr lang="cs-CZ" dirty="0" smtClean="0"/>
              <a:t> a depistáže</a:t>
            </a:r>
          </a:p>
          <a:p>
            <a:r>
              <a:rPr lang="cs-CZ" dirty="0" smtClean="0"/>
              <a:t>Diagnostika a vedení při výukových/výchovných/vztahových obtížích</a:t>
            </a:r>
          </a:p>
          <a:p>
            <a:r>
              <a:rPr lang="cs-CZ" dirty="0" smtClean="0"/>
              <a:t>Pomoc při řešení individuálních problémů žáků </a:t>
            </a:r>
          </a:p>
          <a:p>
            <a:r>
              <a:rPr lang="cs-CZ" dirty="0" smtClean="0"/>
              <a:t>Problematika žáků se speciálními vzdělávacími potřebami</a:t>
            </a:r>
          </a:p>
          <a:p>
            <a:r>
              <a:rPr lang="cs-CZ" dirty="0" smtClean="0"/>
              <a:t>Kariérové poradenství</a:t>
            </a:r>
          </a:p>
          <a:p>
            <a:r>
              <a:rPr lang="cs-CZ" dirty="0" smtClean="0"/>
              <a:t>Preventivní a intervenční práce se třídou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600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651</TotalTime>
  <Words>1089</Words>
  <Application>Microsoft Office PowerPoint</Application>
  <PresentationFormat>Předvádění na obrazovce (4:3)</PresentationFormat>
  <Paragraphs>103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Tok</vt:lpstr>
      <vt:lpstr>Školní psycholog                  v práci se žáky</vt:lpstr>
      <vt:lpstr>Program setkání</vt:lpstr>
      <vt:lpstr>Podmínky pro práci ŠP se žáky</vt:lpstr>
      <vt:lpstr>Souhlas s činností školního psychologa</vt:lpstr>
      <vt:lpstr>Informovaný souhlas </vt:lpstr>
      <vt:lpstr>Prevence a intervence</vt:lpstr>
      <vt:lpstr>Diagnostika v práci ŠP</vt:lpstr>
      <vt:lpstr>Diagnostika-pokračování</vt:lpstr>
      <vt:lpstr>Oblasti práce psychologa se žáky (nejčastější)</vt:lpstr>
      <vt:lpstr>Zahájení školní docházky</vt:lpstr>
      <vt:lpstr>Screeningy a depistáže</vt:lpstr>
      <vt:lpstr>Žáci ohrožení výukovým selháváním</vt:lpstr>
      <vt:lpstr>Kariérové poradenství</vt:lpstr>
      <vt:lpstr>Cíl=vybavit žáka kompetencemi,         aby se v budoucnu dobře rozhodoval</vt:lpstr>
      <vt:lpstr>Pomoc při řešení osobních problémů žáků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psycholog                  v práci se žáky</dc:title>
  <dc:creator>Alice</dc:creator>
  <cp:lastModifiedBy>Alice</cp:lastModifiedBy>
  <cp:revision>53</cp:revision>
  <cp:lastPrinted>2016-10-26T20:47:30Z</cp:lastPrinted>
  <dcterms:created xsi:type="dcterms:W3CDTF">2016-10-25T07:16:59Z</dcterms:created>
  <dcterms:modified xsi:type="dcterms:W3CDTF">2018-11-18T19:08:00Z</dcterms:modified>
</cp:coreProperties>
</file>