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91" r:id="rId2"/>
    <p:sldId id="272" r:id="rId3"/>
    <p:sldId id="273" r:id="rId4"/>
    <p:sldId id="277" r:id="rId5"/>
    <p:sldId id="278" r:id="rId6"/>
    <p:sldId id="297" r:id="rId7"/>
    <p:sldId id="279" r:id="rId8"/>
    <p:sldId id="274" r:id="rId9"/>
    <p:sldId id="295" r:id="rId10"/>
    <p:sldId id="280" r:id="rId11"/>
    <p:sldId id="281" r:id="rId12"/>
    <p:sldId id="282" r:id="rId13"/>
    <p:sldId id="283" r:id="rId14"/>
    <p:sldId id="285" r:id="rId15"/>
    <p:sldId id="299" r:id="rId16"/>
    <p:sldId id="301" r:id="rId17"/>
    <p:sldId id="303" r:id="rId18"/>
    <p:sldId id="304" r:id="rId19"/>
    <p:sldId id="305" r:id="rId20"/>
    <p:sldId id="316" r:id="rId21"/>
    <p:sldId id="318" r:id="rId22"/>
    <p:sldId id="319" r:id="rId23"/>
    <p:sldId id="33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4053-2205-449E-B5C6-6CE82BA34347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33B3-4F23-4CD0-82AE-81A966419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0B2BD-A477-42B1-AD43-3CE1A41AD054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24618-296E-4E93-99EA-0930DA3D9D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4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Technika „V naší</a:t>
            </a:r>
            <a:r>
              <a:rPr lang="cs-CZ" baseline="0" dirty="0" smtClean="0"/>
              <a:t> škole se…“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86A0-6A9D-4DDB-BC39-2B12211586C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98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společně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86A0-6A9D-4DDB-BC39-2B12211586C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6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3C0A5-3F96-49D6-8E0B-5C466A9DCD5A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ŠP se třídou              a skupinou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4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Koheze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Třída (jako každá soc. skupina) je charakterizována mimo jiné mírou koheze-soudržnosti</a:t>
            </a:r>
          </a:p>
          <a:p>
            <a:r>
              <a:rPr lang="cs-CZ" dirty="0" smtClean="0"/>
              <a:t>Každá třída bez zásahů zvenčí prochází přirozeně několika stadii: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err="1" smtClean="0"/>
              <a:t>Prekohezivní</a:t>
            </a:r>
            <a:r>
              <a:rPr lang="cs-CZ" b="1" dirty="0" smtClean="0"/>
              <a:t> stadium </a:t>
            </a:r>
            <a:r>
              <a:rPr lang="cs-CZ" dirty="0" smtClean="0"/>
              <a:t>(přibližně 1.-3. třída ZŠ/1.-2. ročník VLG, 1. ročník SŠ)-klíčová role učitele, převažující individualismus žáků, tvoření vztahové a hierarchické sítě-orientace v novém prostředí včetně sociálního, potřeba podpory ze strany dospělého. OPTIMÁLNÍ OBDOBÍ PRO </a:t>
            </a:r>
            <a:r>
              <a:rPr lang="cs-CZ" dirty="0" err="1" smtClean="0"/>
              <a:t>DOSPĚLÉ-vedení</a:t>
            </a:r>
            <a:r>
              <a:rPr lang="cs-CZ" dirty="0" smtClean="0"/>
              <a:t> a zásahy mohou mít velký formativní efekt, třída „nejistých“ žáků si říká o vedení a kultivaci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 smtClean="0"/>
              <a:t>Stadium prvotní koheze </a:t>
            </a:r>
            <a:r>
              <a:rPr lang="cs-CZ" dirty="0" smtClean="0"/>
              <a:t>(přibližně 4.-6. třída ZŠ, sekundy a tercie, 2. ročník SŠ)-prvotní pocity soudržnosti třídy, učitel ztrácí vliv na dynamiku třídy, své role přebírají vlivní jedinci. Učitel může/nemusí být třídou respektován, nestačí mu k tomu jen jeho formální role (respekt a zájem si musí „zasloužit“).  Pro dospělé je to poslední příležitost, jak dynamiku třídy efektivně ovlivňovat</a:t>
            </a:r>
          </a:p>
          <a:p>
            <a:pPr>
              <a:buFontTx/>
              <a:buChar char="-"/>
            </a:pPr>
            <a:r>
              <a:rPr lang="cs-CZ" b="1" dirty="0" smtClean="0"/>
              <a:t>Kohezní stadium </a:t>
            </a:r>
            <a:r>
              <a:rPr lang="cs-CZ" dirty="0" smtClean="0"/>
              <a:t>– stabilizovaná hierarchie, klíčovými hráči ve třídě jsou vlivní jedinci, dynamika třídy je ovlivňována hlavně vztahovými konflikty. Zásahy zvenčí mají malý a krátkodobý efekt-je spíše vhodné pracovat individuálně s klíčovými jedinci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2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žáka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Mnoho různých konstruktů, většinou zbytečně složitých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Co stačí vědět pro základní práci se třídou: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ALFA-neformální vůdce, akceptovaný a chráněný skupinou, dospělými často neidentifikovaný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BETA-malý vliv, ale ostatní je „potřebují“, jsou zodpovědní     a spolehliví, nezajímaví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GAMA-pasivní a přizpůsobiví, vzhlíží k </a:t>
            </a:r>
            <a:r>
              <a:rPr lang="el-GR" dirty="0" smtClean="0">
                <a:sym typeface="Wingdings" panose="05000000000000000000" pitchFamily="2" charset="2"/>
              </a:rPr>
              <a:t>α</a:t>
            </a:r>
            <a:r>
              <a:rPr lang="cs-CZ" dirty="0" smtClean="0">
                <a:sym typeface="Wingdings" panose="05000000000000000000" pitchFamily="2" charset="2"/>
              </a:rPr>
              <a:t>, trochu jim závidí, chtěli by jejich pozici, upozorňují na sebe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OMEGA-vydělení jedinci, na okraji kolektivu, pro skupinu nezajímaví, sami často pasivní (často s touto rolí spokojení)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3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třídou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je dojednání zakázky (nenechat se vmanipulovat do něčeho, co nemá šanci na úspěch nebo co nám není jasné) a stanovení cíle práce se třídou</a:t>
            </a:r>
          </a:p>
          <a:p>
            <a:r>
              <a:rPr lang="cs-CZ" dirty="0" smtClean="0"/>
              <a:t>Následuje plán práce se třídou-počet a aranžmá setkání, orientace v potřebě diagnostiky, výběr technik</a:t>
            </a:r>
          </a:p>
          <a:p>
            <a:r>
              <a:rPr lang="cs-CZ" dirty="0" smtClean="0"/>
              <a:t>Realizace programu v jednom nebo více setkáních</a:t>
            </a:r>
          </a:p>
          <a:p>
            <a:r>
              <a:rPr lang="cs-CZ" dirty="0" smtClean="0"/>
              <a:t>Vyhodnocení efektu, plánování případné další (spolu)práce se zadavatelem zakázky a 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r>
              <a:rPr lang="cs-CZ" dirty="0"/>
              <a:t>Obvyklá struktura setkání              při práci se třídou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II. Blok – práce na tématu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Rozpracování zvoleného tématu prostřednictvím vybraných technik + pečlivá reflexe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Shrnutí objevů, závěrů, názorů</a:t>
            </a:r>
            <a:endParaRPr lang="cs-CZ" sz="2400" dirty="0"/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Reflexe hodiny (průběhu i výsledku) a krátký návrat k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Přenesení závěrů či zkušeností do reality - mimo TH</a:t>
            </a:r>
          </a:p>
          <a:p>
            <a:pPr marL="0" indent="0" algn="ctr" eaLnBrk="1" hangingPunct="1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eaLnBrk="1" hangingPunct="1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507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Třídnické hodiny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Organizace a struktura </a:t>
            </a:r>
            <a:br>
              <a:rPr lang="cs-CZ" dirty="0" smtClean="0"/>
            </a:br>
            <a:r>
              <a:rPr lang="cs-CZ" dirty="0" smtClean="0"/>
              <a:t>třídnických hodin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Na co myslet při organizaci: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Hodiny mají svůj přesný, jasně vymezený čas                       a místo v rozvrhu třídy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Nevážeme je jen k řešení problémů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TH jsou součástí systému práce se žáky na celé škole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Pro hodiny vybereme vhodné prostředí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Toto prostředí vždy ještě upravíme v závislosti                   na plánovaném programu</a:t>
            </a:r>
          </a:p>
          <a:p>
            <a:pPr eaLnBrk="1" hangingPunct="1">
              <a:buFont typeface="Arial" charset="0"/>
              <a:buChar char="•"/>
            </a:pP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15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Témata a náplň </a:t>
            </a:r>
            <a:br>
              <a:rPr lang="cs-CZ" smtClean="0"/>
            </a:br>
            <a:r>
              <a:rPr lang="cs-CZ" smtClean="0"/>
              <a:t>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Správně zvolené téma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přiměřené věku žáků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pro žáky zvládnutelné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Dokáže je zaujmout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Nese potenciál k objevení něčeho nového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Zajímá žáky, ale i učitele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propojeno se životem ve škole či třídě anebo                se životem mimo školu</a:t>
            </a:r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098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Příklady neintervenčních témat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943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8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Téma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Konkrétní </a:t>
                      </a:r>
                      <a:r>
                        <a:rPr lang="cs-CZ" sz="1800" baseline="0" dirty="0" smtClean="0"/>
                        <a:t> příklady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Provozní</a:t>
                      </a:r>
                      <a:r>
                        <a:rPr lang="cs-CZ" sz="1800" baseline="0" dirty="0" smtClean="0"/>
                        <a:t> záležitosti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Rozdělení a fungování služeb, příprava tříd. akcí, informace ze schůzí, požadavky do škol. parlamentu…. 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„Ze života třídy“ – reakce na to, </a:t>
                      </a:r>
                    </a:p>
                    <a:p>
                      <a:r>
                        <a:rPr lang="cs-CZ" sz="1800" dirty="0" smtClean="0"/>
                        <a:t>co se zrovna ve třídě děje, </a:t>
                      </a:r>
                    </a:p>
                    <a:p>
                      <a:r>
                        <a:rPr lang="cs-CZ" sz="1800" dirty="0" smtClean="0"/>
                        <a:t>řešení aktuálních problémů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Dodržování pravidel, </a:t>
                      </a:r>
                    </a:p>
                    <a:p>
                      <a:r>
                        <a:rPr lang="cs-CZ" sz="1800" dirty="0" smtClean="0"/>
                        <a:t>nevhodné chování, vztahy s učiteli, </a:t>
                      </a:r>
                    </a:p>
                    <a:p>
                      <a:r>
                        <a:rPr lang="cs-CZ" sz="1800" dirty="0" smtClean="0"/>
                        <a:t>výukové obtíže…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Témata OSV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Komunikace, tolerance,  řešení konfliktů, rozhodování, styly učení…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Práce s dynamikou třídy</a:t>
                      </a:r>
                    </a:p>
                    <a:p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Diagnostika a mapování vztahů, řešení vztahových obtíží, kultivace vztahů. Klima třídy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Prevence SPJ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Specifická prevence, téma závislostí, patologických vztahů, podpora „zdravého vývoje“ žáků 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3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témata-příklady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k minimalizaci šikany</a:t>
            </a:r>
          </a:p>
          <a:p>
            <a:r>
              <a:rPr lang="cs-CZ" dirty="0" smtClean="0"/>
              <a:t>Dlouhodobé stížnosti na chování třídy ze strany učitelů</a:t>
            </a:r>
          </a:p>
          <a:p>
            <a:r>
              <a:rPr lang="cs-CZ" dirty="0" smtClean="0"/>
              <a:t>Klesající „pracovní morálka“ a školní výsledky</a:t>
            </a:r>
          </a:p>
          <a:p>
            <a:r>
              <a:rPr lang="cs-CZ" dirty="0" smtClean="0"/>
              <a:t>Přijetí nového žáka</a:t>
            </a:r>
          </a:p>
          <a:p>
            <a:r>
              <a:rPr lang="cs-CZ" dirty="0" smtClean="0"/>
              <a:t>Problematické vztahy ve třídě</a:t>
            </a:r>
          </a:p>
          <a:p>
            <a:r>
              <a:rPr lang="cs-CZ" dirty="0" smtClean="0"/>
              <a:t>Projevy netolerance, excesy v chování jednotlivců</a:t>
            </a:r>
          </a:p>
          <a:p>
            <a:r>
              <a:rPr lang="cs-CZ" dirty="0" smtClean="0"/>
              <a:t>Krizová intervence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0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Práce ve skupině znamená pro psychologa i pro žáky efektivní formu podpory-spolupůsobí zde již dynamika skupiny, která je ale „uměle modifikována“          s určitým cílem</a:t>
            </a:r>
          </a:p>
          <a:p>
            <a:r>
              <a:rPr lang="cs-CZ" dirty="0" smtClean="0"/>
              <a:t>V malé skupině mohou žáci lépe mapovat, reflektovat a prohlubovat své sociální dovednosti</a:t>
            </a:r>
          </a:p>
          <a:p>
            <a:r>
              <a:rPr lang="cs-CZ" dirty="0" smtClean="0"/>
              <a:t>Skupiny mohou být různě tematicky zaměřené: rozvoj kognitivních funkcí, práce se styly učení, rozvoj žáků nadaných, sebepoznávání, skupina pro žáky s problémovým chováním, pro žáky na okraji skupin, pro oběti šikany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1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volit techniky do TH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Napřed si vyjasníme téma, které chceme otevřít</a:t>
            </a:r>
          </a:p>
          <a:p>
            <a:r>
              <a:rPr lang="cs-CZ" smtClean="0"/>
              <a:t>Stanovíme si cíl, kterého chceme dosáhnout</a:t>
            </a:r>
          </a:p>
          <a:p>
            <a:r>
              <a:rPr lang="cs-CZ" smtClean="0"/>
              <a:t>Zvážíme možnosti žáků</a:t>
            </a:r>
          </a:p>
          <a:p>
            <a:r>
              <a:rPr lang="cs-CZ" smtClean="0"/>
              <a:t>Hledáme vhodné techniky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Například:</a:t>
            </a:r>
          </a:p>
          <a:p>
            <a:pPr>
              <a:buFont typeface="Arial" charset="0"/>
              <a:buChar char="•"/>
            </a:pPr>
            <a:r>
              <a:rPr lang="cs-CZ" smtClean="0"/>
              <a:t>Téma: neverbální komunikace</a:t>
            </a:r>
          </a:p>
          <a:p>
            <a:pPr>
              <a:buFont typeface="Arial" charset="0"/>
              <a:buChar char="•"/>
            </a:pPr>
            <a:r>
              <a:rPr lang="cs-CZ" smtClean="0"/>
              <a:t>Cíl: uvědomit si, kolik informací vysíláme NV cestou</a:t>
            </a:r>
          </a:p>
          <a:p>
            <a:pPr>
              <a:buFont typeface="Arial" charset="0"/>
              <a:buChar char="•"/>
            </a:pPr>
            <a:r>
              <a:rPr lang="cs-CZ" smtClean="0"/>
              <a:t>Třída není moc spontánní a hravá</a:t>
            </a:r>
          </a:p>
          <a:p>
            <a:pPr>
              <a:buFont typeface="Arial" charset="0"/>
              <a:buChar char="•"/>
            </a:pPr>
            <a:r>
              <a:rPr lang="cs-CZ" smtClean="0"/>
              <a:t>Ukázky z filmů, technika pantomimy…., rozbor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8937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Jak komunikovat v TH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Hlavním úkolem dospělého je hodinu dobře připravit                        a strukturovat, držet u tématu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Samotný průběh je vždy </a:t>
            </a:r>
            <a:r>
              <a:rPr lang="cs-CZ" sz="2400" dirty="0" err="1" smtClean="0"/>
              <a:t>nejistý-otevřený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Dospělý improvizuje-využívá toho, co přinesli žáci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komunikaci je více osobního kontaktu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Důležitost </a:t>
            </a:r>
            <a:r>
              <a:rPr lang="cs-CZ" sz="2400" dirty="0" err="1" smtClean="0"/>
              <a:t>zkompetentňování</a:t>
            </a:r>
            <a:r>
              <a:rPr lang="cs-CZ" sz="2400" dirty="0" smtClean="0"/>
              <a:t> žáků: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Dávat prostor každému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Dávat váhu tomu, co říká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Prozkoumávat názory (doptávat se)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Podporovat vyjádření, ponechat svobodu názoru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Případný nesouhlas rámovat tolerancí</a:t>
            </a:r>
          </a:p>
        </p:txBody>
      </p:sp>
    </p:spTree>
    <p:extLst>
      <p:ext uri="{BB962C8B-B14F-4D97-AF65-F5344CB8AC3E}">
        <p14:creationId xmlns:p14="http://schemas.microsoft.com/office/powerpoint/2010/main" val="29511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Aktivizace žáků, dospělé vedení</a:t>
            </a:r>
          </a:p>
        </p:txBody>
      </p:sp>
      <p:sp>
        <p:nvSpPr>
          <p:cNvPr id="20483" name="Zástupný symbol pro text 5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4040188" cy="658812"/>
          </a:xfrm>
        </p:spPr>
        <p:txBody>
          <a:bodyPr/>
          <a:lstStyle/>
          <a:p>
            <a:r>
              <a:rPr lang="cs-CZ" dirty="0" smtClean="0"/>
              <a:t>Aktivita na straně dospělého</a:t>
            </a:r>
          </a:p>
        </p:txBody>
      </p:sp>
      <p:sp>
        <p:nvSpPr>
          <p:cNvPr id="20484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1571625"/>
            <a:ext cx="4041775" cy="714375"/>
          </a:xfrm>
        </p:spPr>
        <p:txBody>
          <a:bodyPr/>
          <a:lstStyle/>
          <a:p>
            <a:r>
              <a:rPr lang="cs-CZ" smtClean="0"/>
              <a:t>Aktivita na straně žáků</a:t>
            </a:r>
          </a:p>
        </p:txBody>
      </p:sp>
      <p:sp>
        <p:nvSpPr>
          <p:cNvPr id="20485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2357438"/>
            <a:ext cx="4040188" cy="4003675"/>
          </a:xfrm>
        </p:spPr>
        <p:txBody>
          <a:bodyPr/>
          <a:lstStyle/>
          <a:p>
            <a:r>
              <a:rPr lang="cs-CZ" smtClean="0"/>
              <a:t>Dlouhé monology</a:t>
            </a:r>
          </a:p>
          <a:p>
            <a:r>
              <a:rPr lang="cs-CZ" smtClean="0"/>
              <a:t>Vysvětlování vlastního názoru</a:t>
            </a:r>
          </a:p>
          <a:p>
            <a:r>
              <a:rPr lang="cs-CZ" smtClean="0"/>
              <a:t>Dominance při řízení technik</a:t>
            </a:r>
          </a:p>
          <a:p>
            <a:r>
              <a:rPr lang="cs-CZ" smtClean="0"/>
              <a:t>Dlouhá zpětná vazba na průběh aktivity</a:t>
            </a:r>
          </a:p>
          <a:p>
            <a:r>
              <a:rPr lang="cs-CZ" smtClean="0"/>
              <a:t>„Moralizování“</a:t>
            </a:r>
          </a:p>
          <a:p>
            <a:r>
              <a:rPr lang="cs-CZ" smtClean="0"/>
              <a:t>Vlastní komentáře ke každému komentáři od žáků</a:t>
            </a:r>
          </a:p>
          <a:p>
            <a:r>
              <a:rPr lang="cs-CZ" smtClean="0"/>
              <a:t>Tlumení spontaneity žáků</a:t>
            </a:r>
          </a:p>
        </p:txBody>
      </p:sp>
      <p:sp>
        <p:nvSpPr>
          <p:cNvPr id="20486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357438"/>
            <a:ext cx="4041775" cy="4003675"/>
          </a:xfrm>
        </p:spPr>
        <p:txBody>
          <a:bodyPr/>
          <a:lstStyle/>
          <a:p>
            <a:r>
              <a:rPr lang="cs-CZ" dirty="0" smtClean="0"/>
              <a:t>Předávání slova žákům</a:t>
            </a:r>
          </a:p>
          <a:p>
            <a:r>
              <a:rPr lang="cs-CZ" dirty="0" smtClean="0"/>
              <a:t>Ptaní se na jejich názor</a:t>
            </a:r>
          </a:p>
          <a:p>
            <a:r>
              <a:rPr lang="cs-CZ" dirty="0" smtClean="0"/>
              <a:t>Zodpovědnost za přípravu         a vedení TH na žácích</a:t>
            </a:r>
          </a:p>
          <a:p>
            <a:r>
              <a:rPr lang="cs-CZ" dirty="0" smtClean="0"/>
              <a:t>Krátké a „hromadné“       zpětné vazby</a:t>
            </a:r>
          </a:p>
          <a:p>
            <a:r>
              <a:rPr lang="cs-CZ" dirty="0" smtClean="0"/>
              <a:t>Tolerance s prostorem k vyjádření vlastního názoru</a:t>
            </a:r>
          </a:p>
          <a:p>
            <a:r>
              <a:rPr lang="cs-CZ" dirty="0" smtClean="0"/>
              <a:t>Umění „mlčet, i když bych   chtěl něco říct“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69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Zahrnuje změny, posuny, pohyb ve skupině</a:t>
            </a:r>
          </a:p>
          <a:p>
            <a:pPr>
              <a:buNone/>
            </a:pPr>
            <a:r>
              <a:rPr lang="cs-CZ" dirty="0" smtClean="0"/>
              <a:t>Na dynamiku skupiny mají vliv zejména  dva základní typy interakce: soutěž a spolupráce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Jsou to dva typy řešení základního protikladu                   „jedinec versus skupina“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Vedou k uspokojení potřeby jedince k sebeprosazení                  a zároveň k uspokojení potřeby vztahů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Jedinec je volí podle aktuální potřeby, někdy i neadekvátně  (např. soutěží tam, kde by bylo efektivnější spolupracovat)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Nebezpečí soutěžení ve třídě (ve škole je „nevyhlášená soutěž“ velmi obvyklá) a za roky školní docházky ji žáci nasáli jako normu. Těžko pak po nich chtít kooperaci.</a:t>
            </a:r>
          </a:p>
        </p:txBody>
      </p:sp>
    </p:spTree>
    <p:extLst>
      <p:ext uri="{BB962C8B-B14F-4D97-AF65-F5344CB8AC3E}">
        <p14:creationId xmlns:p14="http://schemas.microsoft.com/office/powerpoint/2010/main" val="10388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77480"/>
          </a:xfrm>
        </p:spPr>
        <p:txBody>
          <a:bodyPr>
            <a:normAutofit/>
          </a:bodyPr>
          <a:lstStyle/>
          <a:p>
            <a:r>
              <a:rPr lang="cs-CZ" dirty="0" smtClean="0"/>
              <a:t>Alternativa</a:t>
            </a:r>
            <a:br>
              <a:rPr lang="cs-CZ" dirty="0" smtClean="0"/>
            </a:br>
            <a:r>
              <a:rPr lang="cs-CZ" dirty="0" smtClean="0"/>
              <a:t>(která vyžaduje          změnu filozofie)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725144"/>
            <a:ext cx="7854696" cy="255992"/>
          </a:xfrm>
        </p:spPr>
        <p:txBody>
          <a:bodyPr>
            <a:normAutofit fontScale="475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8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Komunitní princip v práci se třídou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Komunita=společenství</a:t>
            </a:r>
          </a:p>
          <a:p>
            <a:r>
              <a:rPr lang="cs-CZ" dirty="0" smtClean="0"/>
              <a:t>Budování bezpečného a důvěryhodného prostředí ve třídě      je úkolem všech</a:t>
            </a:r>
          </a:p>
          <a:p>
            <a:r>
              <a:rPr lang="cs-CZ" dirty="0" smtClean="0"/>
              <a:t>Podíl každého jednotlivce na tvorbě klimatu a na fungování společenství, </a:t>
            </a:r>
            <a:r>
              <a:rPr lang="cs-CZ" dirty="0"/>
              <a:t>dělba </a:t>
            </a:r>
            <a:r>
              <a:rPr lang="cs-CZ" dirty="0" smtClean="0"/>
              <a:t>zodpovědnosti</a:t>
            </a:r>
          </a:p>
          <a:p>
            <a:r>
              <a:rPr lang="cs-CZ" dirty="0" smtClean="0"/>
              <a:t>Půda </a:t>
            </a:r>
            <a:r>
              <a:rPr lang="cs-CZ" dirty="0"/>
              <a:t>pro zprostředkované sociální </a:t>
            </a:r>
            <a:r>
              <a:rPr lang="cs-CZ" dirty="0" smtClean="0"/>
              <a:t>učení (třída je modelem   pro všechna budoucí společenství)</a:t>
            </a:r>
          </a:p>
          <a:p>
            <a:r>
              <a:rPr lang="cs-CZ" dirty="0" smtClean="0"/>
              <a:t>Hlavní cíle: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budování </a:t>
            </a:r>
            <a:r>
              <a:rPr lang="cs-CZ" u="sng" dirty="0" smtClean="0"/>
              <a:t>prožitku společenství</a:t>
            </a:r>
            <a:r>
              <a:rPr lang="cs-CZ" dirty="0" smtClean="0"/>
              <a:t>, posilování soudržnosti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řebírání </a:t>
            </a:r>
            <a:r>
              <a:rPr lang="cs-CZ" u="sng" dirty="0" smtClean="0"/>
              <a:t>spoluzodpovědnosti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sociálně podmíněné </a:t>
            </a:r>
            <a:r>
              <a:rPr lang="cs-CZ" u="sng" dirty="0" smtClean="0"/>
              <a:t>učení dovednostem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17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k ovlivnění klimatu třídy</a:t>
            </a:r>
          </a:p>
          <a:p>
            <a:r>
              <a:rPr lang="cs-CZ" dirty="0" smtClean="0"/>
              <a:t>„Provozní porada“ třídy, kdy je každému věnován prostor. Pravidelnost je pro efektivitu klíčová</a:t>
            </a:r>
          </a:p>
          <a:p>
            <a:r>
              <a:rPr lang="cs-CZ" dirty="0" smtClean="0"/>
              <a:t>Důležitá je rovnost příležitostí, vytvoření bezpečného prostoru pro všechny</a:t>
            </a:r>
          </a:p>
          <a:p>
            <a:r>
              <a:rPr lang="cs-CZ" dirty="0" smtClean="0"/>
              <a:t>Předávání zodpovědnosti za dění ve třídě na žáky</a:t>
            </a:r>
          </a:p>
          <a:p>
            <a:r>
              <a:rPr lang="cs-CZ" dirty="0" smtClean="0"/>
              <a:t>Proměna role učitele-jeho hierarchická role je dána spíše potřebou skupiny, než formálně zvenčí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4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v 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hovořit</a:t>
            </a:r>
          </a:p>
          <a:p>
            <a:r>
              <a:rPr lang="cs-CZ" dirty="0" smtClean="0"/>
              <a:t>Právo zdržet se</a:t>
            </a:r>
          </a:p>
          <a:p>
            <a:r>
              <a:rPr lang="cs-CZ" dirty="0" smtClean="0"/>
              <a:t>Vzájemný respekt a úcta</a:t>
            </a:r>
          </a:p>
          <a:p>
            <a:r>
              <a:rPr lang="cs-CZ" dirty="0" smtClean="0"/>
              <a:t>Respektování soukromí</a:t>
            </a:r>
          </a:p>
          <a:p>
            <a:endParaRPr lang="cs-CZ" dirty="0"/>
          </a:p>
          <a:p>
            <a:r>
              <a:rPr lang="cs-CZ" dirty="0" smtClean="0"/>
              <a:t>Další doplňková pravidla můžeme vygenerovat společně se žáky-ale až tehdy, kdy se stanou potřebou pro efektivní a bezpečné fungování skupiny</a:t>
            </a:r>
          </a:p>
          <a:p>
            <a:r>
              <a:rPr lang="cs-CZ" dirty="0" smtClean="0"/>
              <a:t>Pravidla platí pro všechny členy skupiny stejně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hovořit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Zajišťuje, že příležitost k vyjádření názoru dostanou všichni</a:t>
            </a:r>
          </a:p>
          <a:p>
            <a:r>
              <a:rPr lang="cs-CZ" dirty="0" smtClean="0"/>
              <a:t>Pomáhá posílání předmětu-kamínek, plyšák, kaštan…</a:t>
            </a:r>
          </a:p>
          <a:p>
            <a:r>
              <a:rPr lang="cs-CZ" dirty="0" smtClean="0"/>
              <a:t>Mluví pouze ten, kdo má předmět v ruce</a:t>
            </a:r>
          </a:p>
          <a:p>
            <a:r>
              <a:rPr lang="cs-CZ" dirty="0" smtClean="0"/>
              <a:t>Ostatní naslouchají, hlásí se o slovo nebo čekají,                        až na ně přijde řada</a:t>
            </a:r>
          </a:p>
          <a:p>
            <a:r>
              <a:rPr lang="cs-CZ" dirty="0" smtClean="0"/>
              <a:t>Způsoby předávání: po kruhu každému,                             nabídka „chce někdo něco říct“ nebo vyptávání „já chci něco říct, podejte mi ho“</a:t>
            </a:r>
          </a:p>
          <a:p>
            <a:r>
              <a:rPr lang="cs-CZ" dirty="0" smtClean="0"/>
              <a:t>Děti se učí rovné příležitosti, neskákání do řeči, naslouchání, formulaci svých myšlenek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3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zdržet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někdo v danou chvíli nebo k danému tématu nechce mluvit, společenství ho nenutí</a:t>
            </a:r>
          </a:p>
          <a:p>
            <a:r>
              <a:rPr lang="cs-CZ" dirty="0" smtClean="0"/>
              <a:t>Děti se učí respektu-respektuji tvoje právo mlčet</a:t>
            </a:r>
          </a:p>
          <a:p>
            <a:r>
              <a:rPr lang="cs-CZ" dirty="0" smtClean="0"/>
              <a:t>Děti se učí odmítat, říkat ne-důležitá dovednost, kterou obecně nemají mnoho příležitostí trénovat</a:t>
            </a:r>
          </a:p>
          <a:p>
            <a:r>
              <a:rPr lang="cs-CZ" dirty="0" smtClean="0"/>
              <a:t>Děti vedeme k empatii, přemýšlení o tom,                      proč je pro druhé těžké hovořit</a:t>
            </a:r>
          </a:p>
          <a:p>
            <a:r>
              <a:rPr lang="cs-CZ" dirty="0" smtClean="0"/>
              <a:t>Učitel může odlišit a bezpečně, citlivě pracovat s tím, kdy žák opakovaně nemluví, protože „se mu nechce přemýšlet“ nebo prostě není do komunity zapojený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1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</a:t>
            </a:r>
            <a:r>
              <a:rPr lang="cs-CZ" smtClean="0"/>
              <a:t>se školní třídou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Mnohde nejžádanější aktivita školního psychologa</a:t>
            </a:r>
          </a:p>
          <a:p>
            <a:r>
              <a:rPr lang="cs-CZ" dirty="0" smtClean="0"/>
              <a:t>Zabývá se obecně poznáváním, mapováním, ovlivňováním klimatu třídy, které ale výrazně souvisí   s klimatem školy </a:t>
            </a:r>
          </a:p>
          <a:p>
            <a:r>
              <a:rPr lang="cs-CZ" dirty="0" smtClean="0"/>
              <a:t>Pro tuto oblast práce je nutná základní orientace          v sociální psychologii (třída=sociální skupina)</a:t>
            </a:r>
          </a:p>
          <a:p>
            <a:r>
              <a:rPr lang="cs-CZ" dirty="0" smtClean="0"/>
              <a:t>Klíčové je uvědomit si, že </a:t>
            </a:r>
            <a:r>
              <a:rPr lang="el-GR" dirty="0" smtClean="0"/>
              <a:t>Ψ</a:t>
            </a:r>
            <a:r>
              <a:rPr lang="cs-CZ" dirty="0" smtClean="0"/>
              <a:t> NENÍ hlavním manažerem třídy a že jeho možnosti, jak ovlivňovat klima ve třídách, jsou omezené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3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Vzájemný respekt a úcta</a:t>
            </a:r>
            <a:br>
              <a:rPr lang="cs-CZ" dirty="0" smtClean="0"/>
            </a:br>
            <a:r>
              <a:rPr lang="cs-CZ" dirty="0" smtClean="0"/>
              <a:t>(=všechno se dá říct slušně)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KK děti vedeme k otevřenému vyjadřování názorů,         k nimž může patřit i nesouhlas nebo kritika</a:t>
            </a:r>
          </a:p>
          <a:p>
            <a:r>
              <a:rPr lang="cs-CZ" dirty="0" smtClean="0"/>
              <a:t>Podstatné je, aby byly názory vyjadřovány s respektem k druhým, tak, aby nezablokovaly další komunikaci                a ponechaly prostor k zachování vztahů</a:t>
            </a:r>
          </a:p>
          <a:p>
            <a:r>
              <a:rPr lang="cs-CZ" dirty="0" smtClean="0"/>
              <a:t>Toto pravidlo zajišťuje, aby se ve skupině mohlo něco reálně řešit a přitom se všichni cítili bezpečně</a:t>
            </a:r>
          </a:p>
          <a:p>
            <a:r>
              <a:rPr lang="cs-CZ" dirty="0" smtClean="0"/>
              <a:t>Děti se učí mít názor, vyjadřovat ho, být sám sebou-         to vše s respektem ke druhým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Respekt k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Druhé pravidlo, které zajišťuje bezpečí pro všechny</a:t>
            </a:r>
          </a:p>
          <a:p>
            <a:r>
              <a:rPr lang="cs-CZ" dirty="0" smtClean="0"/>
              <a:t>Pokud kruh funguje na správných principech, děti              v něm mohou otevírat hodně závažná témata</a:t>
            </a:r>
          </a:p>
          <a:p>
            <a:r>
              <a:rPr lang="cs-CZ" dirty="0" smtClean="0"/>
              <a:t>Toto pravidlo říká: co je v komunitě otevřeno,                    to v komunitě zůstává</a:t>
            </a:r>
          </a:p>
          <a:p>
            <a:r>
              <a:rPr lang="cs-CZ" dirty="0" smtClean="0"/>
              <a:t>Parafráze na „co se doma uvaří…“</a:t>
            </a:r>
          </a:p>
          <a:p>
            <a:r>
              <a:rPr lang="cs-CZ" dirty="0" smtClean="0"/>
              <a:t>Výjimku tvoří informace, které ukazují na možné poškozování dítěte-zde učitel (optimálně se souhlasem žáka) dělá další nezbytné kroky k jeho ochraně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5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Zdroje a odkazy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Hrabal, V.: Sociální psychologie pro učitele. Praha, Karolinum 2003</a:t>
            </a:r>
          </a:p>
          <a:p>
            <a:r>
              <a:rPr lang="cs-CZ" altLang="cs-CZ" dirty="0" smtClean="0"/>
              <a:t>Vágnerová, M.: Vývojová psychologie. Praha, Karolinum 1999</a:t>
            </a:r>
          </a:p>
          <a:p>
            <a:r>
              <a:rPr lang="cs-CZ" dirty="0" err="1"/>
              <a:t>Cangelosi</a:t>
            </a:r>
            <a:r>
              <a:rPr lang="cs-CZ" dirty="0"/>
              <a:t>, J.S.: strategie řízení třídy. Portál 1994</a:t>
            </a:r>
          </a:p>
          <a:p>
            <a:r>
              <a:rPr lang="cs-CZ" altLang="cs-CZ" dirty="0" smtClean="0"/>
              <a:t>Čapek, R.: Třídní klima a školní klima, Praha,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endParaRPr lang="cs-CZ" altLang="cs-CZ" dirty="0" smtClean="0"/>
          </a:p>
          <a:p>
            <a:r>
              <a:rPr lang="cs-CZ" altLang="cs-CZ" dirty="0" smtClean="0"/>
              <a:t>Čapek, R.: Odměny a tresty ve školní praxi, Praha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r>
              <a:rPr lang="cs-CZ" altLang="cs-CZ" dirty="0" smtClean="0"/>
              <a:t> 2014 </a:t>
            </a:r>
          </a:p>
          <a:p>
            <a:r>
              <a:rPr lang="cs-CZ" altLang="cs-CZ" dirty="0" err="1" smtClean="0"/>
              <a:t>Helus</a:t>
            </a:r>
            <a:r>
              <a:rPr lang="cs-CZ" altLang="cs-CZ" dirty="0" smtClean="0"/>
              <a:t>, Z.: Sociální psychologie pro pedagogy, Praha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r>
              <a:rPr lang="cs-CZ" altLang="cs-CZ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93101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Kultura školy: soubor způsobů chování, které se opakováním vyvinuly do víceméně závazných, skrytě         či otevřeně posilovaných norem chování, všeobecně reflektovaných hodnot a postojů</a:t>
            </a:r>
          </a:p>
          <a:p>
            <a:r>
              <a:rPr lang="cs-CZ" dirty="0" smtClean="0"/>
              <a:t>„Kdo nezažil, neví…“-zvenčí je mnohé nepozorovatelné. Začít klima vnímat a „porozumět mu“ trvá roky…</a:t>
            </a:r>
          </a:p>
          <a:p>
            <a:r>
              <a:rPr lang="cs-CZ" dirty="0" smtClean="0"/>
              <a:t>Je vytvářeno všemi aktéry včetně těch za zdí školy                a také technickými, finančními a podobnými podmínkami</a:t>
            </a:r>
          </a:p>
          <a:p>
            <a:r>
              <a:rPr lang="cs-CZ" dirty="0" smtClean="0"/>
              <a:t>Klima školy ovlivňuje</a:t>
            </a:r>
          </a:p>
          <a:p>
            <a:pPr>
              <a:buFontTx/>
              <a:buChar char="-"/>
            </a:pPr>
            <a:r>
              <a:rPr lang="cs-CZ" dirty="0" smtClean="0"/>
              <a:t>Samotné jeho aktéry</a:t>
            </a:r>
          </a:p>
          <a:p>
            <a:pPr>
              <a:buFontTx/>
              <a:buChar char="-"/>
            </a:pPr>
            <a:r>
              <a:rPr lang="cs-CZ" dirty="0" smtClean="0"/>
              <a:t>Úspěšnost fungování instituce jako celku</a:t>
            </a:r>
          </a:p>
          <a:p>
            <a:pPr>
              <a:buFontTx/>
              <a:buChar char="-"/>
            </a:pPr>
            <a:r>
              <a:rPr lang="cs-CZ" dirty="0" smtClean="0"/>
              <a:t>Kvalitu výstupů instituce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ustálené </a:t>
            </a:r>
            <a:r>
              <a:rPr lang="cs-CZ" dirty="0"/>
              <a:t>postupy vnímání, prožívání, hodnocení toho, co se ve třídě už odehrálo </a:t>
            </a:r>
            <a:r>
              <a:rPr lang="cs-CZ" dirty="0" smtClean="0"/>
              <a:t>nebo právě </a:t>
            </a:r>
            <a:r>
              <a:rPr lang="cs-CZ" dirty="0"/>
              <a:t>odehrává; jsou to názory jednotlivých aktérů školního </a:t>
            </a:r>
            <a:r>
              <a:rPr lang="cs-CZ" dirty="0" smtClean="0"/>
              <a:t>vyučování</a:t>
            </a:r>
          </a:p>
          <a:p>
            <a:r>
              <a:rPr lang="cs-CZ" dirty="0"/>
              <a:t>Klima se liší od toho, co bychom ve třídě mohli zjistit pozorováním či objektivním nahráváním </a:t>
            </a:r>
            <a:r>
              <a:rPr lang="cs-CZ" dirty="0" smtClean="0"/>
              <a:t> a analyzováním </a:t>
            </a:r>
            <a:r>
              <a:rPr lang="cs-CZ" dirty="0"/>
              <a:t>různých dějů. Liší se od toho, </a:t>
            </a:r>
            <a:r>
              <a:rPr lang="cs-CZ" dirty="0" smtClean="0"/>
              <a:t>co </a:t>
            </a:r>
            <a:r>
              <a:rPr lang="cs-CZ" dirty="0"/>
              <a:t>je </a:t>
            </a:r>
            <a:r>
              <a:rPr lang="cs-CZ" dirty="0" smtClean="0"/>
              <a:t>v „</a:t>
            </a:r>
            <a:r>
              <a:rPr lang="cs-CZ" dirty="0"/>
              <a:t>prvním plánu</a:t>
            </a:r>
            <a:r>
              <a:rPr lang="cs-CZ" dirty="0" smtClean="0"/>
              <a:t>“ poznávání </a:t>
            </a:r>
            <a:r>
              <a:rPr lang="cs-CZ" dirty="0"/>
              <a:t>školní třídy </a:t>
            </a:r>
            <a:r>
              <a:rPr lang="cs-CZ" dirty="0" smtClean="0"/>
              <a:t>a vyučování v této třídě.                                        Vypovídá o tom, co se děje „za kulisami“</a:t>
            </a:r>
          </a:p>
          <a:p>
            <a:r>
              <a:rPr lang="cs-CZ" dirty="0" smtClean="0"/>
              <a:t>KT vytváří žáci jako skupina/podskupiny žáků, jednotliví žáci, jednotliví vyučující a TU</a:t>
            </a:r>
          </a:p>
          <a:p>
            <a:r>
              <a:rPr lang="cs-CZ" dirty="0" smtClean="0"/>
              <a:t>O klimatu třídy není jednoduché „referovat“, zejména pro žáky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9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zjišťovat klima třídy a proč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Kvalitativně (intuitivně za využití pozorování, rozhovorů, vyhodnocování dostupných písemných  či kresebných výtvorů apod.)</a:t>
            </a:r>
          </a:p>
          <a:p>
            <a:r>
              <a:rPr lang="cs-CZ" dirty="0" smtClean="0"/>
              <a:t>Kvantitativně (strukturované dotazování, dotazníky)</a:t>
            </a:r>
          </a:p>
          <a:p>
            <a:r>
              <a:rPr lang="cs-CZ" dirty="0" smtClean="0"/>
              <a:t>Klima třídy bychom měli průběžně sledovat, umožní nám to být v obraze a zachytit již zárodky problémů ve vztazích</a:t>
            </a:r>
          </a:p>
          <a:p>
            <a:r>
              <a:rPr lang="cs-CZ" dirty="0" smtClean="0"/>
              <a:t>Jedná se ale o složitý a rizikový proces-mnohdy jsou zjištěné informace pro nás šokem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Vztahy ve třídě, které obvykle zjišťujeme, tvoří jen část klimatu-nevypovídají o něm spolehlivě !!!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86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Vedení, řízení, koordinace třídy zvenčí dospělým</a:t>
            </a:r>
          </a:p>
          <a:p>
            <a:r>
              <a:rPr lang="cs-CZ" dirty="0" smtClean="0"/>
              <a:t>Hlavním manažerem třídy by měl být třídní učitel,   ale to vyžaduje osobní angažovanost-ne všichni to tak vnímají a umí/chtějí s tím pracovat</a:t>
            </a:r>
          </a:p>
          <a:p>
            <a:r>
              <a:rPr lang="cs-CZ" dirty="0" smtClean="0"/>
              <a:t>Cílem ŠP při práci se třídou NENÍ stát se manažerem, ale posílit tyto kompetence u učitele (respekt přirozených rolí)</a:t>
            </a:r>
          </a:p>
          <a:p>
            <a:r>
              <a:rPr lang="cs-CZ" dirty="0" smtClean="0"/>
              <a:t>Proto je při práci se třídou klíčové dobře dojednávat zakázku, nenechat na sebe delegovat zodpovědnost     a také mít realistická očekávání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8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ŠP vstupuje do tříd s různým typem zakázek a jeho angažmá se pohybuje na dvou základních hladinách: prevence a intervence</a:t>
            </a:r>
          </a:p>
          <a:p>
            <a:r>
              <a:rPr lang="cs-CZ" dirty="0" smtClean="0"/>
              <a:t>To, co psycholog v konkrétní třídě dělá, by vždy mělo mít jasný cíl-od něj se odvíjí použité techniky, výstupy, plánování další práce</a:t>
            </a:r>
          </a:p>
          <a:p>
            <a:r>
              <a:rPr lang="cs-CZ" dirty="0" smtClean="0"/>
              <a:t>Základní úrovní je preventivní práce se třídami-vedení, kultivace vztahů, podpora rozvoje prosociálního chování, tolerance…</a:t>
            </a:r>
          </a:p>
          <a:p>
            <a:r>
              <a:rPr lang="cs-CZ" dirty="0" smtClean="0"/>
              <a:t>V případě potřeby přichází programy intervenční (včetně krizové intervence)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9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Preventivní programy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Intervenční programy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Třída „nemá problém“, dospělý do ní vstupuje proto, aby kultivoval, ovlivňoval, mapoval…</a:t>
            </a:r>
          </a:p>
          <a:p>
            <a:r>
              <a:rPr lang="cs-CZ" dirty="0" smtClean="0"/>
              <a:t>Měly by být spíše v kompetenci TU, psycholog jako spolupracující, pozorovatel, metodik </a:t>
            </a:r>
          </a:p>
          <a:p>
            <a:r>
              <a:rPr lang="cs-CZ" dirty="0" smtClean="0"/>
              <a:t>Pozor na tendence tříd s nízkou kohezí „přiklánět se</a:t>
            </a:r>
            <a:r>
              <a:rPr lang="cs-CZ" smtClean="0"/>
              <a:t>“  k </a:t>
            </a:r>
            <a:r>
              <a:rPr lang="cs-CZ" dirty="0" smtClean="0"/>
              <a:t>atraktivnímu dospělému!!!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Třída „má problém“, vstupujeme do ní s cílem něco změnit, ovlivnit, zasáhnout…</a:t>
            </a:r>
          </a:p>
          <a:p>
            <a:r>
              <a:rPr lang="cs-CZ" dirty="0" smtClean="0"/>
              <a:t>Je třeba počítat s odporem třídy-narušujeme její dynamiku zvenčí</a:t>
            </a:r>
          </a:p>
          <a:p>
            <a:r>
              <a:rPr lang="cs-CZ" dirty="0" smtClean="0"/>
              <a:t>Výraznější role psychologa je žádoucí-i žáci jej vnímají jako odborníka na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649</TotalTime>
  <Words>2231</Words>
  <Application>Microsoft Office PowerPoint</Application>
  <PresentationFormat>Předvádění na obrazovce (4:3)</PresentationFormat>
  <Paragraphs>226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Tok</vt:lpstr>
      <vt:lpstr>Práce ŠP se třídou              a skupinou</vt:lpstr>
      <vt:lpstr>Skupinová práce se žáky</vt:lpstr>
      <vt:lpstr>Práce se školní třídou</vt:lpstr>
      <vt:lpstr>Klima školy</vt:lpstr>
      <vt:lpstr>Klima třídy</vt:lpstr>
      <vt:lpstr>Jak zjišťovat klima třídy a proč</vt:lpstr>
      <vt:lpstr>Management školní třídy</vt:lpstr>
      <vt:lpstr>Prevence a intervence</vt:lpstr>
      <vt:lpstr>Prevence a intervence</vt:lpstr>
      <vt:lpstr>Koheze třídy</vt:lpstr>
      <vt:lpstr>Prezentace aplikace PowerPoint</vt:lpstr>
      <vt:lpstr>Pozice žáka ve třídě</vt:lpstr>
      <vt:lpstr>Práce se třídou</vt:lpstr>
      <vt:lpstr>Obvyklá struktura setkání              při práci se třídou</vt:lpstr>
      <vt:lpstr>Třídnické hodiny</vt:lpstr>
      <vt:lpstr>Organizace a struktura  třídnických hodin</vt:lpstr>
      <vt:lpstr>Témata a náplň  třídnických hodin</vt:lpstr>
      <vt:lpstr>Příklady neintervenčních témat </vt:lpstr>
      <vt:lpstr>Intervenční témata-příklady</vt:lpstr>
      <vt:lpstr>Jak volit techniky do TH</vt:lpstr>
      <vt:lpstr>Jak komunikovat v TH</vt:lpstr>
      <vt:lpstr>Aktivizace žáků, dospělé vedení</vt:lpstr>
      <vt:lpstr>Dynamika skupiny</vt:lpstr>
      <vt:lpstr>Alternativa (která vyžaduje          změnu filozofie)</vt:lpstr>
      <vt:lpstr>Komunitní princip v práci se třídou</vt:lpstr>
      <vt:lpstr>Komunitní kruh</vt:lpstr>
      <vt:lpstr>Základní pravidla v KK</vt:lpstr>
      <vt:lpstr>Právo hovořit</vt:lpstr>
      <vt:lpstr>Právo zdržet se</vt:lpstr>
      <vt:lpstr>Vzájemný respekt a úcta (=všechno se dá říct slušně)</vt:lpstr>
      <vt:lpstr>Respekt k soukromí</vt:lpstr>
      <vt:lpstr>Zdroje a 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                 v práci se žáky</dc:title>
  <dc:creator>Alice</dc:creator>
  <cp:lastModifiedBy>Alice</cp:lastModifiedBy>
  <cp:revision>53</cp:revision>
  <cp:lastPrinted>2016-10-26T20:47:30Z</cp:lastPrinted>
  <dcterms:created xsi:type="dcterms:W3CDTF">2016-10-25T07:16:59Z</dcterms:created>
  <dcterms:modified xsi:type="dcterms:W3CDTF">2018-12-04T17:26:50Z</dcterms:modified>
</cp:coreProperties>
</file>