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A92FD-E342-40AE-B723-D5ECD1B5955D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CD6E7-D95C-46A9-9237-23D41F02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2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5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4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5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9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3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4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1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2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9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700BC-E4BA-4770-9005-CF45800FD7B0}" type="datetimeFigureOut">
              <a:rPr lang="en-US" smtClean="0"/>
              <a:t>10-Dec-18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Additional Topics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PSY544 – Introduction to Factor Analysis</a:t>
            </a:r>
          </a:p>
          <a:p>
            <a:endParaRPr lang="cs-CZ" sz="2800" dirty="0"/>
          </a:p>
          <a:p>
            <a:r>
              <a:rPr lang="cs-CZ" sz="2800" dirty="0"/>
              <a:t>Week 1</a:t>
            </a:r>
            <a:r>
              <a:rPr lang="en-US" sz="2800" dirty="0"/>
              <a:t>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15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3578" cy="4786190"/>
          </a:xfrm>
        </p:spPr>
        <p:txBody>
          <a:bodyPr/>
          <a:lstStyle/>
          <a:p>
            <a:r>
              <a:rPr lang="en-US" sz="2800" b="0" dirty="0"/>
              <a:t>Remember the log-likelihood from way back when we talked about maximum likelihood estimation?</a:t>
            </a:r>
          </a:p>
          <a:p>
            <a:endParaRPr lang="en-US" dirty="0"/>
          </a:p>
          <a:p>
            <a:r>
              <a:rPr lang="en-US" dirty="0"/>
              <a:t>The log-likelihood is usually a relatively large, negative number. The smaller it gets (the more negative it gets), the smaller the likelihood. In case data is the same, worse models will result in smaller likelihood.  </a:t>
            </a:r>
          </a:p>
          <a:p>
            <a:r>
              <a:rPr lang="en-US" dirty="0"/>
              <a:t>Sometimes, a </a:t>
            </a:r>
            <a:r>
              <a:rPr lang="en-US" i="1" dirty="0"/>
              <a:t>deviance</a:t>
            </a:r>
            <a:r>
              <a:rPr lang="en-US" dirty="0"/>
              <a:t> is calculated: -2*log-likelihood (so, a relatively large, positive number). The larger the deviance, the smaller the likelihood (the more the model </a:t>
            </a:r>
            <a:r>
              <a:rPr lang="en-US" i="1" dirty="0"/>
              <a:t>deviates</a:t>
            </a:r>
            <a:r>
              <a:rPr lang="en-US" dirty="0"/>
              <a:t> from data)</a:t>
            </a:r>
            <a:endParaRPr lang="en-US" sz="2800" b="0" dirty="0"/>
          </a:p>
          <a:p>
            <a:r>
              <a:rPr lang="en-US" sz="2800" b="0" i="1" dirty="0"/>
              <a:t>Deviance </a:t>
            </a:r>
            <a:r>
              <a:rPr lang="en-US" sz="2800" b="0" dirty="0"/>
              <a:t>is used to calculate </a:t>
            </a:r>
            <a:r>
              <a:rPr lang="en-US" dirty="0"/>
              <a:t>the so-called information criteria.</a:t>
            </a:r>
            <a:endParaRPr lang="en-US" sz="2800" b="0" i="1" dirty="0"/>
          </a:p>
          <a:p>
            <a:endParaRPr lang="en-US" dirty="0"/>
          </a:p>
          <a:p>
            <a:pPr marL="0" indent="0">
              <a:buNone/>
            </a:pPr>
            <a:endParaRPr lang="en-US" sz="2800" b="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0958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criteria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1020865" cy="478619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Information criteria are </a:t>
                </a:r>
                <a:r>
                  <a:rPr lang="en-US" b="1" dirty="0"/>
                  <a:t>relative</a:t>
                </a:r>
                <a:r>
                  <a:rPr lang="en-US" dirty="0"/>
                  <a:t> measures that combine information on model’s goodness of fit and its complexity, and are supposed to capture the model’s </a:t>
                </a:r>
                <a:r>
                  <a:rPr lang="en-US" b="1" dirty="0"/>
                  <a:t>relative quality</a:t>
                </a:r>
              </a:p>
              <a:p>
                <a:endParaRPr lang="en-US" b="1" dirty="0"/>
              </a:p>
              <a:p>
                <a:r>
                  <a:rPr lang="en-US" dirty="0"/>
                  <a:t>Akaike’s Information Criterion </a:t>
                </a:r>
                <a:r>
                  <a:rPr lang="en-US" i="1" dirty="0"/>
                  <a:t>(k</a:t>
                </a:r>
                <a:r>
                  <a:rPr lang="en-US" dirty="0"/>
                  <a:t> = number of parameters)</a:t>
                </a:r>
                <a:r>
                  <a:rPr lang="en-US" i="1" dirty="0"/>
                  <a:t>:</a:t>
                </a:r>
                <a:r>
                  <a:rPr lang="en-US" dirty="0"/>
                  <a:t> 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𝐴𝐼𝐶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𝑙𝑜𝑔𝑙𝑖𝑘𝑒𝑙𝑖h𝑜𝑜𝑑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𝐴𝐼𝐶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𝐷𝑒𝑣𝑖𝑎𝑛𝑐𝑒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AIC takes into account the model fit (deviance) and model complexity (</a:t>
                </a:r>
                <a:r>
                  <a:rPr lang="en-US" i="1" dirty="0"/>
                  <a:t>k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If two different factor models are fit on the same data, the model with larger deviance fits worse, but AIC also takes into account model complexity.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sz="2800" b="0" dirty="0"/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1020865" cy="4786190"/>
              </a:xfrm>
              <a:blipFill>
                <a:blip r:embed="rId2"/>
                <a:stretch>
                  <a:fillRect l="-940" t="-27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8451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criteria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1020865" cy="478619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Information criteria are </a:t>
                </a:r>
                <a:r>
                  <a:rPr lang="en-US" b="1" dirty="0"/>
                  <a:t>relative</a:t>
                </a:r>
                <a:r>
                  <a:rPr lang="en-US" dirty="0"/>
                  <a:t> measures that combine information on model’s goodness of fit and its complexity, and are supposed to capture the model’s </a:t>
                </a:r>
                <a:r>
                  <a:rPr lang="en-US" b="1" dirty="0"/>
                  <a:t>relative quality</a:t>
                </a:r>
              </a:p>
              <a:p>
                <a:endParaRPr lang="en-US" b="1" dirty="0"/>
              </a:p>
              <a:p>
                <a:r>
                  <a:rPr lang="en-US" dirty="0"/>
                  <a:t>Bayesian (Schwarz) Information Criterion </a:t>
                </a:r>
                <a:r>
                  <a:rPr lang="en-US" i="1" dirty="0"/>
                  <a:t>(k</a:t>
                </a:r>
                <a:r>
                  <a:rPr lang="en-US" dirty="0"/>
                  <a:t> = number of parameters)</a:t>
                </a:r>
                <a:r>
                  <a:rPr lang="en-US" i="1" dirty="0"/>
                  <a:t>:</a:t>
                </a:r>
                <a:r>
                  <a:rPr lang="en-US" dirty="0"/>
                  <a:t> 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𝐵𝐼𝐶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𝑙𝑜𝑔𝑙𝑖𝑘𝑒𝑙𝑖h𝑜𝑜𝑑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𝐵𝐼𝐶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𝐷𝑒𝑣𝑖𝑎𝑛𝑐𝑒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BIC takes into account the model fit (deviance) and model complexity (</a:t>
                </a:r>
                <a:r>
                  <a:rPr lang="en-US" i="1" dirty="0"/>
                  <a:t>k</a:t>
                </a:r>
                <a:r>
                  <a:rPr lang="en-US" dirty="0"/>
                  <a:t>), as well as sample size (</a:t>
                </a:r>
                <a:r>
                  <a:rPr lang="en-US" i="1" dirty="0"/>
                  <a:t>n</a:t>
                </a:r>
                <a:r>
                  <a:rPr lang="en-US" dirty="0"/>
                  <a:t>). It penalizes the model for complexity relatively more than AIC.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sz="2800" b="0" dirty="0"/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1020865" cy="4786190"/>
              </a:xfrm>
              <a:blipFill>
                <a:blip r:embed="rId2"/>
                <a:stretch>
                  <a:fillRect l="-940" t="-2036" r="-12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839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0865" cy="4786190"/>
          </a:xfrm>
        </p:spPr>
        <p:txBody>
          <a:bodyPr>
            <a:normAutofit/>
          </a:bodyPr>
          <a:lstStyle/>
          <a:p>
            <a:r>
              <a:rPr lang="en-US" dirty="0"/>
              <a:t>You can only compare models on their information criteria if the models were fit to the </a:t>
            </a:r>
            <a:r>
              <a:rPr lang="en-US" b="1" dirty="0"/>
              <a:t>same data</a:t>
            </a:r>
          </a:p>
          <a:p>
            <a:endParaRPr lang="en-US" b="1" dirty="0"/>
          </a:p>
          <a:p>
            <a:r>
              <a:rPr lang="en-US" dirty="0"/>
              <a:t>Moreover, even if the information criteria values differ for two models, we don’t know how much is too much – there is no “effect size” for information criteria. </a:t>
            </a:r>
          </a:p>
          <a:p>
            <a:endParaRPr lang="en-US" dirty="0"/>
          </a:p>
          <a:p>
            <a:r>
              <a:rPr lang="en-US" dirty="0"/>
              <a:t>So treat the AIC and BIC as sources of information, but keep the above in mind. </a:t>
            </a:r>
          </a:p>
          <a:p>
            <a:pPr marL="0" indent="0">
              <a:buNone/>
            </a:pPr>
            <a:endParaRPr lang="en-US" sz="2800" b="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4557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Bi-factor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0865" cy="4786190"/>
          </a:xfrm>
        </p:spPr>
        <p:txBody>
          <a:bodyPr>
            <a:normAutofit/>
          </a:bodyPr>
          <a:lstStyle/>
          <a:p>
            <a:r>
              <a:rPr lang="en-US" dirty="0"/>
              <a:t>What is the bi-factor model?</a:t>
            </a:r>
          </a:p>
          <a:p>
            <a:endParaRPr lang="en-US" dirty="0"/>
          </a:p>
          <a:p>
            <a:r>
              <a:rPr lang="en-US" dirty="0"/>
              <a:t>1) All items load on a single “general” factor</a:t>
            </a:r>
          </a:p>
          <a:p>
            <a:r>
              <a:rPr lang="en-US" dirty="0"/>
              <a:t>2) All items also load on one, and only one, additional “specific” factor </a:t>
            </a:r>
          </a:p>
          <a:p>
            <a:r>
              <a:rPr lang="en-US" dirty="0"/>
              <a:t>3) All factors are uncorrelated</a:t>
            </a:r>
          </a:p>
          <a:p>
            <a:endParaRPr lang="en-US" dirty="0"/>
          </a:p>
          <a:p>
            <a:r>
              <a:rPr lang="en-US" dirty="0"/>
              <a:t>So, the </a:t>
            </a:r>
            <a:r>
              <a:rPr lang="en-US" b="1" dirty="0"/>
              <a:t>Λ </a:t>
            </a:r>
            <a:r>
              <a:rPr lang="en-US" dirty="0"/>
              <a:t>matrix has </a:t>
            </a:r>
            <a:r>
              <a:rPr lang="en-US" i="1" dirty="0"/>
              <a:t>m</a:t>
            </a:r>
            <a:r>
              <a:rPr lang="en-US" dirty="0"/>
              <a:t> columns, where one of these columns is full of free parameters and the remaining </a:t>
            </a:r>
            <a:r>
              <a:rPr lang="en-US" i="1" dirty="0"/>
              <a:t>m-</a:t>
            </a:r>
            <a:r>
              <a:rPr lang="en-US" dirty="0"/>
              <a:t>1</a:t>
            </a:r>
            <a:r>
              <a:rPr lang="en-US" i="1" dirty="0"/>
              <a:t> </a:t>
            </a:r>
            <a:r>
              <a:rPr lang="en-US" dirty="0"/>
              <a:t>columns contain free parameters each for a set of MVs, these sets do not overlap. The </a:t>
            </a:r>
            <a:r>
              <a:rPr lang="el-GR" b="1" dirty="0"/>
              <a:t>Φ</a:t>
            </a:r>
            <a:r>
              <a:rPr lang="en-US" b="1" dirty="0"/>
              <a:t> </a:t>
            </a:r>
            <a:r>
              <a:rPr lang="en-US" dirty="0"/>
              <a:t>matrix is diagonal.</a:t>
            </a:r>
            <a:endParaRPr lang="en-US" b="1" dirty="0"/>
          </a:p>
          <a:p>
            <a:pPr marL="0" indent="0">
              <a:buNone/>
            </a:pPr>
            <a:endParaRPr lang="en-US" sz="2800" b="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1577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Bi-factor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0865" cy="4786190"/>
          </a:xfrm>
        </p:spPr>
        <p:txBody>
          <a:bodyPr>
            <a:normAutofit/>
          </a:bodyPr>
          <a:lstStyle/>
          <a:p>
            <a:r>
              <a:rPr lang="en-US" dirty="0"/>
              <a:t>Why can the bi-factor model be useful?</a:t>
            </a:r>
          </a:p>
          <a:p>
            <a:endParaRPr lang="en-US" dirty="0"/>
          </a:p>
          <a:p>
            <a:r>
              <a:rPr lang="en-US" dirty="0"/>
              <a:t>It’s a “multidimensional unidimensional model”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r>
              <a:rPr lang="en-US" dirty="0">
                <a:sym typeface="Wingdings" panose="05000000000000000000" pitchFamily="2" charset="2"/>
              </a:rPr>
              <a:t>It might have interesting interpretations</a:t>
            </a:r>
          </a:p>
          <a:p>
            <a:r>
              <a:rPr lang="en-US" dirty="0">
                <a:sym typeface="Wingdings" panose="05000000000000000000" pitchFamily="2" charset="2"/>
              </a:rPr>
              <a:t>It usually fits better than a 1-factor model</a:t>
            </a:r>
            <a:endParaRPr lang="en-US" dirty="0"/>
          </a:p>
          <a:p>
            <a:pPr marL="0" indent="0">
              <a:buNone/>
            </a:pPr>
            <a:endParaRPr lang="en-US" sz="2800" b="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7652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Additional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Today’s lesson will be a bit of an amorphic cross-over</a:t>
            </a:r>
          </a:p>
          <a:p>
            <a:endParaRPr lang="en-US" sz="2800" dirty="0"/>
          </a:p>
          <a:p>
            <a:r>
              <a:rPr lang="en-US" dirty="0"/>
              <a:t>We’ll talk about some topics that exceed the basics of FA that we have learned during the semester</a:t>
            </a:r>
          </a:p>
          <a:p>
            <a:endParaRPr lang="en-US" sz="2800" dirty="0"/>
          </a:p>
          <a:p>
            <a:r>
              <a:rPr lang="en-US" sz="2800" dirty="0"/>
              <a:t>If we had more time, the topics presented today would be presented in a more thorough way over the course of multiple days, but</a:t>
            </a:r>
            <a:r>
              <a:rPr lang="en-US" dirty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272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Model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cases, you will have multiple models that are all plausible candidates. Your goal might be to select one of them – the one which is superior to the rest. </a:t>
            </a:r>
          </a:p>
          <a:p>
            <a:endParaRPr lang="en-US" sz="2800" dirty="0"/>
          </a:p>
          <a:p>
            <a:r>
              <a:rPr lang="en-US" dirty="0"/>
              <a:t>You should compare interpretability</a:t>
            </a:r>
          </a:p>
          <a:p>
            <a:r>
              <a:rPr lang="en-US" sz="2800" dirty="0"/>
              <a:t>You should compare model</a:t>
            </a:r>
            <a:r>
              <a:rPr lang="en-US" dirty="0"/>
              <a:t>-data fit</a:t>
            </a:r>
          </a:p>
          <a:p>
            <a:r>
              <a:rPr lang="en-US" sz="2800" dirty="0"/>
              <a:t>Ideally, you should compa</a:t>
            </a:r>
            <a:r>
              <a:rPr lang="en-US" dirty="0"/>
              <a:t>re both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7476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compare models directly, the compared models </a:t>
            </a:r>
            <a:br>
              <a:rPr lang="en-US" dirty="0"/>
            </a:br>
            <a:r>
              <a:rPr lang="en-US" dirty="0"/>
              <a:t>must be </a:t>
            </a:r>
            <a:r>
              <a:rPr lang="en-US" i="1" dirty="0"/>
              <a:t>nested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Model A is nested within Model B if Model A is a </a:t>
            </a:r>
            <a:r>
              <a:rPr lang="en-US" i="1" dirty="0"/>
              <a:t>special case</a:t>
            </a:r>
            <a:r>
              <a:rPr lang="en-US" dirty="0"/>
              <a:t> of Model B, or Model B is a </a:t>
            </a:r>
            <a:r>
              <a:rPr lang="en-US" i="1" dirty="0"/>
              <a:t>general case </a:t>
            </a:r>
            <a:r>
              <a:rPr lang="en-US" dirty="0"/>
              <a:t>of Model A. </a:t>
            </a:r>
          </a:p>
          <a:p>
            <a:endParaRPr lang="en-US" dirty="0"/>
          </a:p>
          <a:p>
            <a:r>
              <a:rPr lang="en-US" dirty="0"/>
              <a:t>More specifically, Model A is nested within Model B if Model A can be obtained by </a:t>
            </a:r>
            <a:r>
              <a:rPr lang="en-US" i="1" dirty="0"/>
              <a:t>imposing additional restrictions </a:t>
            </a:r>
            <a:r>
              <a:rPr lang="en-US" dirty="0"/>
              <a:t>on Model B. </a:t>
            </a:r>
          </a:p>
          <a:p>
            <a:r>
              <a:rPr lang="en-US" dirty="0"/>
              <a:t>The free parameters of Model A are a subset of those of Model B.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9358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6190"/>
          </a:xfrm>
        </p:spPr>
        <p:txBody>
          <a:bodyPr/>
          <a:lstStyle/>
          <a:p>
            <a:r>
              <a:rPr lang="en-US" sz="2800" dirty="0"/>
              <a:t>Sounds arcane? </a:t>
            </a:r>
          </a:p>
          <a:p>
            <a:endParaRPr lang="en-US" dirty="0"/>
          </a:p>
          <a:p>
            <a:r>
              <a:rPr lang="en-US" sz="2800" dirty="0"/>
              <a:t>Some examples of neste</a:t>
            </a:r>
            <a:r>
              <a:rPr lang="en-US" dirty="0"/>
              <a:t>d models:</a:t>
            </a:r>
          </a:p>
          <a:p>
            <a:r>
              <a:rPr lang="en-US" sz="2800" dirty="0"/>
              <a:t>Any (usual) restricted model with </a:t>
            </a:r>
            <a:r>
              <a:rPr lang="en-US" sz="2800" i="1" dirty="0"/>
              <a:t>m</a:t>
            </a:r>
            <a:r>
              <a:rPr lang="en-US" sz="2800" dirty="0"/>
              <a:t> factors is nested within an unrestricted model with </a:t>
            </a:r>
            <a:r>
              <a:rPr lang="en-US" sz="2800" i="1" dirty="0"/>
              <a:t>m</a:t>
            </a:r>
            <a:r>
              <a:rPr lang="en-US" sz="2800" dirty="0"/>
              <a:t> factors</a:t>
            </a:r>
          </a:p>
          <a:p>
            <a:r>
              <a:rPr lang="en-US" dirty="0"/>
              <a:t>An orthogonal model with </a:t>
            </a:r>
            <a:r>
              <a:rPr lang="en-US" i="1" dirty="0"/>
              <a:t>m</a:t>
            </a:r>
            <a:r>
              <a:rPr lang="en-US" dirty="0"/>
              <a:t> factor is nested within an oblique model with </a:t>
            </a:r>
            <a:r>
              <a:rPr lang="en-US" i="1" dirty="0"/>
              <a:t>m</a:t>
            </a:r>
            <a:r>
              <a:rPr lang="en-US" dirty="0"/>
              <a:t> factors (if restricted, they must have the same loading structure)</a:t>
            </a:r>
          </a:p>
          <a:p>
            <a:r>
              <a:rPr lang="en-US" sz="2800" dirty="0"/>
              <a:t>A model where two parameters are constrained to be equal is nested within the model without this restriction. </a:t>
            </a:r>
          </a:p>
        </p:txBody>
      </p:sp>
    </p:spTree>
    <p:extLst>
      <p:ext uri="{BB962C8B-B14F-4D97-AF65-F5344CB8AC3E}">
        <p14:creationId xmlns:p14="http://schemas.microsoft.com/office/powerpoint/2010/main" val="2171971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6190"/>
          </a:xfrm>
        </p:spPr>
        <p:txBody>
          <a:bodyPr/>
          <a:lstStyle/>
          <a:p>
            <a:r>
              <a:rPr lang="en-US" sz="2800" dirty="0"/>
              <a:t>Nested models:</a:t>
            </a:r>
          </a:p>
          <a:p>
            <a:endParaRPr lang="en-US" dirty="0"/>
          </a:p>
          <a:p>
            <a:r>
              <a:rPr lang="en-US" dirty="0"/>
              <a:t>Will have more degrees of freedom</a:t>
            </a:r>
          </a:p>
          <a:p>
            <a:r>
              <a:rPr lang="en-US" sz="2800" dirty="0"/>
              <a:t>Wil</a:t>
            </a:r>
            <a:r>
              <a:rPr lang="en-US" dirty="0"/>
              <a:t>l have fewer free parameters (that’s the same thing)</a:t>
            </a:r>
          </a:p>
          <a:p>
            <a:r>
              <a:rPr lang="en-US" sz="2800" dirty="0"/>
              <a:t>Will have equal or greater value of the </a:t>
            </a:r>
            <a:r>
              <a:rPr lang="en-US" dirty="0"/>
              <a:t>same discrepancy function (the model have the same or greater discrepancy from data)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1784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353800" cy="4786190"/>
              </a:xfrm>
            </p:spPr>
            <p:txBody>
              <a:bodyPr/>
              <a:lstStyle/>
              <a:p>
                <a:r>
                  <a:rPr lang="en-US" sz="2800" dirty="0"/>
                  <a:t>You can test how two nested models differ in fit.</a:t>
                </a:r>
              </a:p>
              <a:p>
                <a:endParaRPr lang="en-US" dirty="0"/>
              </a:p>
              <a:p>
                <a:r>
                  <a:rPr lang="en-US" sz="2800" dirty="0"/>
                  <a:t>Basically, you can test whether the additional constraints have a statistically significant negative impact on model fit: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2800" b="0" dirty="0"/>
              </a:p>
              <a:p>
                <a:r>
                  <a:rPr lang="en-US" dirty="0"/>
                  <a:t>The test statistic is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0" dirty="0"/>
                  <a:t> difference,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b="0" dirty="0"/>
              </a:p>
              <a:p>
                <a:pPr marL="0" indent="0">
                  <a:buNone/>
                </a:pPr>
                <a:endParaRPr lang="en-US" sz="2800" b="0" dirty="0"/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353800" cy="4786190"/>
              </a:xfrm>
              <a:blipFill>
                <a:blip r:embed="rId2"/>
                <a:stretch>
                  <a:fillRect l="-967" t="-2036" r="-1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465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753578" cy="4786190"/>
              </a:xfrm>
            </p:spPr>
            <p:txBody>
              <a:bodyPr/>
              <a:lstStyle/>
              <a:p>
                <a:r>
                  <a:rPr lang="en-US" sz="2800" dirty="0"/>
                  <a:t>Under the null hypothesis,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0" dirty="0"/>
                  <a:t> is chi-square distributed with degrees of freedom equal to the difference of degrees of freedom of the two models (or the difference in the number of free parameters)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sz="2800" b="0" dirty="0"/>
              </a:p>
              <a:p>
                <a:endParaRPr lang="en-US" dirty="0"/>
              </a:p>
              <a:p>
                <a:r>
                  <a:rPr lang="en-US" sz="2800" b="0" dirty="0"/>
                  <a:t>If the </a:t>
                </a:r>
                <a:r>
                  <a:rPr lang="en-US" dirty="0"/>
                  <a:t>test statistic exceeds a critical value (based on the </a:t>
                </a:r>
                <a:r>
                  <a:rPr lang="el-GR" dirty="0"/>
                  <a:t>α</a:t>
                </a:r>
                <a:r>
                  <a:rPr lang="en-US" dirty="0"/>
                  <a:t>-level), then the null hypothesis is rejected. Model A fits worse than Model B. </a:t>
                </a:r>
                <a:endParaRPr lang="en-US" sz="2800" b="0" dirty="0"/>
              </a:p>
              <a:p>
                <a:r>
                  <a:rPr lang="en-US" sz="2800" b="0" dirty="0"/>
                  <a:t>However, this approach suffers from the same issues that affect the test of perfect fit. </a:t>
                </a:r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753578" cy="4786190"/>
              </a:xfrm>
              <a:blipFill>
                <a:blip r:embed="rId2"/>
                <a:stretch>
                  <a:fillRect l="-1020" t="-2036" r="-1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688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Indirect model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753578" cy="4786190"/>
              </a:xfrm>
            </p:spPr>
            <p:txBody>
              <a:bodyPr/>
              <a:lstStyle/>
              <a:p>
                <a:r>
                  <a:rPr lang="en-US" sz="2800" b="0" dirty="0"/>
                  <a:t> For non-nested models,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0" dirty="0"/>
                  <a:t> test cannot be conducted.</a:t>
                </a:r>
              </a:p>
              <a:p>
                <a:endParaRPr lang="en-US" dirty="0"/>
              </a:p>
              <a:p>
                <a:r>
                  <a:rPr lang="en-US" sz="2800" b="0" dirty="0"/>
                  <a:t>If one wants to compare two non-nested models, other comparisons can be employed, though:</a:t>
                </a:r>
              </a:p>
              <a:p>
                <a:endParaRPr lang="en-US" dirty="0"/>
              </a:p>
              <a:p>
                <a:r>
                  <a:rPr lang="en-US" sz="2800" b="0" dirty="0"/>
                  <a:t>1) Compare fit indices – however, no test can be performed (among other things, we don’t know the distribution of fit indices)</a:t>
                </a:r>
              </a:p>
              <a:p>
                <a:endParaRPr lang="en-US" dirty="0"/>
              </a:p>
              <a:p>
                <a:r>
                  <a:rPr lang="en-US" dirty="0"/>
                  <a:t>2) Compare information criteria – let’s take a look at that</a:t>
                </a:r>
                <a:endParaRPr lang="en-US" sz="2800" b="0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sz="2800" b="0" dirty="0"/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753578" cy="4786190"/>
              </a:xfrm>
              <a:blipFill>
                <a:blip r:embed="rId2"/>
                <a:stretch>
                  <a:fillRect l="-1020" t="-20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5298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16691</TotalTime>
  <Words>973</Words>
  <Application>Microsoft Office PowerPoint</Application>
  <PresentationFormat>Widescreen</PresentationFormat>
  <Paragraphs>121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Wingdings</vt:lpstr>
      <vt:lpstr>Office Theme</vt:lpstr>
      <vt:lpstr>Additional Topics</vt:lpstr>
      <vt:lpstr>Additional Topics</vt:lpstr>
      <vt:lpstr>Model comparison</vt:lpstr>
      <vt:lpstr>Direct model comparison</vt:lpstr>
      <vt:lpstr>Direct model comparison</vt:lpstr>
      <vt:lpstr>Direct model comparison</vt:lpstr>
      <vt:lpstr>Direct model comparison</vt:lpstr>
      <vt:lpstr>Direct model comparison</vt:lpstr>
      <vt:lpstr>Indirect model comparison</vt:lpstr>
      <vt:lpstr>Information criteria</vt:lpstr>
      <vt:lpstr>Information criteria</vt:lpstr>
      <vt:lpstr>Information criteria</vt:lpstr>
      <vt:lpstr>Information criteria</vt:lpstr>
      <vt:lpstr>Bi-factor model</vt:lpstr>
      <vt:lpstr>Bi-factor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algebra</dc:title>
  <dc:creator>Adam Ťápal</dc:creator>
  <cp:lastModifiedBy>Adam Ťápal</cp:lastModifiedBy>
  <cp:revision>397</cp:revision>
  <dcterms:created xsi:type="dcterms:W3CDTF">2017-09-24T20:13:48Z</dcterms:created>
  <dcterms:modified xsi:type="dcterms:W3CDTF">2018-12-12T10:45:15Z</dcterms:modified>
</cp:coreProperties>
</file>