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A92FD-E342-40AE-B723-D5ECD1B5955D}" type="datetimeFigureOut">
              <a:rPr lang="en-US" smtClean="0"/>
              <a:t>11-Dec-17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CD6E7-D95C-46A9-9237-23D41F027EF8}" type="slidenum">
              <a:rPr lang="en-US" smtClean="0"/>
              <a:t>‹#›</a:t>
            </a:fld>
            <a:endParaRPr lang="en-US"/>
          </a:p>
        </p:txBody>
      </p:sp>
    </p:spTree>
    <p:extLst>
      <p:ext uri="{BB962C8B-B14F-4D97-AF65-F5344CB8AC3E}">
        <p14:creationId xmlns:p14="http://schemas.microsoft.com/office/powerpoint/2010/main" val="226712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E700BC-E4BA-4770-9005-CF45800FD7B0}" type="datetimeFigureOut">
              <a:rPr lang="en-US" smtClean="0"/>
              <a:t>11-Dec-17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382615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11-Dec-17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8628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11-Dec-17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81645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11-Dec-17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1409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E700BC-E4BA-4770-9005-CF45800FD7B0}" type="datetimeFigureOut">
              <a:rPr lang="en-US" smtClean="0"/>
              <a:t>11-Dec-17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21773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700BC-E4BA-4770-9005-CF45800FD7B0}" type="datetimeFigureOut">
              <a:rPr lang="en-US" smtClean="0"/>
              <a:t>11-Dec-17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56274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700BC-E4BA-4770-9005-CF45800FD7B0}" type="datetimeFigureOut">
              <a:rPr lang="en-US" smtClean="0"/>
              <a:t>11-Dec-17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911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700BC-E4BA-4770-9005-CF45800FD7B0}" type="datetimeFigureOut">
              <a:rPr lang="en-US" smtClean="0"/>
              <a:t>11-Dec-17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4375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700BC-E4BA-4770-9005-CF45800FD7B0}" type="datetimeFigureOut">
              <a:rPr lang="en-US" smtClean="0"/>
              <a:t>11-Dec-17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44381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11-Dec-17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19862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11-Dec-17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24069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00BC-E4BA-4770-9005-CF45800FD7B0}" type="datetimeFigureOut">
              <a:rPr lang="en-US" smtClean="0"/>
              <a:t>11-Dec-17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22921-05E7-472B-9ECB-5AB3CB316AD4}" type="slidenum">
              <a:rPr lang="en-US" smtClean="0"/>
              <a:t>‹#›</a:t>
            </a:fld>
            <a:endParaRPr lang="en-US"/>
          </a:p>
        </p:txBody>
      </p:sp>
    </p:spTree>
    <p:extLst>
      <p:ext uri="{BB962C8B-B14F-4D97-AF65-F5344CB8AC3E}">
        <p14:creationId xmlns:p14="http://schemas.microsoft.com/office/powerpoint/2010/main" val="394886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Model fit in CFA</a:t>
            </a:r>
            <a:endParaRPr lang="en-US" dirty="0"/>
          </a:p>
        </p:txBody>
      </p:sp>
      <p:sp>
        <p:nvSpPr>
          <p:cNvPr id="3" name="Subtitle 2"/>
          <p:cNvSpPr>
            <a:spLocks noGrp="1"/>
          </p:cNvSpPr>
          <p:nvPr>
            <p:ph type="subTitle" idx="1"/>
          </p:nvPr>
        </p:nvSpPr>
        <p:spPr/>
        <p:txBody>
          <a:bodyPr/>
          <a:lstStyle/>
          <a:p>
            <a:r>
              <a:rPr lang="cs-CZ" sz="2800" dirty="0"/>
              <a:t>PSY544 – Introduction to Factor Analysis</a:t>
            </a:r>
          </a:p>
          <a:p>
            <a:endParaRPr lang="cs-CZ" sz="2800" dirty="0"/>
          </a:p>
          <a:p>
            <a:r>
              <a:rPr lang="cs-CZ" sz="2800" dirty="0"/>
              <a:t>Week 12</a:t>
            </a:r>
            <a:endParaRPr lang="en-US" sz="2800" dirty="0"/>
          </a:p>
          <a:p>
            <a:endParaRPr lang="en-US" dirty="0"/>
          </a:p>
        </p:txBody>
      </p:sp>
    </p:spTree>
    <p:extLst>
      <p:ext uri="{BB962C8B-B14F-4D97-AF65-F5344CB8AC3E}">
        <p14:creationId xmlns:p14="http://schemas.microsoft.com/office/powerpoint/2010/main" val="39769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Even if the point estimates look reasonable, do they make sense to you? </a:t>
            </a:r>
          </a:p>
          <a:p>
            <a:pPr marL="0" indent="0">
              <a:buNone/>
            </a:pPr>
            <a:endParaRPr lang="en-US" sz="2800" dirty="0"/>
          </a:p>
          <a:p>
            <a:r>
              <a:rPr lang="en-US" dirty="0"/>
              <a:t>Were you expecting a positive correlation where a negative correlation is?</a:t>
            </a:r>
          </a:p>
          <a:p>
            <a:r>
              <a:rPr lang="en-US" sz="2800" dirty="0"/>
              <a:t>Were you e</a:t>
            </a:r>
            <a:r>
              <a:rPr lang="en-US" dirty="0"/>
              <a:t>xpecting a high loading where you got a small one?</a:t>
            </a:r>
          </a:p>
          <a:p>
            <a:r>
              <a:rPr lang="en-US" sz="2800" dirty="0"/>
              <a:t>Were you expecting a </a:t>
            </a:r>
            <a:r>
              <a:rPr lang="en-US" dirty="0"/>
              <a:t>negative loading on an MV, but got a positive one?</a:t>
            </a:r>
            <a:endParaRPr lang="en-US" sz="2800" dirty="0"/>
          </a:p>
        </p:txBody>
      </p:sp>
    </p:spTree>
    <p:extLst>
      <p:ext uri="{BB962C8B-B14F-4D97-AF65-F5344CB8AC3E}">
        <p14:creationId xmlns:p14="http://schemas.microsoft.com/office/powerpoint/2010/main" val="2164969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Standard errors. </a:t>
            </a:r>
          </a:p>
          <a:p>
            <a:r>
              <a:rPr lang="en-US" sz="2800" dirty="0"/>
              <a:t>Standard error is the estimate of the standard deviation of the parameter estimate o</a:t>
            </a:r>
            <a:r>
              <a:rPr lang="en-US" dirty="0"/>
              <a:t>ver repeated sampling.</a:t>
            </a:r>
          </a:p>
          <a:p>
            <a:endParaRPr lang="en-US" dirty="0"/>
          </a:p>
          <a:p>
            <a:r>
              <a:rPr lang="en-US" sz="2800" dirty="0"/>
              <a:t>How much would a parameter estimate vary over different samples</a:t>
            </a:r>
            <a:r>
              <a:rPr lang="en-US" dirty="0"/>
              <a:t>?</a:t>
            </a:r>
          </a:p>
          <a:p>
            <a:r>
              <a:rPr lang="en-US" sz="2800" dirty="0"/>
              <a:t>High value = uns</a:t>
            </a:r>
            <a:r>
              <a:rPr lang="en-US" dirty="0"/>
              <a:t>table estimate</a:t>
            </a:r>
          </a:p>
          <a:p>
            <a:r>
              <a:rPr lang="en-US" sz="2800" dirty="0"/>
              <a:t>Low value = stable estimate</a:t>
            </a:r>
          </a:p>
        </p:txBody>
      </p:sp>
    </p:spTree>
    <p:extLst>
      <p:ext uri="{BB962C8B-B14F-4D97-AF65-F5344CB8AC3E}">
        <p14:creationId xmlns:p14="http://schemas.microsoft.com/office/powerpoint/2010/main" val="180252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Treat the standard errors like you would treat them with any other parameter estimates – say, in linear regression. </a:t>
            </a:r>
          </a:p>
          <a:p>
            <a:endParaRPr lang="en-US" sz="2800" dirty="0"/>
          </a:p>
          <a:p>
            <a:r>
              <a:rPr lang="en-US" dirty="0"/>
              <a:t>You can use the standard error of a point estimate to compute a t-statistic [point estimate / its standard error] to test difference from zero.</a:t>
            </a:r>
          </a:p>
          <a:p>
            <a:endParaRPr lang="en-US" sz="2800" dirty="0"/>
          </a:p>
          <a:p>
            <a:r>
              <a:rPr lang="en-US" dirty="0"/>
              <a:t>Typically, the absolute value of these t-statistics will be much, much larger than 2</a:t>
            </a:r>
            <a:endParaRPr lang="en-US" sz="2800" dirty="0"/>
          </a:p>
        </p:txBody>
      </p:sp>
    </p:spTree>
    <p:extLst>
      <p:ext uri="{BB962C8B-B14F-4D97-AF65-F5344CB8AC3E}">
        <p14:creationId xmlns:p14="http://schemas.microsoft.com/office/powerpoint/2010/main" val="1707284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Large standard errors can be an indication of trouble.</a:t>
            </a:r>
          </a:p>
          <a:p>
            <a:endParaRPr lang="en-US" sz="2800" dirty="0"/>
          </a:p>
          <a:p>
            <a:r>
              <a:rPr lang="en-US" dirty="0"/>
              <a:t>If all standard errors are large, then your N is probably too small</a:t>
            </a:r>
          </a:p>
          <a:p>
            <a:endParaRPr lang="en-US" sz="2800" dirty="0"/>
          </a:p>
          <a:p>
            <a:r>
              <a:rPr lang="en-US" dirty="0"/>
              <a:t>If only some standard errors are large while most are small, then you probably have some other problem that is more specific – investigate the respective MVs or LVs that are involved. </a:t>
            </a:r>
            <a:endParaRPr lang="en-US" sz="2800" dirty="0"/>
          </a:p>
        </p:txBody>
      </p:sp>
    </p:spTree>
    <p:extLst>
      <p:ext uri="{BB962C8B-B14F-4D97-AF65-F5344CB8AC3E}">
        <p14:creationId xmlns:p14="http://schemas.microsoft.com/office/powerpoint/2010/main" val="1502979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sz="2800" dirty="0"/>
              <a:t>We’ll cover only a couple of </a:t>
            </a:r>
            <a:r>
              <a:rPr lang="en-US" dirty="0"/>
              <a:t>fit indices, but there are many </a:t>
            </a:r>
            <a:r>
              <a:rPr lang="en-US" dirty="0" err="1"/>
              <a:t>many</a:t>
            </a:r>
            <a:r>
              <a:rPr lang="en-US" dirty="0"/>
              <a:t> </a:t>
            </a:r>
            <a:r>
              <a:rPr lang="en-US" dirty="0" err="1"/>
              <a:t>maaaaaaaaaaaaaaaany</a:t>
            </a:r>
            <a:r>
              <a:rPr lang="en-US" dirty="0"/>
              <a:t> more.</a:t>
            </a:r>
          </a:p>
          <a:p>
            <a:endParaRPr lang="en-US" sz="2800" dirty="0"/>
          </a:p>
          <a:p>
            <a:r>
              <a:rPr lang="en-US" dirty="0"/>
              <a:t>Good fit doesn’t mean your model is “true” or “correct” or “best”. There are probably other models that fit just as well or even better (models with more free parameters, for instance)</a:t>
            </a:r>
          </a:p>
          <a:p>
            <a:endParaRPr lang="en-US" sz="2800" dirty="0"/>
          </a:p>
          <a:p>
            <a:r>
              <a:rPr lang="en-US" sz="2800" dirty="0"/>
              <a:t>Does your model fit “well enough”, though?</a:t>
            </a:r>
          </a:p>
        </p:txBody>
      </p:sp>
    </p:spTree>
    <p:extLst>
      <p:ext uri="{BB962C8B-B14F-4D97-AF65-F5344CB8AC3E}">
        <p14:creationId xmlns:p14="http://schemas.microsoft.com/office/powerpoint/2010/main" val="3794476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As in EFA, one can perform a test of perfect fit using the likelihood ratio test statistic. But you know better than that. </a:t>
                </a:r>
              </a:p>
              <a:p>
                <a:endParaRPr lang="en-US" sz="2800" dirty="0"/>
              </a:p>
              <a:p>
                <a:r>
                  <a:rPr lang="en-US" sz="2800" dirty="0"/>
                  <a:t>Traditionally, the </a:t>
                </a:r>
                <a14:m>
                  <m:oMath xmlns:m="http://schemas.openxmlformats.org/officeDocument/2006/math">
                    <m:sSup>
                      <m:sSupPr>
                        <m:ctrlPr>
                          <a:rPr lang="en-US" sz="2800" i="1" smtClean="0">
                            <a:latin typeface="Cambria Math" panose="02040503050406030204" pitchFamily="18" charset="0"/>
                          </a:rPr>
                        </m:ctrlPr>
                      </m:sSupPr>
                      <m:e>
                        <m:r>
                          <a:rPr lang="en-US" i="1">
                            <a:latin typeface="Cambria Math" panose="02040503050406030204" pitchFamily="18" charset="0"/>
                            <a:ea typeface="Cambria Math" panose="02040503050406030204" pitchFamily="18" charset="0"/>
                          </a:rPr>
                          <m:t>𝜒</m:t>
                        </m:r>
                      </m:e>
                      <m:sup>
                        <m:r>
                          <a:rPr lang="en-US" sz="2800" b="0" i="1" smtClean="0">
                            <a:latin typeface="Cambria Math" panose="02040503050406030204" pitchFamily="18" charset="0"/>
                          </a:rPr>
                          <m:t>2</m:t>
                        </m:r>
                      </m:sup>
                    </m:sSup>
                  </m:oMath>
                </a14:m>
                <a:r>
                  <a:rPr lang="en-US" sz="2800" dirty="0"/>
                  <a:t>/ degrees of freedom ratio was also used to assess fit. The problem is that there are no agreed-upon convention regarding its value. </a:t>
                </a:r>
                <a:r>
                  <a:rPr lang="en-US" dirty="0"/>
                  <a:t>Some frequently used fit indices build upon this ratio (such as RMSEA or TLI) and so there is zero reason not to use them instead of this ratio. </a:t>
                </a:r>
                <a:endParaRPr lang="en-US" sz="2800" dirty="0"/>
              </a:p>
            </p:txBody>
          </p:sp>
        </mc:Choice>
        <mc:Fallback>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68933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We already covered RMSEA (Root Mean Square Error of Approximation) and TLI (Tucker-Lewis Index) before. They can be used in the same way as in EFA, and they have identical meaning. </a:t>
            </a:r>
          </a:p>
          <a:p>
            <a:pPr marL="0" indent="0">
              <a:buNone/>
            </a:pPr>
            <a:endParaRPr lang="en-US" dirty="0"/>
          </a:p>
          <a:p>
            <a:r>
              <a:rPr lang="en-US" dirty="0"/>
              <a:t>TLI is sometimes called NNFI (Non-normed Fit Index) in CFA context. </a:t>
            </a:r>
          </a:p>
        </p:txBody>
      </p:sp>
    </p:spTree>
    <p:extLst>
      <p:ext uri="{BB962C8B-B14F-4D97-AF65-F5344CB8AC3E}">
        <p14:creationId xmlns:p14="http://schemas.microsoft.com/office/powerpoint/2010/main" val="2849490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CFI (Comparative Fit Index) is very similar in logic to the TLI:</a:t>
                </a:r>
              </a:p>
              <a:p>
                <a:endParaRPr lang="en-US" dirty="0"/>
              </a:p>
              <a:p>
                <a:pPr marL="0" indent="0" algn="ctr">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d>
                            <m:dPr>
                              <m:ctrlPr>
                                <a:rPr lang="en-US" b="0" i="1" smtClean="0">
                                  <a:latin typeface="Cambria Math" panose="02040503050406030204" pitchFamily="18" charset="0"/>
                                </a:rPr>
                              </m:ctrlPr>
                            </m:dPr>
                            <m:e>
                              <m:sSubSup>
                                <m:sSubSupPr>
                                  <m:ctrlPr>
                                    <a:rPr lang="en-US" b="0" i="1" smtClean="0">
                                      <a:latin typeface="Cambria Math" panose="02040503050406030204" pitchFamily="18" charset="0"/>
                                    </a:rPr>
                                  </m:ctrlPr>
                                </m:sSubSupPr>
                                <m:e>
                                  <m:r>
                                    <a:rPr lang="en-US" b="0" i="1" smtClean="0">
                                      <a:latin typeface="Cambria Math" panose="02040503050406030204" pitchFamily="18" charset="0"/>
                                      <a:ea typeface="Cambria Math" panose="02040503050406030204" pitchFamily="18" charset="0"/>
                                    </a:rPr>
                                    <m:t>𝜒</m:t>
                                  </m:r>
                                </m:e>
                                <m:sub>
                                  <m:r>
                                    <a:rPr lang="en-US" b="0" i="1" smtClean="0">
                                      <a:latin typeface="Cambria Math" panose="02040503050406030204" pitchFamily="18" charset="0"/>
                                    </a:rPr>
                                    <m:t>0</m:t>
                                  </m:r>
                                </m:sub>
                                <m:sup>
                                  <m:r>
                                    <a:rPr lang="en-US" b="0" i="1" smtClean="0">
                                      <a:latin typeface="Cambria Math" panose="02040503050406030204" pitchFamily="18" charset="0"/>
                                    </a:rPr>
                                    <m:t>2</m:t>
                                  </m:r>
                                </m:sup>
                              </m:sSubSup>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𝑑𝑓</m:t>
                                  </m:r>
                                </m:e>
                                <m:sub>
                                  <m:r>
                                    <a:rPr lang="en-US" b="0" i="1" smtClean="0">
                                      <a:latin typeface="Cambria Math" panose="02040503050406030204" pitchFamily="18" charset="0"/>
                                    </a:rPr>
                                    <m:t>0</m:t>
                                  </m:r>
                                </m:sub>
                              </m:sSub>
                            </m:e>
                          </m:d>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smtClean="0">
                                  <a:latin typeface="Cambria Math" panose="02040503050406030204" pitchFamily="18" charset="0"/>
                                  <a:ea typeface="Cambria Math" panose="02040503050406030204" pitchFamily="18" charset="0"/>
                                </a:rPr>
                                <m:t>𝜒</m:t>
                              </m:r>
                            </m:e>
                            <m:sub>
                              <m:r>
                                <a:rPr lang="en-US" b="0" i="1" smtClean="0">
                                  <a:latin typeface="Cambria Math" panose="02040503050406030204" pitchFamily="18" charset="0"/>
                                </a:rPr>
                                <m:t>𝑚</m:t>
                              </m:r>
                            </m:sub>
                            <m:sup>
                              <m:r>
                                <a:rPr lang="en-US" b="0" i="1" smtClean="0">
                                  <a:latin typeface="Cambria Math" panose="02040503050406030204" pitchFamily="18" charset="0"/>
                                </a:rPr>
                                <m:t>2</m:t>
                              </m:r>
                            </m:sup>
                          </m:sSubSup>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𝑑𝑓</m:t>
                              </m:r>
                            </m:e>
                            <m:sub>
                              <m:r>
                                <a:rPr lang="en-US" b="0" i="1" smtClean="0">
                                  <a:latin typeface="Cambria Math" panose="02040503050406030204" pitchFamily="18" charset="0"/>
                                </a:rPr>
                                <m:t>𝑚</m:t>
                              </m:r>
                            </m:sub>
                          </m:sSub>
                          <m:r>
                            <a:rPr lang="en-US" b="0" i="1" smtClean="0">
                              <a:latin typeface="Cambria Math" panose="02040503050406030204" pitchFamily="18" charset="0"/>
                            </a:rPr>
                            <m:t>)</m:t>
                          </m:r>
                        </m:num>
                        <m:den>
                          <m:d>
                            <m:dPr>
                              <m:ctrlPr>
                                <a:rPr lang="en-US" i="1">
                                  <a:latin typeface="Cambria Math" panose="02040503050406030204" pitchFamily="18" charset="0"/>
                                </a:rPr>
                              </m:ctrlPr>
                            </m:dPr>
                            <m:e>
                              <m:sSubSup>
                                <m:sSubSupPr>
                                  <m:ctrlPr>
                                    <a:rPr lang="en-US" i="1">
                                      <a:latin typeface="Cambria Math" panose="02040503050406030204" pitchFamily="18" charset="0"/>
                                    </a:rPr>
                                  </m:ctrlPr>
                                </m:sSubSupPr>
                                <m:e>
                                  <m:r>
                                    <a:rPr lang="en-US" i="1" smtClean="0">
                                      <a:latin typeface="Cambria Math" panose="02040503050406030204" pitchFamily="18" charset="0"/>
                                      <a:ea typeface="Cambria Math" panose="02040503050406030204" pitchFamily="18" charset="0"/>
                                    </a:rPr>
                                    <m:t>𝜒</m:t>
                                  </m:r>
                                </m:e>
                                <m:sub>
                                  <m:r>
                                    <a:rPr lang="en-US" b="0" i="1" smtClean="0">
                                      <a:latin typeface="Cambria Math" panose="02040503050406030204" pitchFamily="18" charset="0"/>
                                    </a:rPr>
                                    <m:t>0</m:t>
                                  </m:r>
                                </m:sub>
                                <m:sup>
                                  <m:r>
                                    <a:rPr lang="en-US" b="0" i="1" smtClean="0">
                                      <a:latin typeface="Cambria Math" panose="02040503050406030204" pitchFamily="18" charset="0"/>
                                    </a:rPr>
                                    <m:t>2</m:t>
                                  </m:r>
                                </m:sup>
                              </m:sSubSup>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𝑑𝑓</m:t>
                                  </m:r>
                                </m:e>
                                <m:sub>
                                  <m:r>
                                    <a:rPr lang="en-US" b="0" i="1" smtClean="0">
                                      <a:latin typeface="Cambria Math" panose="02040503050406030204" pitchFamily="18" charset="0"/>
                                    </a:rPr>
                                    <m:t>0</m:t>
                                  </m:r>
                                </m:sub>
                              </m:sSub>
                            </m:e>
                          </m:d>
                        </m:den>
                      </m:f>
                    </m:oMath>
                  </m:oMathPara>
                </a14:m>
                <a:endParaRPr lang="en-US" dirty="0"/>
              </a:p>
              <a:p>
                <a:pPr marL="0" indent="0" algn="ctr">
                  <a:buNone/>
                </a:pPr>
                <a:endParaRPr lang="en-US" dirty="0"/>
              </a:p>
              <a:p>
                <a:r>
                  <a:rPr lang="en-US" dirty="0"/>
                  <a:t>This index, again, pits the proposed model (</a:t>
                </a:r>
                <a:r>
                  <a:rPr lang="en-US" i="1" dirty="0"/>
                  <a:t>m</a:t>
                </a:r>
                <a:r>
                  <a:rPr lang="en-US" dirty="0"/>
                  <a:t>) against the null model (</a:t>
                </a:r>
                <a:r>
                  <a:rPr lang="en-US" i="1" dirty="0"/>
                  <a:t>0</a:t>
                </a:r>
                <a:r>
                  <a:rPr lang="en-US" dirty="0"/>
                  <a:t>).</a:t>
                </a:r>
              </a:p>
              <a:p>
                <a:r>
                  <a:rPr lang="en-US" dirty="0"/>
                  <a:t>CFI and TLI are highly correlated</a:t>
                </a:r>
              </a:p>
              <a:p>
                <a:r>
                  <a:rPr lang="en-US" dirty="0"/>
                  <a:t>Same suggested “cut-offs” as for TLI (&gt;.95 awesome, &gt;.90 great)</a:t>
                </a:r>
              </a:p>
            </p:txBody>
          </p:sp>
        </mc:Choice>
        <mc:Fallback>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blipFill>
                <a:blip r:embed="rId2"/>
                <a:stretch>
                  <a:fillRect l="-1043" t="-2241" r="-464" b="-2521"/>
                </a:stretch>
              </a:blipFill>
            </p:spPr>
            <p:txBody>
              <a:bodyPr/>
              <a:lstStyle/>
              <a:p>
                <a:r>
                  <a:rPr lang="en-US">
                    <a:noFill/>
                  </a:rPr>
                  <a:t> </a:t>
                </a:r>
              </a:p>
            </p:txBody>
          </p:sp>
        </mc:Fallback>
      </mc:AlternateContent>
    </p:spTree>
    <p:extLst>
      <p:ext uri="{BB962C8B-B14F-4D97-AF65-F5344CB8AC3E}">
        <p14:creationId xmlns:p14="http://schemas.microsoft.com/office/powerpoint/2010/main" val="722761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GFI (Goodness-of-fit index) and AGFI (Adjusted Goodness-of-fit index) are affected by sample size and have been shunned by the community. Don’t use them, don’t report them, ignore them. </a:t>
            </a:r>
          </a:p>
          <a:p>
            <a:endParaRPr lang="en-US" dirty="0"/>
          </a:p>
          <a:p>
            <a:endParaRPr lang="en-US" dirty="0"/>
          </a:p>
        </p:txBody>
      </p:sp>
    </p:spTree>
    <p:extLst>
      <p:ext uri="{BB962C8B-B14F-4D97-AF65-F5344CB8AC3E}">
        <p14:creationId xmlns:p14="http://schemas.microsoft.com/office/powerpoint/2010/main" val="1774436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Residual-based indices:</a:t>
            </a:r>
          </a:p>
          <a:p>
            <a:endParaRPr lang="en-US" dirty="0"/>
          </a:p>
          <a:p>
            <a:r>
              <a:rPr lang="en-US" dirty="0"/>
              <a:t>The residual matrix is a good source of information on model fit (i.e., how well does the model reproduce the observed correlation / covariance matrix). </a:t>
            </a:r>
          </a:p>
          <a:p>
            <a:endParaRPr lang="en-US" dirty="0"/>
          </a:p>
          <a:p>
            <a:r>
              <a:rPr lang="en-US" dirty="0"/>
              <a:t>Some fit indices directly work with the elements in the residual matrix.</a:t>
            </a:r>
          </a:p>
          <a:p>
            <a:endParaRPr lang="en-US" dirty="0"/>
          </a:p>
          <a:p>
            <a:endParaRPr lang="en-US" dirty="0"/>
          </a:p>
        </p:txBody>
      </p:sp>
    </p:spTree>
    <p:extLst>
      <p:ext uri="{BB962C8B-B14F-4D97-AF65-F5344CB8AC3E}">
        <p14:creationId xmlns:p14="http://schemas.microsoft.com/office/powerpoint/2010/main" val="390801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cs-CZ" dirty="0"/>
              <a:t>Think of CFA as a succession of three steps:</a:t>
            </a:r>
          </a:p>
          <a:p>
            <a:endParaRPr lang="cs-CZ" dirty="0"/>
          </a:p>
          <a:p>
            <a:pPr lvl="1"/>
            <a:r>
              <a:rPr lang="cs-CZ" sz="2800" dirty="0"/>
              <a:t>1) Specify a model</a:t>
            </a:r>
          </a:p>
          <a:p>
            <a:pPr lvl="1"/>
            <a:r>
              <a:rPr lang="cs-CZ" sz="2800" dirty="0"/>
              <a:t>2) </a:t>
            </a:r>
            <a:r>
              <a:rPr lang="en-US" sz="2800" dirty="0"/>
              <a:t>Fit the model to data (estimate the free parameters)</a:t>
            </a:r>
          </a:p>
          <a:p>
            <a:pPr lvl="1"/>
            <a:r>
              <a:rPr lang="en-US" sz="2800" dirty="0"/>
              <a:t>3) Evaluate the result</a:t>
            </a:r>
          </a:p>
        </p:txBody>
      </p:sp>
    </p:spTree>
    <p:extLst>
      <p:ext uri="{BB962C8B-B14F-4D97-AF65-F5344CB8AC3E}">
        <p14:creationId xmlns:p14="http://schemas.microsoft.com/office/powerpoint/2010/main" val="134272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Model fit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RMSR (Root mean squared residual) – a zero indicates perfect fit</a:t>
            </a:r>
          </a:p>
          <a:p>
            <a:endParaRPr lang="en-US" dirty="0"/>
          </a:p>
          <a:p>
            <a:r>
              <a:rPr lang="en-US" dirty="0"/>
              <a:t>SRMR (Standardized root mean [squared] residual) – again, a zero indicates perfect fit. Typically a value of less than .08 is considered good fit. </a:t>
            </a:r>
          </a:p>
          <a:p>
            <a:endParaRPr lang="en-US" dirty="0"/>
          </a:p>
          <a:p>
            <a:r>
              <a:rPr lang="en-US" dirty="0"/>
              <a:t>Keep in mind that most residual-based fit indices incorporate no penalty for model complexity. </a:t>
            </a:r>
          </a:p>
          <a:p>
            <a:endParaRPr lang="en-US" dirty="0"/>
          </a:p>
          <a:p>
            <a:endParaRPr lang="en-US" dirty="0"/>
          </a:p>
        </p:txBody>
      </p:sp>
    </p:spTree>
    <p:extLst>
      <p:ext uri="{BB962C8B-B14F-4D97-AF65-F5344CB8AC3E}">
        <p14:creationId xmlns:p14="http://schemas.microsoft.com/office/powerpoint/2010/main" val="553874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cs-CZ" dirty="0"/>
              <a:t>1) Specify a model</a:t>
            </a:r>
            <a:endParaRPr lang="en-US" dirty="0"/>
          </a:p>
          <a:p>
            <a:pPr marL="0" indent="0">
              <a:buNone/>
            </a:pPr>
            <a:endParaRPr lang="en-US" dirty="0"/>
          </a:p>
          <a:p>
            <a:r>
              <a:rPr lang="en-US" dirty="0"/>
              <a:t>We know what this is – either specify the model through specification of the model matrices or through path diagrams</a:t>
            </a:r>
            <a:endParaRPr lang="cs-CZ" dirty="0"/>
          </a:p>
          <a:p>
            <a:pPr marL="457200" lvl="1" indent="0">
              <a:buNone/>
            </a:pPr>
            <a:endParaRPr lang="en-US" sz="2800" dirty="0"/>
          </a:p>
        </p:txBody>
      </p:sp>
    </p:spTree>
    <p:extLst>
      <p:ext uri="{BB962C8B-B14F-4D97-AF65-F5344CB8AC3E}">
        <p14:creationId xmlns:p14="http://schemas.microsoft.com/office/powerpoint/2010/main" val="4113050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cs-CZ" dirty="0"/>
              <a:t>2) </a:t>
            </a:r>
            <a:r>
              <a:rPr lang="en-US" dirty="0"/>
              <a:t>Fit the model to data</a:t>
            </a:r>
          </a:p>
          <a:p>
            <a:pPr marL="0" indent="0">
              <a:buNone/>
            </a:pPr>
            <a:endParaRPr lang="en-US" dirty="0"/>
          </a:p>
          <a:p>
            <a:r>
              <a:rPr lang="en-US" sz="2800" dirty="0"/>
              <a:t>Obtain </a:t>
            </a:r>
            <a:r>
              <a:rPr lang="en-US" dirty="0"/>
              <a:t>estimates of the free parameters that minimize the discrepancy function</a:t>
            </a:r>
          </a:p>
          <a:p>
            <a:endParaRPr lang="en-US" sz="2800" dirty="0"/>
          </a:p>
          <a:p>
            <a:r>
              <a:rPr lang="en-US" sz="2800" dirty="0"/>
              <a:t>I haven’t mentioned one thing yet, but it’s very important – do </a:t>
            </a:r>
            <a:r>
              <a:rPr lang="en-US" sz="2800" b="1" dirty="0"/>
              <a:t>not</a:t>
            </a:r>
            <a:r>
              <a:rPr lang="en-US" sz="2800" dirty="0"/>
              <a:t> carry out an EFA with a blind rotation to decide on the number of factors and the position of zero loadings and then fit an analogous CFA model using the </a:t>
            </a:r>
            <a:r>
              <a:rPr lang="en-US" sz="2800" b="1" dirty="0"/>
              <a:t>same data</a:t>
            </a:r>
            <a:r>
              <a:rPr lang="en-US" sz="2800" dirty="0"/>
              <a:t>. </a:t>
            </a:r>
          </a:p>
        </p:txBody>
      </p:sp>
    </p:spTree>
    <p:extLst>
      <p:ext uri="{BB962C8B-B14F-4D97-AF65-F5344CB8AC3E}">
        <p14:creationId xmlns:p14="http://schemas.microsoft.com/office/powerpoint/2010/main" val="3335769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cs-CZ" dirty="0"/>
              <a:t>2) </a:t>
            </a:r>
            <a:r>
              <a:rPr lang="en-US" dirty="0"/>
              <a:t>Fit the model to data</a:t>
            </a:r>
          </a:p>
          <a:p>
            <a:pPr marL="0" indent="0">
              <a:buNone/>
            </a:pPr>
            <a:endParaRPr lang="en-US" dirty="0"/>
          </a:p>
          <a:p>
            <a:r>
              <a:rPr lang="en-US" sz="2800" dirty="0"/>
              <a:t>That would be capitalizing on chance – what you would be effectively doing is “confirming” a solution by CFA that was suggested by EFA. </a:t>
            </a:r>
          </a:p>
          <a:p>
            <a:r>
              <a:rPr lang="en-US" dirty="0"/>
              <a:t>First of all, that’s kind of running in circles, second of all, it invalidates statistical tests and standard errors obtained by fitting the confirmatory model</a:t>
            </a:r>
            <a:endParaRPr lang="en-US" sz="2800" dirty="0"/>
          </a:p>
        </p:txBody>
      </p:sp>
    </p:spTree>
    <p:extLst>
      <p:ext uri="{BB962C8B-B14F-4D97-AF65-F5344CB8AC3E}">
        <p14:creationId xmlns:p14="http://schemas.microsoft.com/office/powerpoint/2010/main" val="30755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cs-CZ" dirty="0"/>
              <a:t>2) </a:t>
            </a:r>
            <a:r>
              <a:rPr lang="en-US" dirty="0"/>
              <a:t>Fit the model to data</a:t>
            </a:r>
          </a:p>
          <a:p>
            <a:pPr marL="0" indent="0">
              <a:buNone/>
            </a:pPr>
            <a:endParaRPr lang="en-US" dirty="0"/>
          </a:p>
          <a:p>
            <a:r>
              <a:rPr lang="en-US" sz="2800" dirty="0"/>
              <a:t>What you can do is exploring the factor structure using one half of the data (split randomly) and then “cross-validating” your hypothesized model using the other half of the data. </a:t>
            </a:r>
          </a:p>
          <a:p>
            <a:r>
              <a:rPr lang="en-US" dirty="0"/>
              <a:t>This is an example of a good practice. You want to formulate a model that holds for the population, so being able to replicate the model on different data tells you good things about your model. </a:t>
            </a:r>
            <a:endParaRPr lang="en-US" sz="2800" dirty="0"/>
          </a:p>
        </p:txBody>
      </p:sp>
    </p:spTree>
    <p:extLst>
      <p:ext uri="{BB962C8B-B14F-4D97-AF65-F5344CB8AC3E}">
        <p14:creationId xmlns:p14="http://schemas.microsoft.com/office/powerpoint/2010/main" val="2465387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CFA Review</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pPr marL="0" indent="0">
              <a:buNone/>
            </a:pPr>
            <a:r>
              <a:rPr lang="en-US" dirty="0"/>
              <a:t>3) Evaluate the result</a:t>
            </a:r>
          </a:p>
          <a:p>
            <a:pPr marL="0" indent="0">
              <a:buNone/>
            </a:pPr>
            <a:endParaRPr lang="en-US" dirty="0"/>
          </a:p>
          <a:p>
            <a:r>
              <a:rPr lang="en-US" dirty="0"/>
              <a:t>That’s what we’ll be talking about today. </a:t>
            </a:r>
          </a:p>
          <a:p>
            <a:pPr marL="0" indent="0">
              <a:buNone/>
            </a:pPr>
            <a:endParaRPr lang="en-US" dirty="0"/>
          </a:p>
          <a:p>
            <a:r>
              <a:rPr lang="en-US" sz="2800" dirty="0"/>
              <a:t>Generally:</a:t>
            </a:r>
          </a:p>
          <a:p>
            <a:pPr marL="0" indent="0">
              <a:buNone/>
            </a:pPr>
            <a:endParaRPr lang="en-US" sz="2800" dirty="0"/>
          </a:p>
          <a:p>
            <a:pPr lvl="1"/>
            <a:r>
              <a:rPr lang="en-US" sz="2800" dirty="0"/>
              <a:t>A) Evaluate the parameter estimates</a:t>
            </a:r>
          </a:p>
          <a:p>
            <a:pPr lvl="1"/>
            <a:r>
              <a:rPr lang="en-US" sz="2800" dirty="0"/>
              <a:t>B) Evaluate the overall model fit</a:t>
            </a:r>
          </a:p>
        </p:txBody>
      </p:sp>
    </p:spTree>
    <p:extLst>
      <p:ext uri="{BB962C8B-B14F-4D97-AF65-F5344CB8AC3E}">
        <p14:creationId xmlns:p14="http://schemas.microsoft.com/office/powerpoint/2010/main" val="42171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sz="2800" dirty="0"/>
              <a:t>First, make sure the solution looks reasonable enough. </a:t>
            </a:r>
          </a:p>
          <a:p>
            <a:r>
              <a:rPr lang="en-US" dirty="0"/>
              <a:t>Did the software produce any warnings? </a:t>
            </a:r>
          </a:p>
          <a:p>
            <a:r>
              <a:rPr lang="en-US" sz="2800" dirty="0"/>
              <a:t>Examine the parameter estimates – the point estimates and the standard errors. </a:t>
            </a:r>
            <a:endParaRPr lang="en-US" dirty="0"/>
          </a:p>
          <a:p>
            <a:endParaRPr lang="en-US" sz="2800" dirty="0"/>
          </a:p>
          <a:p>
            <a:r>
              <a:rPr lang="en-US" dirty="0"/>
              <a:t>Are the point estimates within their logical bounds? Look for correlations greater than 1, variances less than or equal to 0. These are signs that things are breaking down. </a:t>
            </a:r>
            <a:endParaRPr lang="en-US" sz="2800" dirty="0"/>
          </a:p>
        </p:txBody>
      </p:sp>
    </p:spTree>
    <p:extLst>
      <p:ext uri="{BB962C8B-B14F-4D97-AF65-F5344CB8AC3E}">
        <p14:creationId xmlns:p14="http://schemas.microsoft.com/office/powerpoint/2010/main" val="326995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Evaluating the result</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endParaRPr lang="en-US" sz="2800" dirty="0"/>
          </a:p>
          <a:p>
            <a:endParaRPr lang="en-US" dirty="0"/>
          </a:p>
          <a:p>
            <a:r>
              <a:rPr lang="en-US" sz="2800" dirty="0"/>
              <a:t>Such “broken down” things are called </a:t>
            </a:r>
            <a:r>
              <a:rPr lang="en-US" sz="2800" i="1" dirty="0"/>
              <a:t>inadmissible </a:t>
            </a:r>
            <a:r>
              <a:rPr lang="en-US" sz="2800" dirty="0"/>
              <a:t>or </a:t>
            </a:r>
            <a:r>
              <a:rPr lang="en-US" sz="2800" i="1" dirty="0"/>
              <a:t>improper</a:t>
            </a:r>
            <a:r>
              <a:rPr lang="en-US" sz="2800" dirty="0"/>
              <a:t> solutions. You should be super-careful when interpreting such solutions, as *something* is most likely wrong in your data or with your model. Treat this as a warning and try to figure out what’s wrong.</a:t>
            </a:r>
          </a:p>
          <a:p>
            <a:endParaRPr lang="en-US" dirty="0"/>
          </a:p>
          <a:p>
            <a:pPr marL="0" indent="0">
              <a:buNone/>
            </a:pPr>
            <a:endParaRPr lang="en-US" sz="2800" dirty="0"/>
          </a:p>
        </p:txBody>
      </p:sp>
    </p:spTree>
    <p:extLst>
      <p:ext uri="{BB962C8B-B14F-4D97-AF65-F5344CB8AC3E}">
        <p14:creationId xmlns:p14="http://schemas.microsoft.com/office/powerpoint/2010/main" val="3407986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13951</TotalTime>
  <Words>1089</Words>
  <Application>Microsoft Office PowerPoint</Application>
  <PresentationFormat>Widescreen</PresentationFormat>
  <Paragraphs>110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Cambria Math</vt:lpstr>
      <vt:lpstr>Office Theme</vt:lpstr>
      <vt:lpstr>Model fit in CFA</vt:lpstr>
      <vt:lpstr>CFA Review</vt:lpstr>
      <vt:lpstr>CFA Review</vt:lpstr>
      <vt:lpstr>CFA Review</vt:lpstr>
      <vt:lpstr>CFA Review</vt:lpstr>
      <vt:lpstr>CFA Review</vt:lpstr>
      <vt:lpstr>CFA Review</vt:lpstr>
      <vt:lpstr>Evaluating the result</vt:lpstr>
      <vt:lpstr>Evaluating the result</vt:lpstr>
      <vt:lpstr>Evaluating the result</vt:lpstr>
      <vt:lpstr>Evaluating the result</vt:lpstr>
      <vt:lpstr>Evaluating the result</vt:lpstr>
      <vt:lpstr>Evaluating the result</vt:lpstr>
      <vt:lpstr>Model fit</vt:lpstr>
      <vt:lpstr>Model fit</vt:lpstr>
      <vt:lpstr>Model fit</vt:lpstr>
      <vt:lpstr>Model fit</vt:lpstr>
      <vt:lpstr>Model fit</vt:lpstr>
      <vt:lpstr>Model fit</vt:lpstr>
      <vt:lpstr>Model fit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algebra</dc:title>
  <dc:creator>Adam Ťápal</dc:creator>
  <cp:lastModifiedBy>Adam Ťápal</cp:lastModifiedBy>
  <cp:revision>371</cp:revision>
  <dcterms:created xsi:type="dcterms:W3CDTF">2017-09-24T20:13:48Z</dcterms:created>
  <dcterms:modified xsi:type="dcterms:W3CDTF">2017-12-11T17:09:05Z</dcterms:modified>
</cp:coreProperties>
</file>