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8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1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4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3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5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9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4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0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3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5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CAC47-73E4-43C0-B1C1-1F80617FEF1C}" type="datetimeFigureOut">
              <a:rPr lang="en-US" smtClean="0"/>
              <a:t>16-Sep-18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26942"/>
            <a:ext cx="9144000" cy="2387600"/>
          </a:xfrm>
        </p:spPr>
        <p:txBody>
          <a:bodyPr>
            <a:normAutofit/>
          </a:bodyPr>
          <a:lstStyle/>
          <a:p>
            <a:r>
              <a:rPr lang="cs-CZ" sz="4800" dirty="0"/>
              <a:t>An introduction to an 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dirty="0"/>
          </a:p>
          <a:p>
            <a:r>
              <a:rPr lang="cs-CZ" dirty="0"/>
              <a:t>Week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9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First:</a:t>
            </a:r>
          </a:p>
          <a:p>
            <a:pPr lvl="1"/>
            <a:r>
              <a:rPr lang="cs-CZ" sz="2800" dirty="0"/>
              <a:t>Factor analysis at-a-glance</a:t>
            </a:r>
          </a:p>
          <a:p>
            <a:pPr lvl="1"/>
            <a:r>
              <a:rPr lang="cs-CZ" sz="2800" dirty="0"/>
              <a:t>Definition and review of key terms, ideas and concepts</a:t>
            </a:r>
          </a:p>
          <a:p>
            <a:pPr lvl="1"/>
            <a:r>
              <a:rPr lang="cs-CZ" sz="2800" dirty="0"/>
              <a:t>A bit of history (a very tiny bit)</a:t>
            </a:r>
          </a:p>
          <a:p>
            <a:pPr lvl="1"/>
            <a:r>
              <a:rPr lang="cs-CZ" sz="2800" dirty="0"/>
              <a:t>Scalars, vectors and matrices</a:t>
            </a:r>
          </a:p>
          <a:p>
            <a:pPr lvl="1"/>
            <a:r>
              <a:rPr lang="cs-CZ" sz="2800" dirty="0"/>
              <a:t>Basic vector and matrix operations and functions</a:t>
            </a:r>
          </a:p>
          <a:p>
            <a:pPr marL="457200" lvl="1" indent="0">
              <a:buNone/>
            </a:pPr>
            <a:r>
              <a:rPr lang="cs-CZ" sz="2800" dirty="0"/>
              <a:t>								(Assignment 1)</a:t>
            </a:r>
          </a:p>
          <a:p>
            <a:pPr marL="457200" lvl="1" indent="0">
              <a:buNone/>
            </a:pPr>
            <a:r>
              <a:rPr lang="cs-CZ" sz="2800" dirty="0"/>
              <a:t>+ Review your Greek / </a:t>
            </a:r>
            <a:r>
              <a:rPr lang="el-GR" sz="2800" dirty="0"/>
              <a:t>Γρεεκ</a:t>
            </a:r>
            <a:r>
              <a:rPr lang="cs-CZ" sz="2800" dirty="0"/>
              <a:t>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72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Second:</a:t>
            </a:r>
          </a:p>
          <a:p>
            <a:pPr lvl="1"/>
            <a:r>
              <a:rPr lang="cs-CZ" sz="2800" dirty="0"/>
              <a:t>The model (The </a:t>
            </a:r>
            <a:r>
              <a:rPr lang="cs-CZ" sz="2800" i="1" dirty="0"/>
              <a:t>Unrestricted </a:t>
            </a:r>
            <a:r>
              <a:rPr lang="en-US" sz="2800" i="1" dirty="0"/>
              <a:t>[Exploratory]</a:t>
            </a:r>
            <a:r>
              <a:rPr lang="cs-CZ" sz="2800" dirty="0"/>
              <a:t> </a:t>
            </a:r>
            <a:r>
              <a:rPr lang="cs-CZ" sz="2800" i="1" dirty="0"/>
              <a:t>Common Factor Model)</a:t>
            </a:r>
            <a:endParaRPr lang="cs-CZ" sz="2800" dirty="0"/>
          </a:p>
          <a:p>
            <a:pPr lvl="1"/>
            <a:r>
              <a:rPr lang="cs-CZ" sz="2800" dirty="0"/>
              <a:t>The methodology (Fitting the model, Estimation, Rotation, Fit)</a:t>
            </a:r>
          </a:p>
          <a:p>
            <a:pPr lvl="1"/>
            <a:r>
              <a:rPr lang="cs-CZ" sz="2800" dirty="0"/>
              <a:t>The software! (CEFA)</a:t>
            </a:r>
          </a:p>
          <a:p>
            <a:pPr marL="457200" lvl="1" indent="0">
              <a:buNone/>
            </a:pPr>
            <a:r>
              <a:rPr lang="cs-CZ" sz="2800" dirty="0"/>
              <a:t>								(Assignment 2)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0330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Third:</a:t>
            </a:r>
          </a:p>
          <a:p>
            <a:pPr lvl="1"/>
            <a:r>
              <a:rPr lang="cs-CZ" sz="2800" dirty="0"/>
              <a:t>Still the same old model (The </a:t>
            </a:r>
            <a:r>
              <a:rPr lang="cs-CZ" sz="2800" i="1" dirty="0"/>
              <a:t>Restricted</a:t>
            </a:r>
            <a:r>
              <a:rPr lang="en-US" sz="2800" i="1" dirty="0"/>
              <a:t> [Confirmatory]</a:t>
            </a:r>
            <a:r>
              <a:rPr lang="cs-CZ" sz="2800" dirty="0"/>
              <a:t> </a:t>
            </a:r>
            <a:r>
              <a:rPr lang="cs-CZ" sz="2800" i="1" dirty="0"/>
              <a:t>Common Factor Model)</a:t>
            </a:r>
            <a:endParaRPr lang="cs-CZ" sz="2800" dirty="0"/>
          </a:p>
          <a:p>
            <a:pPr lvl="1"/>
            <a:r>
              <a:rPr lang="cs-CZ" sz="2800" dirty="0"/>
              <a:t>The methodology (Constraints, Identification, Fit)</a:t>
            </a:r>
          </a:p>
          <a:p>
            <a:pPr lvl="1"/>
            <a:r>
              <a:rPr lang="cs-CZ" sz="2800" dirty="0"/>
              <a:t>The software! (lavaan)</a:t>
            </a:r>
          </a:p>
          <a:p>
            <a:pPr marL="457200" lvl="1" indent="0">
              <a:buNone/>
            </a:pPr>
            <a:r>
              <a:rPr lang="cs-CZ" sz="2800" dirty="0"/>
              <a:t>								(Assignment 3)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3649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Further (if time permits):</a:t>
            </a:r>
          </a:p>
          <a:p>
            <a:pPr lvl="1"/>
            <a:r>
              <a:rPr lang="cs-CZ" sz="2800" dirty="0"/>
              <a:t>Special topics and „extras“</a:t>
            </a:r>
          </a:p>
          <a:p>
            <a:pPr marL="457200" lvl="1" indent="0">
              <a:buNone/>
            </a:pPr>
            <a:r>
              <a:rPr lang="cs-CZ" sz="2800" dirty="0"/>
              <a:t>					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161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/>
          </a:p>
          <a:p>
            <a:pPr lvl="1"/>
            <a:r>
              <a:rPr lang="cs-CZ" sz="2800" dirty="0"/>
              <a:t>At the end of the semester, you will:</a:t>
            </a:r>
          </a:p>
          <a:p>
            <a:pPr marL="457200" lvl="1" indent="0">
              <a:buNone/>
            </a:pPr>
            <a:endParaRPr lang="cs-CZ" sz="2800" dirty="0"/>
          </a:p>
          <a:p>
            <a:pPr lvl="3"/>
            <a:r>
              <a:rPr lang="cs-CZ" sz="2800" dirty="0"/>
              <a:t>Have a solid understanding of the theory behind EFA and CFA</a:t>
            </a:r>
            <a:r>
              <a:rPr lang="cs-CZ" sz="2200" dirty="0"/>
              <a:t>								</a:t>
            </a:r>
          </a:p>
          <a:p>
            <a:pPr lvl="3"/>
            <a:r>
              <a:rPr lang="cs-CZ" sz="2800" dirty="0"/>
              <a:t>Become an informed data analyst</a:t>
            </a:r>
            <a:r>
              <a:rPr lang="en-US" sz="2800" dirty="0"/>
              <a:t> when performing FA</a:t>
            </a:r>
            <a:endParaRPr lang="cs-CZ" sz="2800" dirty="0"/>
          </a:p>
          <a:p>
            <a:pPr lvl="3"/>
            <a:r>
              <a:rPr lang="cs-CZ" sz="2800" dirty="0"/>
              <a:t>Be able to use major software for EFA and CFA</a:t>
            </a:r>
            <a:endParaRPr lang="en-US" sz="2800" dirty="0"/>
          </a:p>
          <a:p>
            <a:pPr lvl="3"/>
            <a:r>
              <a:rPr lang="en-US" sz="2800" dirty="0"/>
              <a:t>Be able to interpret and communicate EFA and CFA results</a:t>
            </a:r>
          </a:p>
          <a:p>
            <a:pPr lvl="3"/>
            <a:r>
              <a:rPr lang="en-US" sz="2800" dirty="0"/>
              <a:t>Be able to evaluate other people’s work</a:t>
            </a:r>
          </a:p>
        </p:txBody>
      </p:sp>
    </p:spTree>
    <p:extLst>
      <p:ext uri="{BB962C8B-B14F-4D97-AF65-F5344CB8AC3E}">
        <p14:creationId xmlns:p14="http://schemas.microsoft.com/office/powerpoint/2010/main" val="36041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First off.....English!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825625"/>
            <a:ext cx="10725443" cy="444856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This course is taught in </a:t>
            </a:r>
            <a:r>
              <a:rPr lang="cs-CZ" b="1" i="1" dirty="0"/>
              <a:t>English</a:t>
            </a:r>
            <a:r>
              <a:rPr lang="cs-CZ" dirty="0"/>
              <a:t> (yay!) – for many reasons</a:t>
            </a:r>
          </a:p>
          <a:p>
            <a:endParaRPr lang="cs-CZ" dirty="0"/>
          </a:p>
          <a:p>
            <a:r>
              <a:rPr lang="cs-CZ" dirty="0"/>
              <a:t>All lectures, all homeworks, all e-mails, the exam...</a:t>
            </a:r>
          </a:p>
          <a:p>
            <a:endParaRPr lang="cs-CZ" dirty="0"/>
          </a:p>
          <a:p>
            <a:r>
              <a:rPr lang="cs-CZ" dirty="0"/>
              <a:t>Even though I do speak Czech, please no Czech in class or in your coursework 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Am I too fast? Am I too slow? Do I mumble? Do I sound funny? Tell me.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07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Lecture times are Mon</a:t>
            </a:r>
            <a:r>
              <a:rPr lang="cs-CZ" dirty="0"/>
              <a:t> (U44)</a:t>
            </a:r>
            <a:r>
              <a:rPr lang="en-US" dirty="0"/>
              <a:t> + Wed</a:t>
            </a:r>
            <a:r>
              <a:rPr lang="cs-CZ" dirty="0"/>
              <a:t> (U43)</a:t>
            </a:r>
            <a:r>
              <a:rPr lang="en-US" dirty="0"/>
              <a:t>, 18:00 – 18:50</a:t>
            </a:r>
          </a:p>
          <a:p>
            <a:endParaRPr lang="en-US" dirty="0"/>
          </a:p>
          <a:p>
            <a:r>
              <a:rPr lang="en-US" dirty="0"/>
              <a:t>4 credits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9567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No official requirements, but…</a:t>
            </a:r>
          </a:p>
          <a:p>
            <a:endParaRPr lang="en-US" dirty="0"/>
          </a:p>
          <a:p>
            <a:r>
              <a:rPr lang="en-US" dirty="0"/>
              <a:t>At least an elementary stats course (correlation, linear regression, partial correlation, multiple regression) </a:t>
            </a:r>
          </a:p>
          <a:p>
            <a:r>
              <a:rPr lang="en-US" dirty="0"/>
              <a:t>Some knowledge of R is great (we’ll need it later on, you have time)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If you’re not so sure, please catch up/refresh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2675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Math!</a:t>
            </a:r>
          </a:p>
          <a:p>
            <a:r>
              <a:rPr lang="en-US" dirty="0"/>
              <a:t>We will learn a bit of matrix algebra, it’s EASY (might be a review for some of you)</a:t>
            </a:r>
          </a:p>
          <a:p>
            <a:endParaRPr lang="en-US" dirty="0"/>
          </a:p>
          <a:p>
            <a:r>
              <a:rPr lang="en-US" dirty="0"/>
              <a:t>But yes, this course will be more math-y than most PSYCH courses. Don’t worry, even if you think you suck at math. 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1247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Requirements:</a:t>
            </a:r>
          </a:p>
          <a:p>
            <a:endParaRPr lang="en-US" dirty="0"/>
          </a:p>
          <a:p>
            <a:r>
              <a:rPr lang="en-US" dirty="0"/>
              <a:t>Participation (will be</a:t>
            </a:r>
            <a:r>
              <a:rPr lang="cs-CZ" dirty="0"/>
              <a:t> somewhat</a:t>
            </a:r>
            <a:r>
              <a:rPr lang="en-US" dirty="0"/>
              <a:t> monitored, no strict rules…for the </a:t>
            </a:r>
            <a:r>
              <a:rPr lang="cs-CZ" dirty="0"/>
              <a:t> 			    </a:t>
            </a:r>
            <a:r>
              <a:rPr lang="en-US" dirty="0"/>
              <a:t>moment </a:t>
            </a:r>
            <a:r>
              <a:rPr lang="en-US" dirty="0">
                <a:sym typeface="Wingdings" panose="05000000000000000000" pitchFamily="2" charset="2"/>
              </a:rPr>
              <a:t> )</a:t>
            </a:r>
            <a:r>
              <a:rPr lang="en-US" dirty="0"/>
              <a:t> </a:t>
            </a:r>
          </a:p>
          <a:p>
            <a:r>
              <a:rPr lang="en-US" dirty="0"/>
              <a:t>Homework (three short homework assignments, 20% of grade)</a:t>
            </a:r>
          </a:p>
          <a:p>
            <a:r>
              <a:rPr lang="en-US" dirty="0"/>
              <a:t>Exam (take-home, 40% of grade)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Grading criteria in the syllabus</a:t>
            </a:r>
          </a:p>
        </p:txBody>
      </p:sp>
    </p:spTree>
    <p:extLst>
      <p:ext uri="{BB962C8B-B14F-4D97-AF65-F5344CB8AC3E}">
        <p14:creationId xmlns:p14="http://schemas.microsoft.com/office/powerpoint/2010/main" val="1640276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Academic misconduct – </a:t>
            </a:r>
            <a:r>
              <a:rPr lang="en-US" b="1" dirty="0"/>
              <a:t>no</a:t>
            </a:r>
            <a:r>
              <a:rPr lang="en-US" dirty="0"/>
              <a:t> copying, </a:t>
            </a:r>
            <a:r>
              <a:rPr lang="en-US" b="1" dirty="0"/>
              <a:t>no</a:t>
            </a:r>
            <a:r>
              <a:rPr lang="en-US" dirty="0"/>
              <a:t> teamwork on assignments, </a:t>
            </a:r>
            <a:br>
              <a:rPr lang="en-US" dirty="0"/>
            </a:br>
            <a:r>
              <a:rPr lang="en-US" b="1" dirty="0"/>
              <a:t>no</a:t>
            </a:r>
            <a:r>
              <a:rPr lang="en-US" dirty="0"/>
              <a:t> plagiarism. Pretty please.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Course materials:</a:t>
            </a:r>
          </a:p>
          <a:p>
            <a:r>
              <a:rPr lang="en-US" dirty="0"/>
              <a:t>Notes (presentations) will be given ahead of time, bring them if you wish</a:t>
            </a:r>
          </a:p>
          <a:p>
            <a:r>
              <a:rPr lang="en-US" dirty="0"/>
              <a:t>No other material is necessary, but feel free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9337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slightly “different” course. Relatively speaking:</a:t>
            </a:r>
          </a:p>
          <a:p>
            <a:pPr lvl="1"/>
            <a:r>
              <a:rPr lang="en-US" sz="2800" dirty="0"/>
              <a:t>More frequent</a:t>
            </a:r>
          </a:p>
          <a:p>
            <a:pPr lvl="1"/>
            <a:r>
              <a:rPr lang="en-US" sz="2800" dirty="0"/>
              <a:t>More frontal</a:t>
            </a:r>
          </a:p>
          <a:p>
            <a:pPr lvl="1"/>
            <a:r>
              <a:rPr lang="en-US" sz="2800" dirty="0"/>
              <a:t>Less time spent on assignments</a:t>
            </a:r>
          </a:p>
          <a:p>
            <a:pPr lvl="1"/>
            <a:r>
              <a:rPr lang="en-US" sz="2800" dirty="0"/>
              <a:t>NO group projects (does anyone even like those?)</a:t>
            </a:r>
          </a:p>
          <a:p>
            <a:pPr lvl="1"/>
            <a:r>
              <a:rPr lang="en-US" sz="2800" dirty="0"/>
              <a:t>Narrower scope, but more in-depth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5841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Please don’t tear me apart	</a:t>
            </a:r>
          </a:p>
        </p:txBody>
      </p:sp>
    </p:spTree>
    <p:extLst>
      <p:ext uri="{BB962C8B-B14F-4D97-AF65-F5344CB8AC3E}">
        <p14:creationId xmlns:p14="http://schemas.microsoft.com/office/powerpoint/2010/main" val="161669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3827</TotalTime>
  <Words>417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An introduction to an Introduction</vt:lpstr>
      <vt:lpstr>First off.....English!</vt:lpstr>
      <vt:lpstr>Course logistics</vt:lpstr>
      <vt:lpstr>Course logistics</vt:lpstr>
      <vt:lpstr>Course logistics</vt:lpstr>
      <vt:lpstr>Course logistics</vt:lpstr>
      <vt:lpstr>Course logistics</vt:lpstr>
      <vt:lpstr>Course logistics</vt:lpstr>
      <vt:lpstr>Any questions?</vt:lpstr>
      <vt:lpstr>Course content</vt:lpstr>
      <vt:lpstr>Course content</vt:lpstr>
      <vt:lpstr>Course content</vt:lpstr>
      <vt:lpstr>Course content</vt:lpstr>
      <vt:lpstr>Course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an Introduction</dc:title>
  <dc:creator>Adam Ťápal</dc:creator>
  <cp:lastModifiedBy>Adam Ťápal</cp:lastModifiedBy>
  <cp:revision>22</cp:revision>
  <dcterms:created xsi:type="dcterms:W3CDTF">2017-09-17T17:39:54Z</dcterms:created>
  <dcterms:modified xsi:type="dcterms:W3CDTF">2018-09-17T15:44:56Z</dcterms:modified>
</cp:coreProperties>
</file>