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57" r:id="rId4"/>
    <p:sldId id="298" r:id="rId5"/>
    <p:sldId id="258" r:id="rId6"/>
    <p:sldId id="261" r:id="rId7"/>
    <p:sldId id="262" r:id="rId8"/>
    <p:sldId id="259" r:id="rId9"/>
    <p:sldId id="293" r:id="rId10"/>
    <p:sldId id="265" r:id="rId11"/>
    <p:sldId id="263" r:id="rId12"/>
    <p:sldId id="285" r:id="rId13"/>
    <p:sldId id="287" r:id="rId14"/>
    <p:sldId id="288" r:id="rId15"/>
    <p:sldId id="286" r:id="rId16"/>
    <p:sldId id="291" r:id="rId17"/>
    <p:sldId id="272" r:id="rId18"/>
    <p:sldId id="289" r:id="rId19"/>
    <p:sldId id="268" r:id="rId20"/>
    <p:sldId id="271" r:id="rId21"/>
    <p:sldId id="266" r:id="rId22"/>
    <p:sldId id="274" r:id="rId23"/>
    <p:sldId id="295" r:id="rId24"/>
    <p:sldId id="300" r:id="rId25"/>
    <p:sldId id="278" r:id="rId26"/>
    <p:sldId id="279" r:id="rId27"/>
    <p:sldId id="282" r:id="rId28"/>
    <p:sldId id="299" r:id="rId29"/>
    <p:sldId id="297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5515-79A8-4BDA-B887-283E4E7C6C78}" type="datetimeFigureOut">
              <a:rPr lang="cs-CZ" smtClean="0"/>
              <a:t>15.11.2018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8830-3FED-41DA-A242-B6E1EEBD50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386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5515-79A8-4BDA-B887-283E4E7C6C78}" type="datetimeFigureOut">
              <a:rPr lang="cs-CZ" smtClean="0"/>
              <a:t>15.11.2018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8830-3FED-41DA-A242-B6E1EEBD50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05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5515-79A8-4BDA-B887-283E4E7C6C78}" type="datetimeFigureOut">
              <a:rPr lang="cs-CZ" smtClean="0"/>
              <a:t>15.11.2018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8830-3FED-41DA-A242-B6E1EEBD50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97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5515-79A8-4BDA-B887-283E4E7C6C78}" type="datetimeFigureOut">
              <a:rPr lang="cs-CZ" smtClean="0"/>
              <a:t>15.11.2018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8830-3FED-41DA-A242-B6E1EEBD50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32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5515-79A8-4BDA-B887-283E4E7C6C78}" type="datetimeFigureOut">
              <a:rPr lang="cs-CZ" smtClean="0"/>
              <a:t>15.11.2018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8830-3FED-41DA-A242-B6E1EEBD50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68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5515-79A8-4BDA-B887-283E4E7C6C78}" type="datetimeFigureOut">
              <a:rPr lang="cs-CZ" smtClean="0"/>
              <a:t>15.11.2018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8830-3FED-41DA-A242-B6E1EEBD50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58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5515-79A8-4BDA-B887-283E4E7C6C78}" type="datetimeFigureOut">
              <a:rPr lang="cs-CZ" smtClean="0"/>
              <a:t>15.11.2018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8830-3FED-41DA-A242-B6E1EEBD50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12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5515-79A8-4BDA-B887-283E4E7C6C78}" type="datetimeFigureOut">
              <a:rPr lang="cs-CZ" smtClean="0"/>
              <a:t>15.11.2018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8830-3FED-41DA-A242-B6E1EEBD50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26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5515-79A8-4BDA-B887-283E4E7C6C78}" type="datetimeFigureOut">
              <a:rPr lang="cs-CZ" smtClean="0"/>
              <a:t>15.11.2018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8830-3FED-41DA-A242-B6E1EEBD50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95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5515-79A8-4BDA-B887-283E4E7C6C78}" type="datetimeFigureOut">
              <a:rPr lang="cs-CZ" smtClean="0"/>
              <a:t>15.11.2018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8830-3FED-41DA-A242-B6E1EEBD50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801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5515-79A8-4BDA-B887-283E4E7C6C78}" type="datetimeFigureOut">
              <a:rPr lang="cs-CZ" smtClean="0"/>
              <a:t>15.11.2018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8830-3FED-41DA-A242-B6E1EEBD50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01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95515-79A8-4BDA-B887-283E4E7C6C78}" type="datetimeFigureOut">
              <a:rPr lang="cs-CZ" smtClean="0"/>
              <a:t>15.11.2018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78830-3FED-41DA-A242-B6E1EEBD50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60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/>
              <a:t>Social</a:t>
            </a:r>
            <a:r>
              <a:rPr lang="sk-SK" dirty="0"/>
              <a:t> </a:t>
            </a:r>
            <a:r>
              <a:rPr lang="sk-SK" dirty="0" err="1"/>
              <a:t>cognition</a:t>
            </a:r>
            <a:r>
              <a:rPr lang="sk-SK" dirty="0"/>
              <a:t> in </a:t>
            </a:r>
            <a:r>
              <a:rPr lang="sk-SK" dirty="0" err="1"/>
              <a:t>schizophrenia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20466"/>
          </a:xfrm>
        </p:spPr>
        <p:txBody>
          <a:bodyPr>
            <a:normAutofit/>
          </a:bodyPr>
          <a:lstStyle/>
          <a:p>
            <a:r>
              <a:rPr lang="sk-SK" dirty="0"/>
              <a:t>Contemporary topics in cognitive neuroscience</a:t>
            </a:r>
            <a:endParaRPr lang="en-US" dirty="0"/>
          </a:p>
          <a:p>
            <a:r>
              <a:rPr lang="en-US" dirty="0"/>
              <a:t>FSS</a:t>
            </a:r>
            <a:endParaRPr lang="sk-SK" dirty="0"/>
          </a:p>
          <a:p>
            <a:endParaRPr lang="sk-SK" dirty="0"/>
          </a:p>
          <a:p>
            <a:r>
              <a:rPr lang="sk-SK" dirty="0"/>
              <a:t>Martin Jáni</a:t>
            </a:r>
          </a:p>
          <a:p>
            <a:r>
              <a:rPr lang="sk-SK"/>
              <a:t>martinjani</a:t>
            </a:r>
            <a:r>
              <a:rPr lang="en-US"/>
              <a:t>@mail.muni.c</a:t>
            </a:r>
            <a:r>
              <a:rPr lang="en-US" dirty="0"/>
              <a:t>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1398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30768" y="2492445"/>
            <a:ext cx="315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err="1"/>
              <a:t>Functional</a:t>
            </a:r>
            <a:r>
              <a:rPr lang="sk-SK" sz="2800" b="1" dirty="0"/>
              <a:t> </a:t>
            </a:r>
            <a:r>
              <a:rPr lang="sk-SK" sz="2800" b="1" dirty="0" err="1"/>
              <a:t>outcome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7724610" y="6062474"/>
            <a:ext cx="2523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err="1"/>
              <a:t>Social</a:t>
            </a:r>
            <a:r>
              <a:rPr lang="sk-SK" sz="2800" b="1" dirty="0"/>
              <a:t> </a:t>
            </a:r>
            <a:r>
              <a:rPr lang="sk-SK" sz="2800" b="1" dirty="0" err="1"/>
              <a:t>cognition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44803" y="6065986"/>
            <a:ext cx="2908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/>
              <a:t> General </a:t>
            </a:r>
            <a:r>
              <a:rPr lang="sk-SK" sz="2800" b="1" dirty="0" err="1"/>
              <a:t>cognition</a:t>
            </a:r>
            <a:endParaRPr lang="cs-CZ" sz="2800" b="1" dirty="0"/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4230768" y="3105661"/>
            <a:ext cx="1123043" cy="12772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 flipV="1">
            <a:off x="6118165" y="3105661"/>
            <a:ext cx="1253768" cy="12820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Výsledok vyhľadávania obrázkov pre dopyt happy woman sweat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7"/>
          <a:stretch/>
        </p:blipFill>
        <p:spPr bwMode="auto">
          <a:xfrm>
            <a:off x="4230768" y="387328"/>
            <a:ext cx="3077256" cy="201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E4B06F-C7E6-4DB6-A0FE-B90D9652D205}"/>
              </a:ext>
            </a:extLst>
          </p:cNvPr>
          <p:cNvCxnSpPr>
            <a:cxnSpLocks/>
          </p:cNvCxnSpPr>
          <p:nvPr/>
        </p:nvCxnSpPr>
        <p:spPr>
          <a:xfrm>
            <a:off x="4230768" y="4997104"/>
            <a:ext cx="3141166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Súvisiaci obrázok">
            <a:extLst>
              <a:ext uri="{FF2B5EF4-FFF2-40B4-BE49-F238E27FC236}">
                <a16:creationId xmlns:a16="http://schemas.microsoft.com/office/drawing/2014/main" id="{F98B4842-3CEA-4DFD-9436-E0B26C536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363" y="3928221"/>
            <a:ext cx="2637047" cy="213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ok vyhľadávania obrázkov pre dopyt perspective taking">
            <a:extLst>
              <a:ext uri="{FF2B5EF4-FFF2-40B4-BE49-F238E27FC236}">
                <a16:creationId xmlns:a16="http://schemas.microsoft.com/office/drawing/2014/main" id="{D2B1AF8A-BD89-466B-9927-CAD3BC23F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02" y="3928220"/>
            <a:ext cx="3183536" cy="213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705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Výsledok vyhľadávania obrázkov pre dopyt emo al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2747962"/>
            <a:ext cx="57150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410867" y="1362528"/>
            <a:ext cx="355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err="1"/>
              <a:t>Social</a:t>
            </a:r>
            <a:r>
              <a:rPr lang="sk-SK" sz="2400" b="1" dirty="0"/>
              <a:t> </a:t>
            </a:r>
            <a:r>
              <a:rPr lang="sk-SK" sz="2400" b="1" dirty="0" err="1"/>
              <a:t>cognition</a:t>
            </a:r>
            <a:r>
              <a:rPr lang="sk-SK" sz="2400" b="1" dirty="0"/>
              <a:t> / </a:t>
            </a:r>
            <a:r>
              <a:rPr lang="sk-SK" sz="2400" b="1" dirty="0" err="1"/>
              <a:t>isolation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92726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ok vyhľadávania obrázkov pre dopyt faces in things">
            <a:extLst>
              <a:ext uri="{FF2B5EF4-FFF2-40B4-BE49-F238E27FC236}">
                <a16:creationId xmlns:a16="http://schemas.microsoft.com/office/drawing/2014/main" id="{2F9100A4-C0CB-48AF-9B3A-59B1959EC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18" y="330346"/>
            <a:ext cx="5762625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faces in things">
            <a:extLst>
              <a:ext uri="{FF2B5EF4-FFF2-40B4-BE49-F238E27FC236}">
                <a16:creationId xmlns:a16="http://schemas.microsoft.com/office/drawing/2014/main" id="{C9900F92-EEE1-4406-BD65-B4A31354B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941" y="1222241"/>
            <a:ext cx="4646543" cy="464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faces in things">
            <a:extLst>
              <a:ext uri="{FF2B5EF4-FFF2-40B4-BE49-F238E27FC236}">
                <a16:creationId xmlns:a16="http://schemas.microsoft.com/office/drawing/2014/main" id="{10EDF252-4A16-458C-A34D-2B8A556DE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352" y="2041947"/>
            <a:ext cx="4325799" cy="459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67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9DAB5908-EFB4-4413-BEA1-AC6F0BC07E33}"/>
              </a:ext>
            </a:extLst>
          </p:cNvPr>
          <p:cNvSpPr/>
          <p:nvPr/>
        </p:nvSpPr>
        <p:spPr>
          <a:xfrm>
            <a:off x="2661313" y="504966"/>
            <a:ext cx="5227094" cy="5363571"/>
          </a:xfrm>
          <a:prstGeom prst="flowChartConnector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77D3E75A-FEF2-4992-B0C6-0A2962D10D8B}"/>
              </a:ext>
            </a:extLst>
          </p:cNvPr>
          <p:cNvSpPr/>
          <p:nvPr/>
        </p:nvSpPr>
        <p:spPr>
          <a:xfrm>
            <a:off x="3542730" y="2019869"/>
            <a:ext cx="1119117" cy="116005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9C803E16-22B3-4E07-85ED-53E49FF7070C}"/>
              </a:ext>
            </a:extLst>
          </p:cNvPr>
          <p:cNvSpPr/>
          <p:nvPr/>
        </p:nvSpPr>
        <p:spPr>
          <a:xfrm>
            <a:off x="4661847" y="3932830"/>
            <a:ext cx="1119117" cy="116005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B39D00D6-5F92-4BC8-AD8D-6034CF43AEC5}"/>
              </a:ext>
            </a:extLst>
          </p:cNvPr>
          <p:cNvSpPr/>
          <p:nvPr/>
        </p:nvSpPr>
        <p:spPr>
          <a:xfrm>
            <a:off x="5720686" y="2019869"/>
            <a:ext cx="1119117" cy="116005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9805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DA60948-6D69-4507-8FD8-C1BD033EB446}"/>
              </a:ext>
            </a:extLst>
          </p:cNvPr>
          <p:cNvGrpSpPr/>
          <p:nvPr/>
        </p:nvGrpSpPr>
        <p:grpSpPr>
          <a:xfrm flipV="1">
            <a:off x="2661313" y="504966"/>
            <a:ext cx="5227094" cy="5363571"/>
            <a:chOff x="2661313" y="504966"/>
            <a:chExt cx="5227094" cy="5363571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9DAB5908-EFB4-4413-BEA1-AC6F0BC07E33}"/>
                </a:ext>
              </a:extLst>
            </p:cNvPr>
            <p:cNvSpPr/>
            <p:nvPr/>
          </p:nvSpPr>
          <p:spPr>
            <a:xfrm>
              <a:off x="2661313" y="504966"/>
              <a:ext cx="5227094" cy="5363571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" name="Flowchart: Connector 1">
              <a:extLst>
                <a:ext uri="{FF2B5EF4-FFF2-40B4-BE49-F238E27FC236}">
                  <a16:creationId xmlns:a16="http://schemas.microsoft.com/office/drawing/2014/main" id="{77D3E75A-FEF2-4992-B0C6-0A2962D10D8B}"/>
                </a:ext>
              </a:extLst>
            </p:cNvPr>
            <p:cNvSpPr/>
            <p:nvPr/>
          </p:nvSpPr>
          <p:spPr>
            <a:xfrm>
              <a:off x="3542730" y="2019869"/>
              <a:ext cx="1119117" cy="1160059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9C803E16-22B3-4E07-85ED-53E49FF7070C}"/>
                </a:ext>
              </a:extLst>
            </p:cNvPr>
            <p:cNvSpPr/>
            <p:nvPr/>
          </p:nvSpPr>
          <p:spPr>
            <a:xfrm>
              <a:off x="4661847" y="3932830"/>
              <a:ext cx="1119117" cy="1160059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B39D00D6-5F92-4BC8-AD8D-6034CF43AEC5}"/>
                </a:ext>
              </a:extLst>
            </p:cNvPr>
            <p:cNvSpPr/>
            <p:nvPr/>
          </p:nvSpPr>
          <p:spPr>
            <a:xfrm>
              <a:off x="5720686" y="2019869"/>
              <a:ext cx="1119117" cy="1160059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480600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jamanetwork.com/data/Journals/PSYCH/5147/yoa01051f2.png">
            <a:extLst>
              <a:ext uri="{FF2B5EF4-FFF2-40B4-BE49-F238E27FC236}">
                <a16:creationId xmlns:a16="http://schemas.microsoft.com/office/drawing/2014/main" id="{9046FA4C-BDFB-4D99-AB06-22724CF8C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020" y="2797790"/>
            <a:ext cx="7479208" cy="385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2">
            <a:extLst>
              <a:ext uri="{FF2B5EF4-FFF2-40B4-BE49-F238E27FC236}">
                <a16:creationId xmlns:a16="http://schemas.microsoft.com/office/drawing/2014/main" id="{342CA617-7182-4750-95C4-13B1C58BAE10}"/>
              </a:ext>
            </a:extLst>
          </p:cNvPr>
          <p:cNvSpPr/>
          <p:nvPr/>
        </p:nvSpPr>
        <p:spPr>
          <a:xfrm>
            <a:off x="6769341" y="897036"/>
            <a:ext cx="40710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/>
              <a:t>Fusiform gyrus</a:t>
            </a:r>
          </a:p>
          <a:p>
            <a:r>
              <a:rPr lang="cs-CZ" sz="3200" dirty="0"/>
              <a:t>GM volume reduction</a:t>
            </a:r>
          </a:p>
        </p:txBody>
      </p:sp>
      <p:pic>
        <p:nvPicPr>
          <p:cNvPr id="2058" name="Picture 10" descr="The fusiform gyrus region of interest on a 3-dimensional reconstruction of the ventral surface of the brain (A) and on a coronal slice (B). L indicates left; R, right.">
            <a:extLst>
              <a:ext uri="{FF2B5EF4-FFF2-40B4-BE49-F238E27FC236}">
                <a16:creationId xmlns:a16="http://schemas.microsoft.com/office/drawing/2014/main" id="{0D4AE3BA-0AB8-4D2B-BB0B-04FF581C4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07" y="259308"/>
            <a:ext cx="49530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2">
            <a:extLst>
              <a:ext uri="{FF2B5EF4-FFF2-40B4-BE49-F238E27FC236}">
                <a16:creationId xmlns:a16="http://schemas.microsoft.com/office/drawing/2014/main" id="{82F85225-984C-47BF-B5AF-98F7C95AB52F}"/>
              </a:ext>
            </a:extLst>
          </p:cNvPr>
          <p:cNvSpPr/>
          <p:nvPr/>
        </p:nvSpPr>
        <p:spPr>
          <a:xfrm>
            <a:off x="714000" y="4109749"/>
            <a:ext cx="40710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/>
              <a:t>Face identification</a:t>
            </a:r>
          </a:p>
        </p:txBody>
      </p:sp>
      <p:sp>
        <p:nvSpPr>
          <p:cNvPr id="10" name="Obdélník 3">
            <a:extLst>
              <a:ext uri="{FF2B5EF4-FFF2-40B4-BE49-F238E27FC236}">
                <a16:creationId xmlns:a16="http://schemas.microsoft.com/office/drawing/2014/main" id="{C4C670B4-CF71-40F1-B379-789D2CDB3C22}"/>
              </a:ext>
            </a:extLst>
          </p:cNvPr>
          <p:cNvSpPr/>
          <p:nvPr/>
        </p:nvSpPr>
        <p:spPr>
          <a:xfrm>
            <a:off x="2687573" y="6211919"/>
            <a:ext cx="1552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</a:t>
            </a:r>
            <a:r>
              <a:rPr lang="sk-SK" dirty="0"/>
              <a:t>ee</a:t>
            </a:r>
            <a:r>
              <a:rPr lang="en-US" dirty="0"/>
              <a:t> et al. 20</a:t>
            </a:r>
            <a:r>
              <a:rPr lang="sk-SK" dirty="0"/>
              <a:t>0</a:t>
            </a:r>
            <a:r>
              <a:rPr lang="en-US" dirty="0"/>
              <a:t>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0725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2">
            <a:extLst>
              <a:ext uri="{FF2B5EF4-FFF2-40B4-BE49-F238E27FC236}">
                <a16:creationId xmlns:a16="http://schemas.microsoft.com/office/drawing/2014/main" id="{CC17AE22-68DA-4385-93ED-02974663712D}"/>
              </a:ext>
            </a:extLst>
          </p:cNvPr>
          <p:cNvSpPr/>
          <p:nvPr/>
        </p:nvSpPr>
        <p:spPr>
          <a:xfrm>
            <a:off x="7835180" y="1500517"/>
            <a:ext cx="4071013" cy="2909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Face detection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Age/sex identification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Identity discrimination</a:t>
            </a:r>
          </a:p>
        </p:txBody>
      </p:sp>
      <p:pic>
        <p:nvPicPr>
          <p:cNvPr id="3074" name="Picture 2" descr="Výsledok vyhľadávania obrázkov pre dopyt people vintage">
            <a:extLst>
              <a:ext uri="{FF2B5EF4-FFF2-40B4-BE49-F238E27FC236}">
                <a16:creationId xmlns:a16="http://schemas.microsoft.com/office/drawing/2014/main" id="{7854F871-5140-4AA1-B488-DE2750F23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9" y="955343"/>
            <a:ext cx="6701201" cy="498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Přímá spojnice se šipkou 3"/>
          <p:cNvCxnSpPr>
            <a:cxnSpLocks/>
          </p:cNvCxnSpPr>
          <p:nvPr/>
        </p:nvCxnSpPr>
        <p:spPr>
          <a:xfrm>
            <a:off x="7456516" y="1881809"/>
            <a:ext cx="0" cy="25278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659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monoskop.org/images/thumb/3/3d/JE_Purkyne_Faces_1869.jpg/250px-JE_Purkyne_Faces_18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605244"/>
            <a:ext cx="5221463" cy="597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54525" y="2807092"/>
            <a:ext cx="24061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err="1"/>
              <a:t>Facial</a:t>
            </a:r>
            <a:r>
              <a:rPr lang="cs-CZ" sz="3200" b="1" dirty="0"/>
              <a:t> </a:t>
            </a:r>
            <a:r>
              <a:rPr lang="cs-CZ" sz="3200" b="1" dirty="0" err="1"/>
              <a:t>emotion</a:t>
            </a:r>
            <a:r>
              <a:rPr lang="cs-CZ" sz="3200" b="1" dirty="0"/>
              <a:t> </a:t>
            </a:r>
            <a:r>
              <a:rPr lang="cs-CZ" sz="3200" b="1" dirty="0" err="1"/>
              <a:t>recognition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855081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Súvisiaci obrázok">
            <a:extLst>
              <a:ext uri="{FF2B5EF4-FFF2-40B4-BE49-F238E27FC236}">
                <a16:creationId xmlns:a16="http://schemas.microsoft.com/office/drawing/2014/main" id="{836E9F31-FA22-47F4-BED2-2BCD809D8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315" y="1132763"/>
            <a:ext cx="4489855" cy="398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2">
            <a:extLst>
              <a:ext uri="{FF2B5EF4-FFF2-40B4-BE49-F238E27FC236}">
                <a16:creationId xmlns:a16="http://schemas.microsoft.com/office/drawing/2014/main" id="{E23723C5-CC88-4A88-A3C5-8BE5069188ED}"/>
              </a:ext>
            </a:extLst>
          </p:cNvPr>
          <p:cNvSpPr/>
          <p:nvPr/>
        </p:nvSpPr>
        <p:spPr>
          <a:xfrm>
            <a:off x="654525" y="2807092"/>
            <a:ext cx="53095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positive / negative emotion</a:t>
            </a:r>
          </a:p>
          <a:p>
            <a:r>
              <a:rPr lang="en-US" sz="3200" b="1" dirty="0"/>
              <a:t>specific emotions</a:t>
            </a:r>
          </a:p>
          <a:p>
            <a:r>
              <a:rPr lang="en-US" sz="3200" b="1" dirty="0"/>
              <a:t>neutral faces</a:t>
            </a:r>
          </a:p>
          <a:p>
            <a:r>
              <a:rPr lang="en-US" sz="3200" b="1" dirty="0"/>
              <a:t>misattribution</a:t>
            </a:r>
          </a:p>
          <a:p>
            <a:r>
              <a:rPr lang="en-US" sz="3200" b="1" dirty="0"/>
              <a:t>role of context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794241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epresov.com/files/fotogaleria/49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2" t="18657" r="53132" b="63227"/>
          <a:stretch/>
        </p:blipFill>
        <p:spPr bwMode="auto">
          <a:xfrm>
            <a:off x="4216401" y="596899"/>
            <a:ext cx="2035601" cy="219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157414" y="3369060"/>
            <a:ext cx="4153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err="1"/>
              <a:t>How</a:t>
            </a:r>
            <a:r>
              <a:rPr lang="cs-CZ" sz="2800" b="1" dirty="0"/>
              <a:t> </a:t>
            </a:r>
            <a:r>
              <a:rPr lang="cs-CZ" sz="2800" b="1" dirty="0" err="1"/>
              <a:t>does</a:t>
            </a:r>
            <a:r>
              <a:rPr lang="cs-CZ" sz="2800" b="1" dirty="0"/>
              <a:t> </a:t>
            </a:r>
            <a:r>
              <a:rPr lang="cs-CZ" sz="2800" b="1" dirty="0" err="1"/>
              <a:t>the</a:t>
            </a:r>
            <a:r>
              <a:rPr lang="cs-CZ" sz="2800" b="1" dirty="0"/>
              <a:t> person </a:t>
            </a:r>
            <a:r>
              <a:rPr lang="cs-CZ" sz="2800" b="1" dirty="0" err="1"/>
              <a:t>feel</a:t>
            </a:r>
            <a:r>
              <a:rPr lang="cs-CZ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2291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ýsledok vyhľadávania obrázkov pre dopyt ww2 plane fight photo">
            <a:extLst>
              <a:ext uri="{FF2B5EF4-FFF2-40B4-BE49-F238E27FC236}">
                <a16:creationId xmlns:a16="http://schemas.microsoft.com/office/drawing/2014/main" id="{54C9C6EC-7790-4594-B71B-099D71657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637" y="1624083"/>
            <a:ext cx="5348216" cy="427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59542D-557C-4470-A2BC-FDBE0A016FA2}"/>
              </a:ext>
            </a:extLst>
          </p:cNvPr>
          <p:cNvSpPr txBox="1"/>
          <p:nvPr/>
        </p:nvSpPr>
        <p:spPr>
          <a:xfrm>
            <a:off x="4995081" y="818866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About me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91996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epresov.com/files/fotogaleria/49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5"/>
          <a:stretch/>
        </p:blipFill>
        <p:spPr bwMode="auto">
          <a:xfrm>
            <a:off x="3618365" y="0"/>
            <a:ext cx="48271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701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76825" y="5479534"/>
            <a:ext cx="4990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https://www.youtube.com/watch?v=LUN2YN0bOi8</a:t>
            </a:r>
          </a:p>
        </p:txBody>
      </p:sp>
      <p:sp>
        <p:nvSpPr>
          <p:cNvPr id="3" name="Obdélník 2"/>
          <p:cNvSpPr/>
          <p:nvPr/>
        </p:nvSpPr>
        <p:spPr>
          <a:xfrm>
            <a:off x="573965" y="480080"/>
            <a:ext cx="2462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Theor</a:t>
            </a:r>
            <a:r>
              <a:rPr lang="en-US" sz="2800" b="1" dirty="0"/>
              <a:t>y</a:t>
            </a:r>
            <a:r>
              <a:rPr lang="cs-CZ" sz="2800" b="1" dirty="0"/>
              <a:t> of mind</a:t>
            </a:r>
          </a:p>
        </p:txBody>
      </p:sp>
      <p:pic>
        <p:nvPicPr>
          <p:cNvPr id="14338" name="Picture 2" descr="https://humannaturegroup.files.wordpress.com/2010/12/10744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1003300"/>
            <a:ext cx="46863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227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6280" y="4971534"/>
            <a:ext cx="48011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https://vimeo.com/51243376</a:t>
            </a:r>
          </a:p>
          <a:p>
            <a:r>
              <a:rPr lang="cs-CZ" dirty="0"/>
              <a:t>https://www.youtube.com/watch?v=f8TFi6qvPbc</a:t>
            </a:r>
          </a:p>
        </p:txBody>
      </p:sp>
      <p:sp>
        <p:nvSpPr>
          <p:cNvPr id="3" name="Obdélník 2"/>
          <p:cNvSpPr/>
          <p:nvPr/>
        </p:nvSpPr>
        <p:spPr>
          <a:xfrm>
            <a:off x="2146280" y="1072634"/>
            <a:ext cx="1799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Animated shapes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3405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journals.plos.org/plosone/article/figure/image?size=large&amp;id=info:doi/10.1371/journal.pone.0019971.g005">
            <a:extLst>
              <a:ext uri="{FF2B5EF4-FFF2-40B4-BE49-F238E27FC236}">
                <a16:creationId xmlns:a16="http://schemas.microsoft.com/office/drawing/2014/main" id="{90212843-D142-470F-A4BD-B7A0CB10A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5" y="990536"/>
            <a:ext cx="5945205" cy="48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journals.plos.org/plosone/article/figure/image?size=large&amp;id=info:doi/10.1371/journal.pone.0019971.g006">
            <a:extLst>
              <a:ext uri="{FF2B5EF4-FFF2-40B4-BE49-F238E27FC236}">
                <a16:creationId xmlns:a16="http://schemas.microsoft.com/office/drawing/2014/main" id="{1EA3F3CA-8914-466B-95BD-EBA3B2B96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581" y="990537"/>
            <a:ext cx="5868450" cy="48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2">
            <a:extLst>
              <a:ext uri="{FF2B5EF4-FFF2-40B4-BE49-F238E27FC236}">
                <a16:creationId xmlns:a16="http://schemas.microsoft.com/office/drawing/2014/main" id="{AFDEDD85-45F0-4B72-88E6-D195ADE0C291}"/>
              </a:ext>
            </a:extLst>
          </p:cNvPr>
          <p:cNvSpPr/>
          <p:nvPr/>
        </p:nvSpPr>
        <p:spPr>
          <a:xfrm>
            <a:off x="9516071" y="6135953"/>
            <a:ext cx="1581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Kim et al. 2011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8243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830577" y="6314697"/>
            <a:ext cx="1842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Schurz et al. 2013</a:t>
            </a:r>
            <a:endParaRPr lang="cs-CZ" dirty="0"/>
          </a:p>
        </p:txBody>
      </p:sp>
      <p:pic>
        <p:nvPicPr>
          <p:cNvPr id="2050" name="Picture 2" descr="https://ars.els-cdn.com/content/image/1-s2.0-S0149763414000128-g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85345"/>
            <a:ext cx="4864100" cy="669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7C8F65-CEA0-4001-BDAB-810E539B4A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44" t="29362" r="40000" b="19405"/>
          <a:stretch/>
        </p:blipFill>
        <p:spPr>
          <a:xfrm>
            <a:off x="6562727" y="378929"/>
            <a:ext cx="4969566" cy="2894363"/>
          </a:xfrm>
          <a:prstGeom prst="rect">
            <a:avLst/>
          </a:prstGeom>
        </p:spPr>
      </p:pic>
      <p:sp>
        <p:nvSpPr>
          <p:cNvPr id="6" name="Obdélník 2">
            <a:extLst>
              <a:ext uri="{FF2B5EF4-FFF2-40B4-BE49-F238E27FC236}">
                <a16:creationId xmlns:a16="http://schemas.microsoft.com/office/drawing/2014/main" id="{6CBA21D8-0A60-4CD2-ABED-1E016EE1A5C2}"/>
              </a:ext>
            </a:extLst>
          </p:cNvPr>
          <p:cNvSpPr/>
          <p:nvPr/>
        </p:nvSpPr>
        <p:spPr>
          <a:xfrm>
            <a:off x="6562727" y="3273292"/>
            <a:ext cx="2303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Kronbichler</a:t>
            </a:r>
            <a:r>
              <a:rPr lang="en-US" dirty="0"/>
              <a:t> et al. 201</a:t>
            </a:r>
            <a:r>
              <a:rPr lang="sk-SK" dirty="0"/>
              <a:t>7</a:t>
            </a:r>
            <a:endParaRPr lang="cs-CZ" dirty="0"/>
          </a:p>
        </p:txBody>
      </p:sp>
      <p:sp>
        <p:nvSpPr>
          <p:cNvPr id="7" name="Obdélník 2">
            <a:extLst>
              <a:ext uri="{FF2B5EF4-FFF2-40B4-BE49-F238E27FC236}">
                <a16:creationId xmlns:a16="http://schemas.microsoft.com/office/drawing/2014/main" id="{D8325194-2277-43EA-938D-ADB6CF068432}"/>
              </a:ext>
            </a:extLst>
          </p:cNvPr>
          <p:cNvSpPr/>
          <p:nvPr/>
        </p:nvSpPr>
        <p:spPr>
          <a:xfrm>
            <a:off x="6562727" y="9597"/>
            <a:ext cx="4055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dirty="0"/>
              <a:t>Schizophrenia vs healthy group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87363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s://upload.wikimedia.org/wikipedia/commons/9/9a/Default_mode_network-WRNMM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19675" cy="290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568253" y="1155217"/>
            <a:ext cx="59253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Default mode</a:t>
            </a:r>
            <a:r>
              <a:rPr lang="sk-SK" sz="2800" b="1" dirty="0"/>
              <a:t> / task negative network</a:t>
            </a:r>
            <a:r>
              <a:rPr lang="en-US" sz="2800" b="1" dirty="0"/>
              <a:t> </a:t>
            </a:r>
          </a:p>
          <a:p>
            <a:r>
              <a:rPr lang="en-US" sz="2800" dirty="0"/>
              <a:t>(</a:t>
            </a:r>
            <a:r>
              <a:rPr lang="en-US" sz="2800" dirty="0" err="1"/>
              <a:t>Raichle</a:t>
            </a:r>
            <a:r>
              <a:rPr lang="en-US" sz="2800" dirty="0"/>
              <a:t> et al. 2001)</a:t>
            </a:r>
            <a:endParaRPr lang="cs-CZ" sz="2800" dirty="0"/>
          </a:p>
        </p:txBody>
      </p:sp>
      <p:pic>
        <p:nvPicPr>
          <p:cNvPr id="2050" name="Picture 2" descr="master.img-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253" y="2909855"/>
            <a:ext cx="6623747" cy="394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943623" y="3636717"/>
            <a:ext cx="4076052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/>
              <a:t>Autobiographical memory</a:t>
            </a:r>
          </a:p>
          <a:p>
            <a:pPr algn="r"/>
            <a:r>
              <a:rPr lang="en-US" sz="2800" b="1" dirty="0"/>
              <a:t>Navigation</a:t>
            </a:r>
          </a:p>
          <a:p>
            <a:pPr algn="r"/>
            <a:r>
              <a:rPr lang="en-US" sz="2800" b="1" dirty="0"/>
              <a:t>Theory of Mind</a:t>
            </a:r>
          </a:p>
          <a:p>
            <a:pPr algn="r"/>
            <a:r>
              <a:rPr lang="en-US" sz="2800" b="1" dirty="0"/>
              <a:t>Default mode</a:t>
            </a:r>
          </a:p>
          <a:p>
            <a:pPr algn="r"/>
            <a:r>
              <a:rPr lang="en-US" sz="2800" b="1" dirty="0"/>
              <a:t>Prospective thinking</a:t>
            </a:r>
            <a:endParaRPr lang="cs-CZ" sz="2800" b="1" dirty="0"/>
          </a:p>
        </p:txBody>
      </p:sp>
      <p:sp>
        <p:nvSpPr>
          <p:cNvPr id="6" name="Obdélník 5"/>
          <p:cNvSpPr/>
          <p:nvPr/>
        </p:nvSpPr>
        <p:spPr>
          <a:xfrm>
            <a:off x="3144866" y="5883486"/>
            <a:ext cx="1874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Spreng</a:t>
            </a:r>
            <a:r>
              <a:rPr lang="en-US" dirty="0"/>
              <a:t> et al. 2008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9432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frontiersin.org/files/Articles/80012/fnbeh-08-00171-HTML/image_m/fnbeh-08-00171-g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54" y="881612"/>
            <a:ext cx="5054600" cy="378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41332" y="5976388"/>
            <a:ext cx="2325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Nekovarova</a:t>
            </a:r>
            <a:r>
              <a:rPr lang="en-US" dirty="0"/>
              <a:t> et al. 2014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851307" y="881612"/>
            <a:ext cx="216508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/>
              <a:t>Self</a:t>
            </a:r>
            <a:endParaRPr lang="sk-SK" dirty="0"/>
          </a:p>
          <a:p>
            <a:r>
              <a:rPr lang="sk-SK" dirty="0" err="1"/>
              <a:t>Minimal</a:t>
            </a:r>
            <a:r>
              <a:rPr lang="sk-SK" dirty="0"/>
              <a:t> </a:t>
            </a:r>
            <a:r>
              <a:rPr lang="sk-SK" dirty="0" err="1"/>
              <a:t>self</a:t>
            </a:r>
            <a:r>
              <a:rPr lang="sk-SK" dirty="0"/>
              <a:t> / </a:t>
            </a:r>
            <a:r>
              <a:rPr lang="sk-SK" dirty="0" err="1"/>
              <a:t>ipseity</a:t>
            </a:r>
            <a:endParaRPr lang="sk-SK" dirty="0"/>
          </a:p>
          <a:p>
            <a:r>
              <a:rPr lang="sk-SK" dirty="0" err="1"/>
              <a:t>Autobiographical</a:t>
            </a:r>
            <a:r>
              <a:rPr lang="sk-SK" dirty="0"/>
              <a:t> </a:t>
            </a:r>
            <a:r>
              <a:rPr lang="sk-SK" dirty="0" err="1"/>
              <a:t>self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Obdélník 3">
            <a:extLst>
              <a:ext uri="{FF2B5EF4-FFF2-40B4-BE49-F238E27FC236}">
                <a16:creationId xmlns:a16="http://schemas.microsoft.com/office/drawing/2014/main" id="{2B4E6DD0-F9FF-408E-A867-D0AC39C2130F}"/>
              </a:ext>
            </a:extLst>
          </p:cNvPr>
          <p:cNvSpPr/>
          <p:nvPr/>
        </p:nvSpPr>
        <p:spPr>
          <a:xfrm>
            <a:off x="2349917" y="4776663"/>
            <a:ext cx="2665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Internal vs external stimuli</a:t>
            </a:r>
          </a:p>
        </p:txBody>
      </p:sp>
    </p:spTree>
    <p:extLst>
      <p:ext uri="{BB962C8B-B14F-4D97-AF65-F5344CB8AC3E}">
        <p14:creationId xmlns:p14="http://schemas.microsoft.com/office/powerpoint/2010/main" val="2862583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416913" y="3825809"/>
            <a:ext cx="420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Self monitoring</a:t>
            </a:r>
          </a:p>
          <a:p>
            <a:r>
              <a:rPr lang="en-US" sz="2400" b="1" dirty="0"/>
              <a:t>Sense of agency</a:t>
            </a:r>
          </a:p>
          <a:p>
            <a:r>
              <a:rPr lang="en-US" sz="2400" b="1" dirty="0"/>
              <a:t>Anomalous self experience</a:t>
            </a:r>
          </a:p>
        </p:txBody>
      </p:sp>
      <p:pic>
        <p:nvPicPr>
          <p:cNvPr id="3" name="Picture 2" descr="Výsledok vyhľadávania obrázkov pre dopyt depersonal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13" y="901260"/>
            <a:ext cx="3069763" cy="272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106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4">
            <a:extLst>
              <a:ext uri="{FF2B5EF4-FFF2-40B4-BE49-F238E27FC236}">
                <a16:creationId xmlns:a16="http://schemas.microsoft.com/office/drawing/2014/main" id="{DF645399-297A-4C44-9861-5957BB7417A2}"/>
              </a:ext>
            </a:extLst>
          </p:cNvPr>
          <p:cNvSpPr/>
          <p:nvPr/>
        </p:nvSpPr>
        <p:spPr>
          <a:xfrm>
            <a:off x="6421940" y="4975187"/>
            <a:ext cx="4415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518584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6202E6-916F-44B4-A666-84F8152949D9}"/>
              </a:ext>
            </a:extLst>
          </p:cNvPr>
          <p:cNvSpPr/>
          <p:nvPr/>
        </p:nvSpPr>
        <p:spPr>
          <a:xfrm>
            <a:off x="583096" y="622851"/>
            <a:ext cx="11092070" cy="5597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Literature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sk-SK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Gottesman II, Erlenmeyer-Kimling L. Family and twin strategies as a head start in defining prodromes and endophenotypes for hypothetical early-interventions in schizophrenia. Schizophr Res [Internet]. 2001 Aug 1;51(1):93–102. Available from: http://www.ncbi.nlm.nih.gov/pubmed/11479071</a:t>
            </a:r>
            <a:endParaRPr lang="sk-SK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sk-SK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Jáni M, Kašpárek T. Emotion recognition and theory of mind in schizophrenia: A meta-analysis of neuroimaging studies. World J Biol Psychiatry [Internet]. 2017 May 30;1–11. Available from: https://www.tandfonline.com/doi/full/10.1080/15622975.2017.1324176</a:t>
            </a:r>
            <a:endParaRPr lang="sk-SK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sk-SK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Kim J, Park S, Blake R. Perception of Biological Motion in Schizophrenia and Healthy Individuals: A Behavioral and fMRI Study. Op de Beeck HP, editor. PLoS One [Internet]. 2011 May 20;6(5):e19971. Available from: http://dx.plos.org/10.1371/journal.pone.0019971</a:t>
            </a:r>
            <a:endParaRPr lang="sk-SK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sk-SK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Lee CU, Shenton ME, Salisbury DF, Kasai K, Onitsuka T, Dickey CC, et al. Fusiform gyrus volume reduction in first-episode schizophrenia: a magnetic resonance imaging study. Arch Gen Psychiatry [Internet]. 2002 Sep;59(9):775–81. Available from: http://www.ncbi.nlm.nih.gov/pubmed/12215076</a:t>
            </a:r>
            <a:endParaRPr lang="sk-SK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sk-SK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Nekovarova T, Fajnerova I, Horacek J, Spaniel F. Bridging disparate symptoms of schizophrenia: a triple network dysfunction theory. Front Behav Neurosci [Internet]. 2014 May 30;8:171. Available from: http://journal.frontiersin.org/article/10.3389/fnbeh.2014.00171/abstract</a:t>
            </a:r>
            <a:endParaRPr lang="sk-SK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sk-SK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Raichle ME, MacLeod AM, Snyder AZ, Powers WJ, Gusnard DA, Shulman GL. A default mode of brain function. Proc Natl Acad Sci U S A [Internet]. 2001 Jan 16;98(2):676–82. Available from: http://www.ncbi.nlm.nih.gov/pubmed/11209064</a:t>
            </a:r>
            <a:endParaRPr lang="sk-SK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sk-SK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Shamay-Tsoory SG, Aharon-Peretz J, Levkovitz Y. The neuroanatomical basis of affective mentalizing in schizophrenia: comparison of patients with schizophrenia and patients with localized prefrontal lesions. Schizophr Res [Internet]. 2007 Feb;90(1–3):274–83. Available from: http://www.scopus.com/inward/record.url?eid=2-s2.0-33846614078&amp;partnerID=tZOtx3y1</a:t>
            </a:r>
            <a:endParaRPr lang="sk-SK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sk-SK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Schurz M, Radua J, Aichhorn M, Richlan F, Perner J. Fractionating theory of mind: A meta-analysis of functional brain imaging studies. Neurosci Biobehav Rev [Internet]. 2014;42(0):9–34. Available from: http://www.sciencedirect.com/science/article/pii/S0149763414000128</a:t>
            </a:r>
            <a:endParaRPr lang="sk-SK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sk-SK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Spreng RN, Mar R a, Kim ASN. The Common Neural Basis of Autobiographical Memory, Prospection, Navigation, Theory of Mind, and the Default Mode: A Quantitative Meta-analysis. J Cogn Neurosci [Internet]. 2009 Mar;21(3):489–510. Available from: http://www.mitpressjournals.org/doi/10.1162/jocn.2008.21029</a:t>
            </a:r>
            <a:endParaRPr lang="sk-SK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sk-SK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Thompson PM, Vidal C, Giedd JN, Gochman P, Blumenthal J, Nicolson R, et al. Mapping adolescent brain change reveals dynamic wave of accelerated gray matter loss in very early-onset schizophrenia. Proc Natl Acad Sci U S A [Internet]. 2001 Sep 25;98(20):11650–5. Available from: http://www.ncbi.nlm.nih.gov/pubmed/11573002</a:t>
            </a:r>
            <a:endParaRPr lang="sk-SK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794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Outline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Schizophrenia</a:t>
            </a:r>
            <a:endParaRPr lang="sk-SK" dirty="0"/>
          </a:p>
          <a:p>
            <a:r>
              <a:rPr lang="sk-SK" dirty="0"/>
              <a:t>Social cognition</a:t>
            </a:r>
          </a:p>
          <a:p>
            <a:r>
              <a:rPr lang="sk-SK" dirty="0"/>
              <a:t>Networks</a:t>
            </a:r>
            <a:endParaRPr lang="en-US" dirty="0"/>
          </a:p>
          <a:p>
            <a:r>
              <a:rPr lang="sk-SK" dirty="0"/>
              <a:t>Self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484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úvisiaci obrázok">
            <a:extLst>
              <a:ext uri="{FF2B5EF4-FFF2-40B4-BE49-F238E27FC236}">
                <a16:creationId xmlns:a16="http://schemas.microsoft.com/office/drawing/2014/main" id="{76251518-6024-4534-8B34-39713C7DF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052" y="834887"/>
            <a:ext cx="4897943" cy="489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758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ews-medical.net/image.axd?picture=2017%2F10%2Fshutterstock_3267383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656" y="0"/>
            <a:ext cx="4878844" cy="367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bs.twimg.com/media/C3r6b3eWEAEFy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08493" y="0"/>
            <a:ext cx="3383507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slideplayer.com/34/10173824/slides/slide_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" t="20540" r="2233" b="18846"/>
          <a:stretch/>
        </p:blipFill>
        <p:spPr bwMode="auto">
          <a:xfrm>
            <a:off x="0" y="4000499"/>
            <a:ext cx="6002190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.memecdn.com/emo-forever-alone_o_25528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" t="2907" r="3121" b="3635"/>
          <a:stretch/>
        </p:blipFill>
        <p:spPr bwMode="auto">
          <a:xfrm>
            <a:off x="6667500" y="3225130"/>
            <a:ext cx="3584431" cy="363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0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rs.els-cdn.com/content/image/1-s2.0-S0924933807013119-g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58" y="990600"/>
            <a:ext cx="8098142" cy="555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825103" y="304800"/>
            <a:ext cx="4341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err="1"/>
              <a:t>Schizophrenia</a:t>
            </a:r>
            <a:r>
              <a:rPr lang="sk-SK" sz="2800" b="1" dirty="0"/>
              <a:t> =/= </a:t>
            </a:r>
            <a:r>
              <a:rPr lang="sk-SK" sz="2800" b="1" dirty="0" err="1"/>
              <a:t>psychosis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619338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researchgate.net/profile/Nitin_Gogtay/publication/5939278/figure/fig1/AS:202929509277696@1425393573181/Comparison-of-the-Patterns-of-Cortical-Gray-Matter-GM-Loss-in-Childhood-Ons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5" y="419100"/>
            <a:ext cx="60960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schizophrenia.com/research/thompson.images_files/1_PERC_comp_6PANELS_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585354"/>
            <a:ext cx="4143253" cy="47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b.bioninja.com.au/_Media/neural-pruning_med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60" y="4106156"/>
            <a:ext cx="6096000" cy="240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491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.slidesharecdn.com/negativesymptomsme-150907180322-lva1-app6891/95/negative-symptoms-of-schizophrenia-35-638.jpg?cb=1441649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050" y="942830"/>
            <a:ext cx="5270238" cy="395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ages.the-scientist.com/content/figures/images/yr2003/nov03/genes.gif">
            <a:extLst>
              <a:ext uri="{FF2B5EF4-FFF2-40B4-BE49-F238E27FC236}">
                <a16:creationId xmlns:a16="http://schemas.microsoft.com/office/drawing/2014/main" id="{EAE80BF3-FAA3-4778-9F8C-7ED8780C3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07" y="942830"/>
            <a:ext cx="3689108" cy="345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5">
            <a:extLst>
              <a:ext uri="{FF2B5EF4-FFF2-40B4-BE49-F238E27FC236}">
                <a16:creationId xmlns:a16="http://schemas.microsoft.com/office/drawing/2014/main" id="{5BFA05BE-9007-4207-AEA8-CBEAEAFC8D3A}"/>
              </a:ext>
            </a:extLst>
          </p:cNvPr>
          <p:cNvSpPr/>
          <p:nvPr/>
        </p:nvSpPr>
        <p:spPr>
          <a:xfrm>
            <a:off x="2700561" y="4326700"/>
            <a:ext cx="174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Gottesman</a:t>
            </a:r>
            <a:r>
              <a:rPr lang="en-US" dirty="0"/>
              <a:t> 20</a:t>
            </a:r>
            <a:r>
              <a:rPr lang="sk-SK" dirty="0"/>
              <a:t>01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3899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709777" y="605623"/>
            <a:ext cx="3788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Cognition as e</a:t>
            </a:r>
            <a:r>
              <a:rPr lang="sk-SK" sz="2400" dirty="0"/>
              <a:t>ndophenotype</a:t>
            </a:r>
          </a:p>
        </p:txBody>
      </p:sp>
      <p:pic>
        <p:nvPicPr>
          <p:cNvPr id="4" name="Picture 2" descr="https://openi.nlm.nih.gov/imgs/512/205/3367402/PMC3367402_dddt-6-107f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341" y="1955912"/>
            <a:ext cx="6259091" cy="29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457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811</Words>
  <Application>Microsoft Office PowerPoint</Application>
  <PresentationFormat>Widescreen</PresentationFormat>
  <Paragraphs>70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Motiv Office</vt:lpstr>
      <vt:lpstr>Social cognition in schizophrenia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Jáni</dc:creator>
  <cp:lastModifiedBy>Martin Jani</cp:lastModifiedBy>
  <cp:revision>67</cp:revision>
  <dcterms:created xsi:type="dcterms:W3CDTF">2017-11-07T10:33:06Z</dcterms:created>
  <dcterms:modified xsi:type="dcterms:W3CDTF">2018-11-15T22:37:14Z</dcterms:modified>
</cp:coreProperties>
</file>