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294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47" r:id="rId29"/>
    <p:sldId id="348" r:id="rId30"/>
  </p:sldIdLst>
  <p:sldSz cx="9144000" cy="6858000" type="screen4x3"/>
  <p:notesSz cx="6669088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969696"/>
    <a:srgbClr val="FF0000"/>
    <a:srgbClr val="69BE28"/>
    <a:srgbClr val="90DB57"/>
    <a:srgbClr val="64B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63102" autoAdjust="0"/>
  </p:normalViewPr>
  <p:slideViewPr>
    <p:cSldViewPr snapToGrid="0">
      <p:cViewPr varScale="1">
        <p:scale>
          <a:sx n="82" d="100"/>
          <a:sy n="82" d="100"/>
        </p:scale>
        <p:origin x="26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249221D-2696-4406-B505-3A129F190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38C67E-FC3F-48CC-9BB3-62B4C77CC5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223A78-2021-496A-A4D4-1C71C65B6C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A39B9CA-1EB3-49DD-A2A1-ADCDF9BB0F7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EDD6C5-810E-4990-9C77-59DCBEEC65F9}" type="slidenum">
              <a:rPr lang="cs-CZ" altLang="en-US"/>
              <a:pPr/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9466BB-8241-4E87-B1ED-F01B763829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1B9B54E-1061-4A5C-8F70-160EFC6996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BC6CA03-0E09-46B8-BA09-3146CFFBB4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30C1923-8E0B-482A-B1DD-EA9FEB1DB2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AF27A1F-E5E2-4E0A-B335-619BDA9289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1CA65AB-97F9-43C7-8D10-FCADEC181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CCD6B1-E630-4F49-A0E0-9E7B8F9E13D9}" type="slidenum">
              <a:rPr lang="cs-CZ" altLang="en-US"/>
              <a:pPr/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4393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10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3126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8665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12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71144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13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5953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14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36098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15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497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16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6414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17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2085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94093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19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5256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843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20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76990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76601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22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3541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23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50397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24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372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25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987879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26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1289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27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8130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28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53051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3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1435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4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543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5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5433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6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0812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7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8859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07642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D6B1-E630-4F49-A0E0-9E7B8F9E13D9}" type="slidenum">
              <a:rPr lang="cs-CZ" altLang="en-US" smtClean="0"/>
              <a:pPr/>
              <a:t>9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8064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>
            <a:extLst>
              <a:ext uri="{FF2B5EF4-FFF2-40B4-BE49-F238E27FC236}">
                <a16:creationId xmlns:a16="http://schemas.microsoft.com/office/drawing/2014/main" id="{3505381A-9EB6-4225-BE75-11630D85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C743848F-26AA-4233-BD80-640C6FC7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6" name="Picture 20" descr="logo+napis_en">
            <a:extLst>
              <a:ext uri="{FF2B5EF4-FFF2-40B4-BE49-F238E27FC236}">
                <a16:creationId xmlns:a16="http://schemas.microsoft.com/office/drawing/2014/main" id="{8FFB7A00-9319-489C-ABC6-14E3FD22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OPVaVpI_loga-eu_pos_H_EN">
            <a:extLst>
              <a:ext uri="{FF2B5EF4-FFF2-40B4-BE49-F238E27FC236}">
                <a16:creationId xmlns:a16="http://schemas.microsoft.com/office/drawing/2014/main" id="{B3B754BA-DB62-4652-9883-03A85438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39750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 anchor="t"/>
          <a:lstStyle>
            <a:lvl1pPr>
              <a:defRPr sz="4000">
                <a:solidFill>
                  <a:srgbClr val="969696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9625" y="4367213"/>
            <a:ext cx="5010150" cy="5476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17413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7978BD-8309-4FDF-9E94-75A321851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1210B-5B23-4A0D-A7F6-B75F12179042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69F3AA-D958-4BD2-AC14-91E366A6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6365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68512" cy="57229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404813"/>
            <a:ext cx="6056313" cy="57229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CCE0F-4EAD-47F2-A488-BE6CD56AF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44B7DC-2A71-4349-8033-E029CD871744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EC113-1E78-4D78-9F05-8BE645E5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97575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>
            <a:extLst>
              <a:ext uri="{FF2B5EF4-FFF2-40B4-BE49-F238E27FC236}">
                <a16:creationId xmlns:a16="http://schemas.microsoft.com/office/drawing/2014/main" id="{90784890-ABE5-48DF-B3D6-F47397DC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9" t="-119444" r="16785" b="14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DF74E2B-6223-43E5-A68F-1E1A12755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6" name="Picture 9" descr="CEITEC_logo_pos_RGB">
            <a:extLst>
              <a:ext uri="{FF2B5EF4-FFF2-40B4-BE49-F238E27FC236}">
                <a16:creationId xmlns:a16="http://schemas.microsoft.com/office/drawing/2014/main" id="{204729B2-39A0-4B5A-8A7B-52563E75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PVaVpI_loga-eu_pos_H_EN">
            <a:extLst>
              <a:ext uri="{FF2B5EF4-FFF2-40B4-BE49-F238E27FC236}">
                <a16:creationId xmlns:a16="http://schemas.microsoft.com/office/drawing/2014/main" id="{930D1F60-F83D-4841-9688-20D7F65D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39750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THANKS...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193902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4E5857-7A78-4982-BDE5-53E2B8587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2DEBD-7BA6-4BD7-AE48-972BFC9AE8BF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00204E-F153-4899-92C3-72189989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9272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90D1B7-AA60-416D-BAFD-9626967D5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4FEEC8-1FA7-4D33-A8F5-53D3B3BFE1B5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A7A7DF-8411-4EE7-B80C-3D492E10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45576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06241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062412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86B4B8-5811-4E18-9AF8-614EC7CEE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2E06FE-8EC5-405B-AFC1-C9E3415550E8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D497AD-9543-46C2-BE37-B934E430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97933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F324C3-5644-4778-AA7F-ACA89B0AE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CF915A-A3B0-4798-9ED2-3556A988854B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03AEF9-71A2-449D-A9A3-B3AAF78F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08029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1CF49B-B318-44EF-B479-59F9C659C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0A59D-5EE6-4A22-9FAA-D538D0BAEE28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BC0CD5-D7D9-491F-9542-3E4E2FB4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121538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4C3252-9588-4B43-8644-0A1308C5A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B2BA44-126E-43BD-A051-9D80502C5AA0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95FF7F-1F19-41AA-96B3-A1202233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66626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C1BED6-19E3-47D5-B27B-B42142F59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57032-3352-448F-B016-A5F76A9F8170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7D6FAC-7274-454C-9A69-D41C4476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39017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436440-A0C1-40B3-B118-C856C33C3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4F5539-5ECA-4A66-A819-945AFC81C2B1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F79B0D-B876-454E-A127-7B574A68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95360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07EB48-5A3A-4794-8BC8-A5A93F622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90E56D-F585-4740-99D4-765119CEF913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C77DAA-C0E2-4663-BEA4-E8F0DA44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19593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89DDB7-F799-41F3-9FC8-09507B2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0CEC51-47D7-4E32-B062-562E23070EB0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AFC1F9-5D92-4DDA-B36D-4108997E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99520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68512" cy="5722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404813"/>
            <a:ext cx="6056313" cy="5722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5E5A63-B2A1-423F-95A6-E6D734758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9A0E5-2238-4F7B-8134-CDDB16A7108B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CFEB8C-7FB5-4B40-9B0A-B51512F9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7320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36023-CC9B-4884-BC37-61E79DFF3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66D2EC-24FE-4398-B5F5-262F7C501069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20B793-D4E6-4572-8DB8-C1B115B2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7189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06241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062412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FD4433-64CA-42E3-BB26-AC39C0BCB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B6E12F-9F07-4014-8741-0E1170BD61CA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2F2079-61B8-4994-91A6-1FF3D9CB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1969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4362AC-AF01-45A7-8693-3FEFD4C8C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322C2-ECEB-44E8-A046-8A70E91853ED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60A634-DA56-42F8-A938-73DC04F8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379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D32502-BDF3-4F65-93C4-61452140E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DBFCD-F209-4B75-A49F-39E83F31ED16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F7F34F-415C-4A31-9108-3FAF3694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26997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46BC12E-2579-4BD9-A6B4-1BAAB647F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88BFA-9C00-4E00-888D-35A9EB822CE7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866D18-AD82-4073-9E40-8BD85038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584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BE3E7A-06A6-48BE-A0B0-91E7DCAF5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07D47-69D3-4F96-BE8A-A6A2E7C81D02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62418B-4EE7-4DAD-AD5D-288A259A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68624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4EAD53-1FDD-4D21-8B82-A87AA7D02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71683-0A47-4933-972B-7AC36A7B4A3D}" type="slidenum">
              <a:rPr lang="cs-CZ" altLang="en-US"/>
              <a:pPr/>
              <a:t>‹#›</a:t>
            </a:fld>
            <a:r>
              <a:rPr lang="cs-CZ" altLang="en-US" b="0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CCD9D8-FA1C-4777-B574-840FD7C8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6626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E9F5B47A-7EB0-4B9E-AA89-7453388E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pic>
        <p:nvPicPr>
          <p:cNvPr id="1027" name="Picture 14" descr="CEITEC_logo_neg_RGB">
            <a:extLst>
              <a:ext uri="{FF2B5EF4-FFF2-40B4-BE49-F238E27FC236}">
                <a16:creationId xmlns:a16="http://schemas.microsoft.com/office/drawing/2014/main" id="{E4B6830F-0557-4497-9CD7-0F772930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20725"/>
            <a:ext cx="30591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89549CD-769B-4731-9C6D-A8471F554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813"/>
            <a:ext cx="53990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2921E822-43C7-49CC-B9F8-5691EC163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8277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9A41F-6A72-4F69-A2FA-73D624C697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fld id="{FDB050EC-A6FF-4ED8-AFAD-6530C9E02CE1}" type="slidenum">
              <a:rPr lang="cs-CZ" altLang="en-US"/>
              <a:pPr/>
              <a:t>‹#›</a:t>
            </a:fld>
            <a:r>
              <a:rPr lang="cs-CZ" altLang="en-US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8767FB0-8005-4D85-B983-1C79CD340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332538"/>
            <a:ext cx="5757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709875-133B-47D5-9E14-23A2E5CC6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20465E-8EDE-4F29-B1B9-89AF491BA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813"/>
            <a:ext cx="5757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1B9E1CB-5E57-4B76-9A31-8D09DDB01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8277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A0FA5217-7F3D-4807-8E92-9578C9CF33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fld id="{F36ADC56-CE85-4C9E-A67E-FD203A804383}" type="slidenum">
              <a:rPr lang="cs-CZ" altLang="en-US"/>
              <a:pPr/>
              <a:t>‹#›</a:t>
            </a:fld>
            <a:r>
              <a:rPr lang="cs-CZ" altLang="en-US" dirty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5F65FDF-A59D-460B-BE19-AB7010F85E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332538"/>
            <a:ext cx="5757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Název prezentace - doplnit</a:t>
            </a:r>
          </a:p>
        </p:txBody>
      </p:sp>
      <p:pic>
        <p:nvPicPr>
          <p:cNvPr id="2055" name="Picture 9" descr="CEITEC_logo_neg_RGB">
            <a:extLst>
              <a:ext uri="{FF2B5EF4-FFF2-40B4-BE49-F238E27FC236}">
                <a16:creationId xmlns:a16="http://schemas.microsoft.com/office/drawing/2014/main" id="{A10B1056-9F76-4AB3-B1C3-FB6773B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20725"/>
            <a:ext cx="30591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instates.org/tag/reward-circuitr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4X7vHSHO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40325246-5E67-4956-84A3-53589D6BCF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7988" y="1127125"/>
            <a:ext cx="8391525" cy="1058863"/>
          </a:xfrm>
        </p:spPr>
        <p:txBody>
          <a:bodyPr/>
          <a:lstStyle/>
          <a:p>
            <a:pPr marL="363538" indent="-363538" eaLnBrk="1" hangingPunct="1"/>
            <a:r>
              <a:rPr lang="en-GB" altLang="en-US" b="1" dirty="0">
                <a:latin typeface="Calibri" panose="020F0502020204030204" pitchFamily="34" charset="0"/>
              </a:rPr>
              <a:t>Connectivity and Networks in the Brain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731A2D83-17B9-4854-8B76-134D68C330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7988" y="3681413"/>
            <a:ext cx="8540750" cy="1076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Mgr. B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eáta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Špiláková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Selected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topics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from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contemporary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neuroscience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16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.1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1</a:t>
            </a:r>
            <a:r>
              <a:rPr lang="sk-SK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.2017</a:t>
            </a:r>
            <a:endParaRPr lang="en-US" alt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1400" dirty="0">
                <a:solidFill>
                  <a:srgbClr val="69BE28"/>
                </a:solidFill>
                <a:latin typeface="Calibri" panose="020F0502020204030204" pitchFamily="34" charset="0"/>
              </a:rPr>
              <a:t>beata.spilakova@ceitec.muni.cz</a:t>
            </a:r>
          </a:p>
          <a:p>
            <a:pPr eaLnBrk="1" hangingPunct="1">
              <a:lnSpc>
                <a:spcPct val="90000"/>
              </a:lnSpc>
            </a:pPr>
            <a:endParaRPr lang="cs-CZ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8" name="TextBox 1">
            <a:extLst>
              <a:ext uri="{FF2B5EF4-FFF2-40B4-BE49-F238E27FC236}">
                <a16:creationId xmlns:a16="http://schemas.microsoft.com/office/drawing/2014/main" id="{FBCE46E1-9B5B-4E02-919A-7D7F542B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6319838"/>
            <a:ext cx="834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A25F3-7BA1-4FCB-B4AF-9D1C0B0E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C33618-29D4-41CA-A529-6F809E36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Histology</a:t>
            </a:r>
          </a:p>
          <a:p>
            <a:r>
              <a:rPr lang="en-GB" dirty="0"/>
              <a:t>DTI</a:t>
            </a:r>
          </a:p>
          <a:p>
            <a:r>
              <a:rPr lang="en-GB" dirty="0"/>
              <a:t>Functional imaging + subsequent analysis: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Correlations/coherence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ICA, 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Phase-locking value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PPI, DCM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E63155-4EB9-4216-81F7-A530C5CF5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10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A6D29-5161-4AD7-9BB7-08CF6E3F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95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87511-018A-4529-92E5-7E86004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25DC7D-D7E3-4260-91D4-4B9CA0AE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19250"/>
            <a:ext cx="8277225" cy="4508500"/>
          </a:xfrm>
        </p:spPr>
        <p:txBody>
          <a:bodyPr/>
          <a:lstStyle/>
          <a:p>
            <a:r>
              <a:rPr lang="en-GB" dirty="0"/>
              <a:t>Need to describe the network</a:t>
            </a:r>
          </a:p>
          <a:p>
            <a:r>
              <a:rPr lang="en-GB" dirty="0"/>
              <a:t>Graphs=models of real systems, their elements and their links</a:t>
            </a:r>
          </a:p>
          <a:p>
            <a:r>
              <a:rPr lang="en-GB" dirty="0"/>
              <a:t>Elements </a:t>
            </a:r>
            <a:r>
              <a:rPr lang="en-GB" dirty="0">
                <a:sym typeface="Wingdings" panose="05000000000000000000" pitchFamily="2" charset="2"/>
              </a:rPr>
              <a:t> NODES</a:t>
            </a:r>
          </a:p>
          <a:p>
            <a:r>
              <a:rPr lang="en-GB" dirty="0">
                <a:sym typeface="Wingdings" panose="05000000000000000000" pitchFamily="2" charset="2"/>
              </a:rPr>
              <a:t>Links  EDGES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DB8E26-BBE3-475D-9D85-E74CA1941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11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5FFFB-0948-49AF-AF31-1EAC9E86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Mears and Pollard, 2016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1BDB54-BBD6-460B-B14C-D6959F8E9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56570"/>
            <a:ext cx="4572000" cy="40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92378-12E1-4E85-9E55-3899CB7F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1C0F4-2140-452D-8E32-5137040D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Edges: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C4A992-4FFB-4F8C-AB79-83767AE93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12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42627-4474-4142-A2CA-670B48E0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Mears and Pollard, 2016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48C7A9-3572-4F23-BF93-E06C5ED99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88" y="2003666"/>
            <a:ext cx="5661848" cy="43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2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87511-018A-4529-92E5-7E86004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25DC7D-D7E3-4260-91D4-4B9CA0AE0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Degree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Clustering coefficient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Path length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  <a:p>
            <a:r>
              <a:rPr lang="en-GB" dirty="0"/>
              <a:t>Global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Rich club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DB8E26-BBE3-475D-9D85-E74CA1941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13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5FFFB-0948-49AF-AF31-1EAC9E86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6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92378-12E1-4E85-9E55-3899CB7F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1C0F4-2140-452D-8E32-5137040D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Nodes: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C4A992-4FFB-4F8C-AB79-83767AE93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14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42627-4474-4142-A2CA-670B48E0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van den Heuvel and Sporns, 2013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6C79DC6-50BE-4810-BAAB-D5743CB0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5" y="2429486"/>
            <a:ext cx="8007114" cy="36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92378-12E1-4E85-9E55-3899CB7F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1C0F4-2140-452D-8E32-5137040D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Rich club: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C4A992-4FFB-4F8C-AB79-83767AE93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15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42627-4474-4142-A2CA-670B48E0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van den Heuvel and Sporns, 2011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071F7C-9DBA-4254-BB56-BA4186EE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75" y="1619250"/>
            <a:ext cx="4373274" cy="4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7ACB-2407-4CA3-AD4C-A3FA4FF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D8F2F-1C07-45C2-AF8B-8F53812C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world networks:</a:t>
            </a:r>
          </a:p>
          <a:p>
            <a:r>
              <a:rPr lang="en-GB" dirty="0"/>
              <a:t>High clustering coefficients, similar to regular graphs, and short average path lengths, similar to random graphs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7375EA-D67F-4F23-A638-740C94EBB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16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A5C7E-4FEB-4CA5-AB87-14FEF228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Watts and </a:t>
            </a:r>
            <a:r>
              <a:rPr lang="en-US" dirty="0" err="1"/>
              <a:t>Strogatz</a:t>
            </a:r>
            <a:r>
              <a:rPr lang="en-US" dirty="0"/>
              <a:t>, 1998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6EEC7D-DF5F-4005-9503-03C1088F1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" r="-1"/>
          <a:stretch/>
        </p:blipFill>
        <p:spPr>
          <a:xfrm>
            <a:off x="2247141" y="3458899"/>
            <a:ext cx="4646541" cy="26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F7ACB-2407-4CA3-AD4C-A3FA4FF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D8F2F-1C07-45C2-AF8B-8F53812C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Milgram’s experiment (no, not THAT one)</a:t>
            </a:r>
          </a:p>
          <a:p>
            <a:r>
              <a:rPr lang="en-GB" dirty="0"/>
              <a:t>Many real world phenomena (social, biological, technological)</a:t>
            </a:r>
          </a:p>
          <a:p>
            <a:r>
              <a:rPr lang="en-GB" dirty="0"/>
              <a:t>…and in brain as well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7375EA-D67F-4F23-A638-740C94EBB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17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A5C7E-4FEB-4CA5-AB87-14FEF228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Liao </a:t>
            </a:r>
            <a:r>
              <a:rPr lang="en-US" i="1" dirty="0"/>
              <a:t>et al.</a:t>
            </a:r>
            <a:r>
              <a:rPr lang="en-US" dirty="0"/>
              <a:t>, 2017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3721B6-A563-46DE-937C-03E755CC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1" y="3516405"/>
            <a:ext cx="6669001" cy="28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4384F-A12A-492E-B34C-A1587B16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brain networks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60615-ACE6-4ED7-B5E9-D49D9304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Default mode network</a:t>
            </a:r>
          </a:p>
          <a:p>
            <a:r>
              <a:rPr lang="en-GB" dirty="0"/>
              <a:t>Salience network</a:t>
            </a:r>
          </a:p>
          <a:p>
            <a:r>
              <a:rPr lang="en-GB" dirty="0"/>
              <a:t>Reward network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73714B-239C-48DB-B65E-8D9DAAD90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18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9DF29C-F2E5-4BEA-8679-90F5F7C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Název prezentace - doplnit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5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FC114-F995-4CA8-B41C-B4BE47D7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Default mode network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C73CC-5977-4EF7-855E-581A84C5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Freethinking, remembering the past, envisioning future events…</a:t>
            </a:r>
          </a:p>
          <a:p>
            <a:r>
              <a:rPr lang="en-GB" dirty="0"/>
              <a:t>Consistent set of regions in different methodologies</a:t>
            </a:r>
          </a:p>
          <a:p>
            <a:r>
              <a:rPr lang="en-GB" dirty="0"/>
              <a:t>Brain areas: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Ventral medial prefrontal 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Posterior cingulate 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Inferior parietal lobule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Lateral temporal 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Dorsal medial prefrontal cortex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Hippocampal formation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4CB440-6BA8-4BA3-A2F8-16664E39E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19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971A67-55BF-4357-A474-3A6509CC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Buckner </a:t>
            </a:r>
            <a:r>
              <a:rPr lang="en-US" i="1" dirty="0"/>
              <a:t>et al.</a:t>
            </a:r>
            <a:r>
              <a:rPr lang="en-US" dirty="0"/>
              <a:t>, 2008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49E5E6-8CAB-4AE1-A302-6E0C861C7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55" y="3049626"/>
            <a:ext cx="2932070" cy="36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4E13-7526-4ACA-847C-B6249DFF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3D52-25DD-46FC-A98F-387348C2F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altLang="en-US" dirty="0"/>
              <a:t> 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49DA-0245-43EB-AFAB-C4047F4F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DD54E3-F6B4-435A-A4B2-742F05524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Historical perspective</a:t>
            </a:r>
          </a:p>
          <a:p>
            <a:r>
              <a:rPr lang="en-GB" dirty="0"/>
              <a:t>Motivation</a:t>
            </a:r>
          </a:p>
          <a:p>
            <a:r>
              <a:rPr lang="en-GB" dirty="0"/>
              <a:t>Levels and types of connectivity </a:t>
            </a:r>
          </a:p>
          <a:p>
            <a:r>
              <a:rPr lang="en-GB" dirty="0"/>
              <a:t>Methods</a:t>
            </a:r>
          </a:p>
          <a:p>
            <a:r>
              <a:rPr lang="en-GB" dirty="0"/>
              <a:t>Graph theory and network elements</a:t>
            </a:r>
          </a:p>
          <a:p>
            <a:r>
              <a:rPr lang="en-GB" dirty="0"/>
              <a:t>Selected brain networks in humans</a:t>
            </a:r>
          </a:p>
          <a:p>
            <a:r>
              <a:rPr lang="en-GB" dirty="0"/>
              <a:t>Altered connectivity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0C5D7A4-41A1-4785-90D1-290DEB3919A9}"/>
              </a:ext>
            </a:extLst>
          </p:cNvPr>
          <p:cNvSpPr txBox="1">
            <a:spLocks/>
          </p:cNvSpPr>
          <p:nvPr/>
        </p:nvSpPr>
        <p:spPr bwMode="auto">
          <a:xfrm>
            <a:off x="7269163" y="6318495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64B9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44F5539-5ECA-4A66-A819-945AFC81C2B1}" type="slidenum">
              <a:rPr lang="cs-CZ" altLang="en-US" smtClean="0"/>
              <a:pPr/>
              <a:t>2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F031A-BB5F-4E8A-98BD-0DBBEBA0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Default mode network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8AC1CE-679C-4FB8-989D-F78D899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Infants do not show the structured interactions between the default network regions</a:t>
            </a:r>
          </a:p>
          <a:p>
            <a:r>
              <a:rPr lang="en-GB" dirty="0"/>
              <a:t>Disrupted in autism, schizophrenia, and Alzheimer’s disease and at old age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05D0B4-1262-4466-B06A-F9B78E289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20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59D8E-6DEA-4260-8E90-07A1DB0B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Buckner </a:t>
            </a:r>
            <a:r>
              <a:rPr lang="en-US" i="1" dirty="0"/>
              <a:t>et al.</a:t>
            </a:r>
            <a:r>
              <a:rPr lang="en-US" dirty="0"/>
              <a:t>, 2008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32463E-96F3-45C6-A410-4EF84039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6" y="3512921"/>
            <a:ext cx="5517732" cy="26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F031A-BB5F-4E8A-98BD-0DBBEBA0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Default mode network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8AC1CE-679C-4FB8-989D-F78D899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Function?</a:t>
            </a:r>
          </a:p>
          <a:p>
            <a:endParaRPr lang="en-GB" dirty="0"/>
          </a:p>
          <a:p>
            <a:r>
              <a:rPr lang="en-GB" dirty="0"/>
              <a:t>Constructing dynamic mental simulations based on personal past experiences</a:t>
            </a:r>
          </a:p>
          <a:p>
            <a:r>
              <a:rPr lang="en-GB" dirty="0"/>
              <a:t>Supporting exploratory monitoring of the external environment when focused attention is relaxed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05D0B4-1262-4466-B06A-F9B78E289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21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59D8E-6DEA-4260-8E90-07A1DB0B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Buckner </a:t>
            </a:r>
            <a:r>
              <a:rPr lang="en-US" i="1" dirty="0"/>
              <a:t>et al.</a:t>
            </a:r>
            <a:r>
              <a:rPr lang="en-US" dirty="0"/>
              <a:t>, 2008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53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4BE88-F308-4C9C-BB5B-B1AB9606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Salience network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4AA342-5D7A-40F8-8B33-F3347DEF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Anterior insulae ventrolateral prefrontal cortex, dorsal anterior cingulate cortex</a:t>
            </a:r>
          </a:p>
          <a:p>
            <a:r>
              <a:rPr lang="en-GB" dirty="0"/>
              <a:t>Responds to behaviourally important events</a:t>
            </a:r>
          </a:p>
          <a:p>
            <a:r>
              <a:rPr lang="en-GB" dirty="0"/>
              <a:t>Identifies the most relevant stimuli to guide behaviour</a:t>
            </a:r>
          </a:p>
          <a:p>
            <a:r>
              <a:rPr lang="en-GB" dirty="0"/>
              <a:t>Switching between the CEN and the DMN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459A3A-27B1-41EF-AFAA-100424D34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22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3215A-8D6E-432E-B0C1-AED7A4C9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6508262" cy="323850"/>
          </a:xfrm>
        </p:spPr>
        <p:txBody>
          <a:bodyPr/>
          <a:lstStyle/>
          <a:p>
            <a:r>
              <a:rPr lang="en-US" dirty="0"/>
              <a:t>Yuan </a:t>
            </a:r>
            <a:r>
              <a:rPr lang="en-US" i="1" dirty="0"/>
              <a:t>et al.</a:t>
            </a:r>
            <a:r>
              <a:rPr lang="en-US" dirty="0"/>
              <a:t>, 2012; </a:t>
            </a:r>
            <a:r>
              <a:rPr lang="en-US" dirty="0" err="1"/>
              <a:t>Goulden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2014; Chand and </a:t>
            </a:r>
            <a:r>
              <a:rPr lang="en-US" dirty="0" err="1"/>
              <a:t>Dhamala</a:t>
            </a:r>
            <a:r>
              <a:rPr lang="en-US" dirty="0"/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49794-0077-4E41-9386-6D5E4C75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Salience </a:t>
            </a:r>
            <a:r>
              <a:rPr lang="en-GB" dirty="0" err="1"/>
              <a:t>networok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40533-55F4-485D-8F10-A0243A32F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Connected to IQ</a:t>
            </a:r>
          </a:p>
          <a:p>
            <a:r>
              <a:rPr lang="en-GB" dirty="0"/>
              <a:t>Disrupted in </a:t>
            </a:r>
            <a:r>
              <a:rPr lang="en-GB" dirty="0" err="1"/>
              <a:t>fronto</a:t>
            </a:r>
            <a:r>
              <a:rPr lang="en-GB" dirty="0"/>
              <a:t>-temporal dementia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17D8B2-9052-4FD6-9024-9928A4CB9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23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9C5CD-7308-4650-98C3-EB2157D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CF92E3-9EED-412B-B718-6F5B90F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07" y="2748627"/>
            <a:ext cx="5954010" cy="34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4011E-7415-4847-B39C-EA68DEA8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 system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062735-4FCE-4EC3-AFFC-FDE4F06B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Driving incentive-based learning, appropriate responses to stimuli, and the development of goal-directed behaviours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6F1B4-8CEB-400D-BBC6-5C6C363F2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24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C4A4D5-6949-4D47-A66C-430D1C5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hlinkClick r:id="rId3"/>
              </a:rPr>
              <a:t>https://brainstates.org/tag/reward-circuitry/</a:t>
            </a:r>
            <a:r>
              <a:rPr lang="en-GB" dirty="0"/>
              <a:t>, 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657551-0505-45CD-9C81-A4617590A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80"/>
          <a:stretch/>
        </p:blipFill>
        <p:spPr>
          <a:xfrm>
            <a:off x="2245151" y="2957025"/>
            <a:ext cx="4650521" cy="31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3528B-69B2-4494-91E4-3D5F3696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 system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3F79CF-092C-4062-BDA6-C82CB973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Dopamine neurons</a:t>
            </a:r>
          </a:p>
          <a:p>
            <a:r>
              <a:rPr lang="en-GB" dirty="0"/>
              <a:t>Linked to addiction</a:t>
            </a:r>
          </a:p>
          <a:p>
            <a:r>
              <a:rPr lang="en-GB" dirty="0"/>
              <a:t>Schizophrenia</a:t>
            </a:r>
          </a:p>
          <a:p>
            <a:r>
              <a:rPr lang="en-GB" dirty="0"/>
              <a:t>Mood disorders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6C631C-78ED-48D0-803B-F46C333A9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25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25BD9D-2B8F-4826-8326-01E3C20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6449646" cy="323850"/>
          </a:xfrm>
        </p:spPr>
        <p:txBody>
          <a:bodyPr/>
          <a:lstStyle/>
          <a:p>
            <a:pPr>
              <a:defRPr/>
            </a:pPr>
            <a:r>
              <a:rPr lang="en-US" dirty="0"/>
              <a:t>Smith </a:t>
            </a:r>
            <a:r>
              <a:rPr lang="en-US" i="1" dirty="0"/>
              <a:t>et al.</a:t>
            </a:r>
            <a:r>
              <a:rPr lang="en-US" dirty="0"/>
              <a:t>, 2009; Haber and Knutson, 2010; Krill and </a:t>
            </a:r>
            <a:r>
              <a:rPr lang="en-US" dirty="0" err="1"/>
              <a:t>Platek</a:t>
            </a:r>
            <a:r>
              <a:rPr lang="en-US" dirty="0"/>
              <a:t>, 2012, Cooper </a:t>
            </a:r>
            <a:r>
              <a:rPr lang="en-US" i="1" dirty="0"/>
              <a:t>et al.</a:t>
            </a:r>
            <a:r>
              <a:rPr lang="en-US" dirty="0"/>
              <a:t>, 2017; Keren </a:t>
            </a:r>
            <a:r>
              <a:rPr lang="en-US" i="1" dirty="0"/>
              <a:t>et al.</a:t>
            </a:r>
            <a:r>
              <a:rPr lang="en-US" dirty="0"/>
              <a:t>, 2018; Vanes </a:t>
            </a:r>
            <a:r>
              <a:rPr lang="en-US" i="1" dirty="0"/>
              <a:t>et al.</a:t>
            </a:r>
            <a:r>
              <a:rPr lang="en-US" dirty="0"/>
              <a:t>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71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460DC-0559-46BE-B417-AC1896BB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Altered connectivity in LSD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6118B11-183B-4E4F-B539-561D6AFF3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586" y="1619250"/>
            <a:ext cx="5677652" cy="45085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CF293E-2F83-4F1F-A56D-C94929B4F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26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E2D90A-5005-4A81-98A5-FB3222DC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Liechti</a:t>
            </a:r>
            <a:r>
              <a:rPr lang="en-US" dirty="0"/>
              <a:t>, 2017; Müller </a:t>
            </a:r>
            <a:r>
              <a:rPr lang="en-US" i="1" dirty="0"/>
              <a:t>et al.</a:t>
            </a:r>
            <a:r>
              <a:rPr lang="en-US" dirty="0"/>
              <a:t>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68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3BD1B3-E42E-45FF-A2F9-CE42C91F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04813"/>
            <a:ext cx="5399088" cy="792162"/>
          </a:xfrm>
        </p:spPr>
        <p:txBody>
          <a:bodyPr/>
          <a:lstStyle/>
          <a:p>
            <a:r>
              <a:rPr lang="en-GB" dirty="0"/>
              <a:t>Thank you for listening! Questions?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E820A-6B3A-47D7-9320-17B29683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B7008-F4C6-4AA9-A4CC-C60ECE21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5BE538-2B73-4A8D-ADDC-AF48FC47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07" y="1511095"/>
            <a:ext cx="4724809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3BD1B3-E42E-45FF-A2F9-CE42C91F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04813"/>
            <a:ext cx="5399088" cy="792162"/>
          </a:xfrm>
        </p:spPr>
        <p:txBody>
          <a:bodyPr/>
          <a:lstStyle/>
          <a:p>
            <a:r>
              <a:rPr lang="en-GB" dirty="0"/>
              <a:t>Sources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E820A-6B3A-47D7-9320-17B29683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CEA7-B384-4FF2-9181-C187C662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84" y="1561717"/>
            <a:ext cx="8524631" cy="4683263"/>
          </a:xfrm>
        </p:spPr>
        <p:txBody>
          <a:bodyPr/>
          <a:lstStyle/>
          <a:p>
            <a:r>
              <a:rPr lang="en-US" sz="1000" dirty="0"/>
              <a:t>Buckner, R.L., Andrews-Hanna, J.R., Schacter, D.L. (2008). The brain’s default network: Anatomy, function, and relevance to disease. </a:t>
            </a:r>
            <a:r>
              <a:rPr lang="en-US" sz="1000" i="1" dirty="0"/>
              <a:t>Annals of the New York Academy of Sciences</a:t>
            </a:r>
            <a:r>
              <a:rPr lang="en-US" sz="1000" dirty="0"/>
              <a:t>, </a:t>
            </a:r>
            <a:r>
              <a:rPr lang="en-US" sz="1000" b="1" dirty="0"/>
              <a:t>1124</a:t>
            </a:r>
            <a:r>
              <a:rPr lang="en-US" sz="1000" dirty="0"/>
              <a:t>, 1–38</a:t>
            </a:r>
            <a:endParaRPr lang="en-GB" sz="1000" dirty="0"/>
          </a:p>
          <a:p>
            <a:r>
              <a:rPr lang="en-US" sz="1000" dirty="0"/>
              <a:t>Chand, G.B., </a:t>
            </a:r>
            <a:r>
              <a:rPr lang="en-US" sz="1000" dirty="0" err="1"/>
              <a:t>Dhamala</a:t>
            </a:r>
            <a:r>
              <a:rPr lang="en-US" sz="1000" dirty="0"/>
              <a:t>, M. (2016). The salience network dynamics in perceptual decision-making. </a:t>
            </a:r>
            <a:r>
              <a:rPr lang="en-US" sz="1000" i="1" dirty="0" err="1"/>
              <a:t>NeuroImage</a:t>
            </a:r>
            <a:r>
              <a:rPr lang="en-US" sz="1000" dirty="0"/>
              <a:t>, </a:t>
            </a:r>
            <a:r>
              <a:rPr lang="en-US" sz="1000" b="1" dirty="0"/>
              <a:t>134</a:t>
            </a:r>
            <a:r>
              <a:rPr lang="en-US" sz="1000" dirty="0"/>
              <a:t>, 85–93</a:t>
            </a:r>
            <a:endParaRPr lang="en-GB" sz="1000" dirty="0"/>
          </a:p>
          <a:p>
            <a:r>
              <a:rPr lang="en-US" sz="1000" dirty="0"/>
              <a:t>Cooper, S., Robison, A.J., </a:t>
            </a:r>
            <a:r>
              <a:rPr lang="en-US" sz="1000" dirty="0" err="1"/>
              <a:t>Mazei</a:t>
            </a:r>
            <a:r>
              <a:rPr lang="en-US" sz="1000" dirty="0"/>
              <a:t>-Robison, M.S. (2017). Reward Circuitry in Addiction. </a:t>
            </a:r>
            <a:r>
              <a:rPr lang="en-US" sz="1000" i="1" dirty="0"/>
              <a:t>Neurotherapeutics</a:t>
            </a:r>
            <a:r>
              <a:rPr lang="en-US" sz="1000" dirty="0"/>
              <a:t>, </a:t>
            </a:r>
            <a:r>
              <a:rPr lang="en-US" sz="1000" b="1" dirty="0"/>
              <a:t>14</a:t>
            </a:r>
            <a:r>
              <a:rPr lang="en-US" sz="1000" dirty="0"/>
              <a:t>, 687–97</a:t>
            </a:r>
            <a:endParaRPr lang="en-GB" sz="1000" dirty="0"/>
          </a:p>
          <a:p>
            <a:r>
              <a:rPr lang="en-US" sz="1000" dirty="0" err="1"/>
              <a:t>Goulden</a:t>
            </a:r>
            <a:r>
              <a:rPr lang="en-US" sz="1000" dirty="0"/>
              <a:t>, N., </a:t>
            </a:r>
            <a:r>
              <a:rPr lang="en-US" sz="1000" dirty="0" err="1"/>
              <a:t>Khusnulina</a:t>
            </a:r>
            <a:r>
              <a:rPr lang="en-US" sz="1000" dirty="0"/>
              <a:t>, A., Davis, N.J., et al. (2014). The salience network is responsible for switching between the default mode network and the central executive network: Replication from DCM. </a:t>
            </a:r>
            <a:r>
              <a:rPr lang="en-US" sz="1000" i="1" dirty="0" err="1"/>
              <a:t>NeuroImage</a:t>
            </a:r>
            <a:r>
              <a:rPr lang="en-US" sz="1000" dirty="0"/>
              <a:t>, </a:t>
            </a:r>
            <a:r>
              <a:rPr lang="en-US" sz="1000" b="1" dirty="0"/>
              <a:t>99</a:t>
            </a:r>
            <a:r>
              <a:rPr lang="en-US" sz="1000" dirty="0"/>
              <a:t>, 180–90</a:t>
            </a:r>
            <a:endParaRPr lang="en-GB" sz="1000" dirty="0"/>
          </a:p>
          <a:p>
            <a:r>
              <a:rPr lang="en-US" sz="1000" dirty="0"/>
              <a:t>Haber, S.N., Knutson, B. (2010). The Reward Circuit: Linking Primate Anatomy and Human Imaging. </a:t>
            </a:r>
            <a:r>
              <a:rPr lang="en-US" sz="1000" i="1" dirty="0"/>
              <a:t>Neuropsychopharmacology</a:t>
            </a:r>
            <a:r>
              <a:rPr lang="en-US" sz="1000" dirty="0"/>
              <a:t>, </a:t>
            </a:r>
            <a:r>
              <a:rPr lang="en-US" sz="1000" b="1" dirty="0"/>
              <a:t>35</a:t>
            </a:r>
            <a:r>
              <a:rPr lang="en-US" sz="1000" dirty="0"/>
              <a:t>, 4–26</a:t>
            </a:r>
            <a:endParaRPr lang="en-GB" sz="1000" dirty="0"/>
          </a:p>
          <a:p>
            <a:r>
              <a:rPr lang="en-US" sz="1000" dirty="0"/>
              <a:t>van den Heuvel, M.P., </a:t>
            </a:r>
            <a:r>
              <a:rPr lang="en-US" sz="1000" dirty="0" err="1"/>
              <a:t>Sporns</a:t>
            </a:r>
            <a:r>
              <a:rPr lang="en-US" sz="1000" dirty="0"/>
              <a:t>, O. (2013). Network hubs in the human brain. </a:t>
            </a:r>
            <a:r>
              <a:rPr lang="en-US" sz="1000" i="1" dirty="0"/>
              <a:t>Trends in Cognitive Sciences</a:t>
            </a:r>
            <a:r>
              <a:rPr lang="en-US" sz="1000" dirty="0"/>
              <a:t>, </a:t>
            </a:r>
            <a:r>
              <a:rPr lang="en-US" sz="1000" b="1" dirty="0"/>
              <a:t>17</a:t>
            </a:r>
            <a:r>
              <a:rPr lang="en-US" sz="1000" dirty="0"/>
              <a:t>, 683–96</a:t>
            </a:r>
            <a:endParaRPr lang="en-GB" sz="1000" dirty="0"/>
          </a:p>
          <a:p>
            <a:r>
              <a:rPr lang="en-US" sz="1000" dirty="0"/>
              <a:t>van den Heuvel, M.P., </a:t>
            </a:r>
            <a:r>
              <a:rPr lang="en-US" sz="1000" dirty="0" err="1"/>
              <a:t>Sporns</a:t>
            </a:r>
            <a:r>
              <a:rPr lang="en-US" sz="1000" dirty="0"/>
              <a:t>, O. (2011). Rich-Club Organization of the Human Connectome. </a:t>
            </a:r>
            <a:r>
              <a:rPr lang="en-US" sz="1000" i="1" dirty="0"/>
              <a:t>Journal of Neuroscience</a:t>
            </a:r>
            <a:r>
              <a:rPr lang="en-US" sz="1000" dirty="0"/>
              <a:t>, </a:t>
            </a:r>
            <a:r>
              <a:rPr lang="en-US" sz="1000" b="1" dirty="0"/>
              <a:t>31</a:t>
            </a:r>
            <a:r>
              <a:rPr lang="en-US" sz="1000" dirty="0"/>
              <a:t>, 15775–86</a:t>
            </a:r>
            <a:endParaRPr lang="en-GB" sz="1000" dirty="0"/>
          </a:p>
          <a:p>
            <a:r>
              <a:rPr lang="en-US" sz="1000" dirty="0"/>
              <a:t>Keren, H., O’Callaghan, G., Vidal-</a:t>
            </a:r>
            <a:r>
              <a:rPr lang="en-US" sz="1000" dirty="0" err="1"/>
              <a:t>Ribas</a:t>
            </a:r>
            <a:r>
              <a:rPr lang="en-US" sz="1000" dirty="0"/>
              <a:t>, P., et al. (2018). Reward Processing in Depression: A Conceptual and Meta-Analytic Review Across fMRI and EEG Studies. </a:t>
            </a:r>
            <a:r>
              <a:rPr lang="en-US" sz="1000" i="1" dirty="0"/>
              <a:t>American Journal of Psychiatry</a:t>
            </a:r>
            <a:r>
              <a:rPr lang="en-US" sz="1000" dirty="0"/>
              <a:t>, appi.ajp.2018.1</a:t>
            </a:r>
            <a:endParaRPr lang="en-GB" sz="1000" dirty="0"/>
          </a:p>
          <a:p>
            <a:r>
              <a:rPr lang="en-US" sz="1000" dirty="0"/>
              <a:t>Krill, A.L., </a:t>
            </a:r>
            <a:r>
              <a:rPr lang="en-US" sz="1000" dirty="0" err="1"/>
              <a:t>Platek</a:t>
            </a:r>
            <a:r>
              <a:rPr lang="en-US" sz="1000" dirty="0"/>
              <a:t>, S.M. (2012). Working together may be better: Activation of reward centers during a cooperative maze task. </a:t>
            </a:r>
            <a:r>
              <a:rPr lang="en-US" sz="1000" i="1" dirty="0" err="1"/>
              <a:t>PLoS</a:t>
            </a:r>
            <a:r>
              <a:rPr lang="en-US" sz="1000" i="1" dirty="0"/>
              <a:t> ONE</a:t>
            </a:r>
            <a:r>
              <a:rPr lang="en-US" sz="1000" dirty="0"/>
              <a:t>, </a:t>
            </a:r>
            <a:r>
              <a:rPr lang="en-US" sz="1000" b="1" dirty="0"/>
              <a:t>7</a:t>
            </a:r>
            <a:r>
              <a:rPr lang="en-US" sz="1000" dirty="0"/>
              <a:t>, 1–7</a:t>
            </a:r>
            <a:endParaRPr lang="en-GB" sz="1000" dirty="0"/>
          </a:p>
          <a:p>
            <a:r>
              <a:rPr lang="en-US" sz="1000" dirty="0"/>
              <a:t>Liao, X., </a:t>
            </a:r>
            <a:r>
              <a:rPr lang="en-US" sz="1000" dirty="0" err="1"/>
              <a:t>Vasilakos</a:t>
            </a:r>
            <a:r>
              <a:rPr lang="en-US" sz="1000" dirty="0"/>
              <a:t>, A. V., He, Y. (2017). Small-world human brain networks: Perspectives and challenges. </a:t>
            </a:r>
            <a:r>
              <a:rPr lang="en-US" sz="1000" i="1" dirty="0"/>
              <a:t>Neuroscience &amp; Biobehavioral Reviews</a:t>
            </a:r>
            <a:r>
              <a:rPr lang="en-US" sz="1000" dirty="0"/>
              <a:t>, </a:t>
            </a:r>
            <a:r>
              <a:rPr lang="en-US" sz="1000" b="1" dirty="0"/>
              <a:t>77</a:t>
            </a:r>
            <a:r>
              <a:rPr lang="en-US" sz="1000" dirty="0"/>
              <a:t>, 286–300</a:t>
            </a:r>
            <a:endParaRPr lang="en-GB" sz="1000" dirty="0"/>
          </a:p>
          <a:p>
            <a:r>
              <a:rPr lang="en-US" sz="1000" dirty="0" err="1"/>
              <a:t>Liechti</a:t>
            </a:r>
            <a:r>
              <a:rPr lang="en-US" sz="1000" dirty="0"/>
              <a:t>, M.E. (2017). Modern Clinical Research on LSD. </a:t>
            </a:r>
            <a:r>
              <a:rPr lang="en-US" sz="1000" i="1" dirty="0"/>
              <a:t>Neuropsychopharmacology</a:t>
            </a:r>
            <a:r>
              <a:rPr lang="en-US" sz="1000" dirty="0"/>
              <a:t>, </a:t>
            </a:r>
            <a:r>
              <a:rPr lang="en-US" sz="1000" b="1" dirty="0"/>
              <a:t>42</a:t>
            </a:r>
            <a:r>
              <a:rPr lang="en-US" sz="1000" dirty="0"/>
              <a:t>, 2114–27</a:t>
            </a:r>
            <a:endParaRPr lang="en-GB" sz="1000" dirty="0"/>
          </a:p>
          <a:p>
            <a:r>
              <a:rPr lang="en-US" sz="1000" dirty="0"/>
              <a:t>Mears, D., Pollard, H.B. (2016). Network science and the human brain: Using graph theory to understand the brain and one of its hubs, the amygdala, in health and disease. </a:t>
            </a:r>
            <a:r>
              <a:rPr lang="en-US" sz="1000" i="1" dirty="0"/>
              <a:t>Journal of Neuroscience Research</a:t>
            </a:r>
            <a:r>
              <a:rPr lang="en-US" sz="1000" dirty="0"/>
              <a:t>, </a:t>
            </a:r>
            <a:r>
              <a:rPr lang="en-US" sz="1000" b="1" dirty="0"/>
              <a:t>94</a:t>
            </a:r>
            <a:r>
              <a:rPr lang="en-US" sz="1000" dirty="0"/>
              <a:t>, 590–605</a:t>
            </a:r>
            <a:endParaRPr lang="en-GB" sz="1000" dirty="0"/>
          </a:p>
          <a:p>
            <a:r>
              <a:rPr lang="en-US" sz="1000" dirty="0"/>
              <a:t>Müller, F., </a:t>
            </a:r>
            <a:r>
              <a:rPr lang="en-US" sz="1000" dirty="0" err="1"/>
              <a:t>Dolder</a:t>
            </a:r>
            <a:r>
              <a:rPr lang="en-US" sz="1000" dirty="0"/>
              <a:t>, P.C., Schmidt, A., et al. (2018). Altered network hub connectivity after acute LSD administration. </a:t>
            </a:r>
            <a:r>
              <a:rPr lang="en-US" sz="1000" i="1" dirty="0" err="1"/>
              <a:t>NeuroImage</a:t>
            </a:r>
            <a:r>
              <a:rPr lang="en-US" sz="1000" i="1" dirty="0"/>
              <a:t>: Clinical</a:t>
            </a:r>
            <a:r>
              <a:rPr lang="en-US" sz="1000" dirty="0"/>
              <a:t>, </a:t>
            </a:r>
            <a:r>
              <a:rPr lang="en-US" sz="1000" b="1" dirty="0"/>
              <a:t>18</a:t>
            </a:r>
            <a:r>
              <a:rPr lang="en-US" sz="1000" dirty="0"/>
              <a:t>, 694–701</a:t>
            </a:r>
            <a:endParaRPr lang="en-GB" sz="1000" dirty="0"/>
          </a:p>
          <a:p>
            <a:r>
              <a:rPr lang="en-US" sz="1000" dirty="0"/>
              <a:t>Van </a:t>
            </a:r>
            <a:r>
              <a:rPr lang="en-US" sz="1000" dirty="0" err="1"/>
              <a:t>Overwalle</a:t>
            </a:r>
            <a:r>
              <a:rPr lang="en-US" sz="1000" dirty="0"/>
              <a:t>, F. (2009). Social cognition and the brain: A meta-analysis. </a:t>
            </a:r>
            <a:r>
              <a:rPr lang="en-US" sz="1000" i="1" dirty="0"/>
              <a:t>Human Brain Mapping</a:t>
            </a:r>
            <a:r>
              <a:rPr lang="en-US" sz="1000" dirty="0"/>
              <a:t>, </a:t>
            </a:r>
            <a:r>
              <a:rPr lang="en-US" sz="1000" b="1" dirty="0"/>
              <a:t>30</a:t>
            </a:r>
            <a:r>
              <a:rPr lang="en-US" sz="1000" dirty="0"/>
              <a:t>, 829–58</a:t>
            </a:r>
            <a:endParaRPr lang="en-GB" sz="1000" dirty="0"/>
          </a:p>
          <a:p>
            <a:r>
              <a:rPr lang="en-US" sz="1000" dirty="0"/>
              <a:t>Smith, K.S., Tindell, A.J., Aldridge, J.W., et al. (2009). Ventral pallidum roles in reward and motivation. </a:t>
            </a:r>
            <a:r>
              <a:rPr lang="en-US" sz="1000" i="1" dirty="0" err="1"/>
              <a:t>Behavioural</a:t>
            </a:r>
            <a:r>
              <a:rPr lang="en-US" sz="1000" i="1" dirty="0"/>
              <a:t> Brain Research</a:t>
            </a:r>
            <a:r>
              <a:rPr lang="en-US" sz="1000" dirty="0"/>
              <a:t>, </a:t>
            </a:r>
            <a:r>
              <a:rPr lang="en-US" sz="1000" b="1" dirty="0"/>
              <a:t>196</a:t>
            </a:r>
            <a:r>
              <a:rPr lang="en-US" sz="1000" dirty="0"/>
              <a:t>, 155–67</a:t>
            </a:r>
            <a:endParaRPr lang="en-GB" sz="1000" dirty="0"/>
          </a:p>
          <a:p>
            <a:r>
              <a:rPr lang="en-US" sz="1000" dirty="0" err="1"/>
              <a:t>Sporns</a:t>
            </a:r>
            <a:r>
              <a:rPr lang="en-US" sz="1000" dirty="0"/>
              <a:t>, O. (2011). The human connectome: a complex network. </a:t>
            </a:r>
            <a:r>
              <a:rPr lang="en-US" sz="1000" i="1" dirty="0"/>
              <a:t>Annals of the New York Academy of Sciences</a:t>
            </a:r>
            <a:r>
              <a:rPr lang="en-US" sz="1000" dirty="0"/>
              <a:t>, </a:t>
            </a:r>
            <a:r>
              <a:rPr lang="en-US" sz="1000" b="1" dirty="0"/>
              <a:t>1224</a:t>
            </a:r>
            <a:r>
              <a:rPr lang="en-US" sz="1000" dirty="0"/>
              <a:t>, 109–25</a:t>
            </a:r>
            <a:endParaRPr lang="en-GB" sz="1000" dirty="0"/>
          </a:p>
          <a:p>
            <a:r>
              <a:rPr lang="en-US" sz="1000" dirty="0"/>
              <a:t>Vanes, L.D., </a:t>
            </a:r>
            <a:r>
              <a:rPr lang="en-US" sz="1000" dirty="0" err="1"/>
              <a:t>Mouchlianitis</a:t>
            </a:r>
            <a:r>
              <a:rPr lang="en-US" sz="1000" dirty="0"/>
              <a:t>, E., Collier, T., et al. (2018). Differential neural reward mechanisms in treatment-responsive and treatment-resistant schizophrenia. </a:t>
            </a:r>
            <a:r>
              <a:rPr lang="en-US" sz="1000" i="1" dirty="0"/>
              <a:t>Psychological Medicine</a:t>
            </a:r>
            <a:r>
              <a:rPr lang="en-US" sz="1000" dirty="0"/>
              <a:t>, </a:t>
            </a:r>
            <a:r>
              <a:rPr lang="en-US" sz="1000" b="1" dirty="0"/>
              <a:t>48</a:t>
            </a:r>
            <a:r>
              <a:rPr lang="en-US" sz="1000" dirty="0"/>
              <a:t>, 2418–27</a:t>
            </a:r>
            <a:endParaRPr lang="en-GB" sz="1000" dirty="0"/>
          </a:p>
          <a:p>
            <a:r>
              <a:rPr lang="en-US" sz="1000" dirty="0"/>
              <a:t>Watts, D.J., </a:t>
            </a:r>
            <a:r>
              <a:rPr lang="en-US" sz="1000" dirty="0" err="1"/>
              <a:t>Strogatz</a:t>
            </a:r>
            <a:r>
              <a:rPr lang="en-US" sz="1000" dirty="0"/>
              <a:t>, S.H. (1998). Collective dynamics of ‘small-world’ networks. </a:t>
            </a:r>
            <a:r>
              <a:rPr lang="en-US" sz="1000" b="1" dirty="0"/>
              <a:t>393</a:t>
            </a:r>
            <a:r>
              <a:rPr lang="en-US" sz="1000" dirty="0"/>
              <a:t>, 440–42</a:t>
            </a:r>
            <a:endParaRPr lang="en-GB" sz="1000" dirty="0"/>
          </a:p>
          <a:p>
            <a:r>
              <a:rPr lang="en-US" sz="1000" dirty="0"/>
              <a:t>Yuan, Z., Qin, W., Wang, D., et al. (2012). The salience network contributes to an individual’s fluid reasoning capacity. </a:t>
            </a:r>
            <a:r>
              <a:rPr lang="en-US" sz="1000" i="1" dirty="0" err="1"/>
              <a:t>Behavioural</a:t>
            </a:r>
            <a:r>
              <a:rPr lang="en-US" sz="1000" i="1" dirty="0"/>
              <a:t> Brain Research</a:t>
            </a:r>
            <a:r>
              <a:rPr lang="en-US" sz="1000" dirty="0"/>
              <a:t>, </a:t>
            </a:r>
            <a:r>
              <a:rPr lang="en-US" sz="1000" b="1" dirty="0"/>
              <a:t>229</a:t>
            </a:r>
            <a:r>
              <a:rPr lang="en-US" sz="1000" dirty="0"/>
              <a:t>, 384–90</a:t>
            </a:r>
            <a:endParaRPr lang="en-GB" sz="1000" dirty="0"/>
          </a:p>
          <a:p>
            <a:r>
              <a:rPr lang="en-US" sz="1000" dirty="0"/>
              <a:t>Zhong, S., Li, W., Wang, B., et al. (2018). Selection of the best point and angle of lateral ventricle puncture according to DTI reconstruction of peripheral nerve fibers. </a:t>
            </a:r>
            <a:r>
              <a:rPr lang="en-US" sz="1000" i="1" dirty="0"/>
              <a:t>Medicine</a:t>
            </a:r>
            <a:r>
              <a:rPr lang="en-US" sz="1000" dirty="0"/>
              <a:t>, </a:t>
            </a:r>
            <a:r>
              <a:rPr lang="en-US" sz="1000" b="1" dirty="0"/>
              <a:t>97</a:t>
            </a:r>
            <a:r>
              <a:rPr lang="en-US" sz="1000" dirty="0"/>
              <a:t>, e13095</a:t>
            </a:r>
            <a:endParaRPr lang="en-GB" sz="1000" dirty="0"/>
          </a:p>
          <a:p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80442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4863A-424F-4321-A8C5-9D6E908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Historical perspective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417B5-6431-4D6F-8A46-B7F12AA4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Phrenology (up until 1808)</a:t>
            </a:r>
          </a:p>
          <a:p>
            <a:r>
              <a:rPr lang="en-GB" dirty="0"/>
              <a:t>Lesion studies, electrical stimulation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Fritsch, Hitzig (1870), and Ferrier (1873-75)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Broca</a:t>
            </a:r>
            <a:r>
              <a:rPr lang="en-GB" dirty="0"/>
              <a:t>, Wernicke</a:t>
            </a:r>
          </a:p>
          <a:p>
            <a:r>
              <a:rPr lang="en-GB" dirty="0"/>
              <a:t>Localization of Function in the Cortex Cerebri (1881)</a:t>
            </a:r>
          </a:p>
          <a:p>
            <a:r>
              <a:rPr lang="en-GB" dirty="0"/>
              <a:t>Golgi &amp; Ram</a:t>
            </a:r>
            <a:r>
              <a:rPr lang="sk-SK" dirty="0" err="1"/>
              <a:t>ón</a:t>
            </a:r>
            <a:r>
              <a:rPr lang="sk-SK" dirty="0"/>
              <a:t> y </a:t>
            </a:r>
            <a:r>
              <a:rPr lang="sk-SK" dirty="0" err="1"/>
              <a:t>Cajal</a:t>
            </a:r>
            <a:r>
              <a:rPr lang="sk-SK" dirty="0"/>
              <a:t> (1888-)</a:t>
            </a:r>
          </a:p>
          <a:p>
            <a:r>
              <a:rPr lang="en-GB" dirty="0"/>
              <a:t>Early applications of network science to the brain</a:t>
            </a:r>
            <a:r>
              <a:rPr lang="sk-SK" dirty="0"/>
              <a:t> (90</a:t>
            </a:r>
            <a:r>
              <a:rPr lang="en-GB" dirty="0"/>
              <a:t>’</a:t>
            </a:r>
            <a:r>
              <a:rPr lang="sk-SK" dirty="0"/>
              <a:t>s-00</a:t>
            </a:r>
            <a:r>
              <a:rPr lang="en-GB" dirty="0"/>
              <a:t>’</a:t>
            </a:r>
            <a:r>
              <a:rPr lang="sk-SK" dirty="0"/>
              <a:t>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56F21-A6CC-4E77-8D78-ED1D6EA9E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3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FF12-2552-4A59-A00A-F655B9CE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31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4863A-424F-4321-A8C5-9D6E908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417B5-6431-4D6F-8A46-B7F12AA4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Segregation &amp; functional localisation approach is reductionistic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56F21-A6CC-4E77-8D78-ED1D6EA9E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4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 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FF12-2552-4A59-A00A-F655B9CE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https://legacy.lib.utexas.edu/maps/czech_republic.html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7C506E-BA47-48E5-A771-6D1FDFC5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4470"/>
            <a:ext cx="9144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D7BCC-CA33-4CAB-B6E0-74D2FD4A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and types of connectivity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84135-8AC7-4B3A-989D-27F632960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Three basic levels:</a:t>
            </a:r>
          </a:p>
          <a:p>
            <a:r>
              <a:rPr lang="en-GB" dirty="0"/>
              <a:t>MICROSCALE</a:t>
            </a:r>
          </a:p>
          <a:p>
            <a:r>
              <a:rPr lang="en-GB" dirty="0"/>
              <a:t>MESOSCALE</a:t>
            </a:r>
          </a:p>
          <a:p>
            <a:r>
              <a:rPr lang="en-GB" dirty="0"/>
              <a:t>MACROSCALE</a:t>
            </a:r>
          </a:p>
          <a:p>
            <a:r>
              <a:rPr lang="en-GB" dirty="0"/>
              <a:t>Specific techniques for each of them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624BD6-F0ED-485E-AA49-3CA632FBC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5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 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FC9B7E-0C38-40BD-9BBD-DFBD2C8E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5757863" cy="3238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Sporns</a:t>
            </a:r>
            <a:r>
              <a:rPr lang="en-US" dirty="0"/>
              <a:t>, 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61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3DAB-4139-4398-8CD7-336A7893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MICROSCALE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3C6D57-9ACA-41A5-A37B-26D2246B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19250"/>
            <a:ext cx="8360508" cy="45085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Single neurons and synapses</a:t>
            </a:r>
          </a:p>
          <a:p>
            <a:r>
              <a:rPr lang="en-GB" dirty="0"/>
              <a:t>Electron or light microscopy</a:t>
            </a:r>
          </a:p>
          <a:p>
            <a:r>
              <a:rPr lang="en-GB" dirty="0"/>
              <a:t>Optogenetics</a:t>
            </a:r>
          </a:p>
          <a:p>
            <a:r>
              <a:rPr lang="en-GB" dirty="0">
                <a:hlinkClick r:id="rId3"/>
              </a:rPr>
              <a:t>https://www.youtube.com/watch?v=I64X7vHSHOE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945A52-9011-4C36-A293-124C5E000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6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6C2BCE-A71A-4F42-B90A-F8BC74D1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2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9359E-E93E-4D3A-B2FA-0173C4DB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MESOSCALE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C7EBDD-9036-4E73-B3AC-7CC2D0275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Neuronal populations and their interconnecting circuitry</a:t>
            </a:r>
          </a:p>
          <a:p>
            <a:r>
              <a:rPr lang="en-GB" dirty="0"/>
              <a:t>Tracing of axonal projections, histological sectioning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8BD488-3D1D-40A8-BA18-0BEDADE3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47" y="3429000"/>
            <a:ext cx="5637930" cy="2893194"/>
          </a:xfrm>
          <a:prstGeom prst="rect">
            <a:avLst/>
          </a:prstGeom>
        </p:spPr>
      </p:pic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A9BAB741-4BBF-4816-AFC4-836ECFA8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5757863" cy="323850"/>
          </a:xfrm>
        </p:spPr>
        <p:txBody>
          <a:bodyPr/>
          <a:lstStyle/>
          <a:p>
            <a:pPr>
              <a:defRPr/>
            </a:pPr>
            <a:r>
              <a:rPr lang="en-US" dirty="0"/>
              <a:t>Zhong </a:t>
            </a:r>
            <a:r>
              <a:rPr lang="en-US" i="1" dirty="0"/>
              <a:t>et al.</a:t>
            </a:r>
            <a:r>
              <a:rPr lang="en-US" dirty="0"/>
              <a:t>, 2018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ABEF546-0D9C-4409-97A0-9F43D7F06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69163" y="6332538"/>
            <a:ext cx="1439862" cy="323850"/>
          </a:xfrm>
        </p:spPr>
        <p:txBody>
          <a:bodyPr/>
          <a:lstStyle/>
          <a:p>
            <a:fld id="{444F5539-5ECA-4A66-A819-945AFC81C2B1}" type="slidenum">
              <a:rPr lang="cs-CZ" altLang="en-US" smtClean="0"/>
              <a:pPr/>
              <a:t>7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33885-2185-4E2C-B564-9A0DADEA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MACROSCALE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491F11-C115-49FF-8987-03C36D1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Anatomically distinct brain regions and pathways</a:t>
            </a:r>
          </a:p>
          <a:p>
            <a:r>
              <a:rPr lang="en-GB" dirty="0"/>
              <a:t>Non-invasive, whole brain imaging techniques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A73A5D-2615-4A30-923E-788EB5FCF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8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044D1-1C73-4DD5-BE79-06B86E9B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Van </a:t>
            </a:r>
            <a:r>
              <a:rPr lang="en-US" dirty="0" err="1"/>
              <a:t>Overwalle</a:t>
            </a:r>
            <a:r>
              <a:rPr lang="en-US" dirty="0"/>
              <a:t>, 2009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795571-6DEB-4849-83BC-3E00AEA62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47" y="2832817"/>
            <a:ext cx="4353530" cy="3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B5F1E-88CE-4D03-936D-D3588869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Connectivity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AC59F9-1803-4972-B85E-08E3FB19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Structural</a:t>
            </a:r>
          </a:p>
          <a:p>
            <a:r>
              <a:rPr lang="en-GB" dirty="0"/>
              <a:t>Functional </a:t>
            </a:r>
          </a:p>
          <a:p>
            <a:r>
              <a:rPr lang="en-GB" dirty="0"/>
              <a:t>Effective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71ED5E-BF1C-44B3-8B4E-9452666F1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F5539-5ECA-4A66-A819-945AFC81C2B1}" type="slidenum">
              <a:rPr lang="cs-CZ" altLang="en-US" smtClean="0"/>
              <a:pPr/>
              <a:t>9</a:t>
            </a:fld>
            <a:r>
              <a:rPr lang="cs-CZ" altLang="en-US" b="0" dirty="0">
                <a:solidFill>
                  <a:srgbClr val="969696"/>
                </a:solidFill>
              </a:rPr>
              <a:t>/</a:t>
            </a:r>
            <a:r>
              <a:rPr lang="en-GB" altLang="en-US" b="0" dirty="0">
                <a:solidFill>
                  <a:srgbClr val="969696"/>
                </a:solidFill>
              </a:rPr>
              <a:t>28</a:t>
            </a:r>
            <a:endParaRPr lang="cs-CZ" altLang="en-US" b="0" dirty="0">
              <a:solidFill>
                <a:srgbClr val="969696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47CE0E-6DE9-44EA-AEBD-ACCF33A9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68803"/>
      </p:ext>
    </p:extLst>
  </p:cSld>
  <p:clrMapOvr>
    <a:masterClrMapping/>
  </p:clrMapOvr>
</p:sld>
</file>

<file path=ppt/theme/theme1.xml><?xml version="1.0" encoding="utf-8"?>
<a:theme xmlns:a="http://schemas.openxmlformats.org/drawingml/2006/main" name="CEITEC_TEMPLATION_EN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CEITEC_TEMPLATION_EN</Template>
  <TotalTime>6852</TotalTime>
  <Words>1445</Words>
  <Application>Microsoft Office PowerPoint</Application>
  <PresentationFormat>Předvádění na obrazovce (4:3)</PresentationFormat>
  <Paragraphs>241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CEITEC_TEMPLATION_EN</vt:lpstr>
      <vt:lpstr>1_CEITEC_sablona-prezentace_CZ</vt:lpstr>
      <vt:lpstr>Connectivity and Networks in the Brain</vt:lpstr>
      <vt:lpstr>Overview  </vt:lpstr>
      <vt:lpstr>Historical perspective</vt:lpstr>
      <vt:lpstr>Motivation</vt:lpstr>
      <vt:lpstr>Levels and types of connectivity </vt:lpstr>
      <vt:lpstr>MICROSCALE</vt:lpstr>
      <vt:lpstr>MESOSCALE</vt:lpstr>
      <vt:lpstr>MACROSCALE </vt:lpstr>
      <vt:lpstr>Types of Connectivity</vt:lpstr>
      <vt:lpstr>Methods</vt:lpstr>
      <vt:lpstr>Graph theory</vt:lpstr>
      <vt:lpstr>Graph theory</vt:lpstr>
      <vt:lpstr>Graph theory</vt:lpstr>
      <vt:lpstr>Graph theory</vt:lpstr>
      <vt:lpstr>Graph theory</vt:lpstr>
      <vt:lpstr>Graph theory</vt:lpstr>
      <vt:lpstr>Graph theory</vt:lpstr>
      <vt:lpstr>Selected brain networks</vt:lpstr>
      <vt:lpstr>Default mode network</vt:lpstr>
      <vt:lpstr>Default mode network</vt:lpstr>
      <vt:lpstr>Default mode network</vt:lpstr>
      <vt:lpstr>Salience network</vt:lpstr>
      <vt:lpstr>Salience networok</vt:lpstr>
      <vt:lpstr>Reward system</vt:lpstr>
      <vt:lpstr>Reward system</vt:lpstr>
      <vt:lpstr>Altered connectivity in LSD</vt:lpstr>
      <vt:lpstr>Thank you for listening! Questions?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and functionla imaging laboratory (CF) + Molecular and functional neuroimaging RG</dc:title>
  <dc:creator>mikl</dc:creator>
  <cp:lastModifiedBy>Bea Spilakova</cp:lastModifiedBy>
  <cp:revision>248</cp:revision>
  <cp:lastPrinted>2017-12-07T10:21:36Z</cp:lastPrinted>
  <dcterms:created xsi:type="dcterms:W3CDTF">2012-06-04T07:16:20Z</dcterms:created>
  <dcterms:modified xsi:type="dcterms:W3CDTF">2018-11-19T14:45:13Z</dcterms:modified>
</cp:coreProperties>
</file>