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9" r:id="rId8"/>
    <p:sldId id="281" r:id="rId9"/>
    <p:sldId id="270" r:id="rId10"/>
    <p:sldId id="271" r:id="rId11"/>
    <p:sldId id="272" r:id="rId12"/>
    <p:sldId id="266" r:id="rId13"/>
    <p:sldId id="262" r:id="rId14"/>
    <p:sldId id="265" r:id="rId15"/>
    <p:sldId id="289" r:id="rId16"/>
    <p:sldId id="292" r:id="rId17"/>
    <p:sldId id="291" r:id="rId18"/>
    <p:sldId id="263" r:id="rId19"/>
    <p:sldId id="268" r:id="rId20"/>
    <p:sldId id="273" r:id="rId21"/>
    <p:sldId id="275" r:id="rId22"/>
    <p:sldId id="276" r:id="rId23"/>
    <p:sldId id="279" r:id="rId24"/>
    <p:sldId id="280" r:id="rId25"/>
    <p:sldId id="283" r:id="rId26"/>
    <p:sldId id="285" r:id="rId27"/>
    <p:sldId id="288" r:id="rId28"/>
    <p:sldId id="284" r:id="rId29"/>
    <p:sldId id="286" r:id="rId30"/>
    <p:sldId id="274" r:id="rId31"/>
    <p:sldId id="267" r:id="rId32"/>
    <p:sldId id="287" r:id="rId33"/>
    <p:sldId id="2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ka Sakalosova" initials="LS" lastIdx="2" clrIdx="0">
    <p:extLst>
      <p:ext uri="{19B8F6BF-5375-455C-9EA6-DF929625EA0E}">
        <p15:presenceInfo xmlns:p15="http://schemas.microsoft.com/office/powerpoint/2012/main" userId="08ee0eda4489fe2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ka\Dropbox\prednaska%20fss\PET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Number</a:t>
            </a:r>
            <a:r>
              <a:rPr lang="cs-CZ" baseline="0"/>
              <a:t> of articles in pubmed with ke</a:t>
            </a:r>
            <a:r>
              <a:rPr lang="en-GB" baseline="0"/>
              <a:t>y</a:t>
            </a:r>
            <a:r>
              <a:rPr lang="cs-CZ" baseline="0"/>
              <a:t>word in title or abstract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70230445787245E-2"/>
          <c:y val="0.10712523239398905"/>
          <c:w val="0.93398329547989811"/>
          <c:h val="0.79430693614666714"/>
        </c:manualLayout>
      </c:layout>
      <c:lineChart>
        <c:grouping val="standard"/>
        <c:varyColors val="0"/>
        <c:ser>
          <c:idx val="0"/>
          <c:order val="0"/>
          <c:tx>
            <c:strRef>
              <c:f>PET!$B$1</c:f>
              <c:strCache>
                <c:ptCount val="1"/>
                <c:pt idx="0">
                  <c:v>pubmed - EEG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PET!$A$2:$A$59</c:f>
              <c:numCache>
                <c:formatCode>General</c:formatCode>
                <c:ptCount val="58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</c:numCache>
            </c:numRef>
          </c:cat>
          <c:val>
            <c:numRef>
              <c:f>PET!$B$2:$B$59</c:f>
              <c:numCache>
                <c:formatCode>General</c:formatCode>
                <c:ptCount val="58"/>
                <c:pt idx="0">
                  <c:v>505</c:v>
                </c:pt>
                <c:pt idx="1">
                  <c:v>585</c:v>
                </c:pt>
                <c:pt idx="2">
                  <c:v>658</c:v>
                </c:pt>
                <c:pt idx="3">
                  <c:v>1150</c:v>
                </c:pt>
                <c:pt idx="4">
                  <c:v>1696</c:v>
                </c:pt>
                <c:pt idx="5">
                  <c:v>1406</c:v>
                </c:pt>
                <c:pt idx="6">
                  <c:v>1557</c:v>
                </c:pt>
                <c:pt idx="7">
                  <c:v>2171</c:v>
                </c:pt>
                <c:pt idx="8">
                  <c:v>2285</c:v>
                </c:pt>
                <c:pt idx="9">
                  <c:v>2720</c:v>
                </c:pt>
                <c:pt idx="10">
                  <c:v>2260</c:v>
                </c:pt>
                <c:pt idx="11">
                  <c:v>2348</c:v>
                </c:pt>
                <c:pt idx="12">
                  <c:v>2182</c:v>
                </c:pt>
                <c:pt idx="13">
                  <c:v>2159</c:v>
                </c:pt>
                <c:pt idx="14">
                  <c:v>1999</c:v>
                </c:pt>
                <c:pt idx="15">
                  <c:v>1681</c:v>
                </c:pt>
                <c:pt idx="16">
                  <c:v>1502</c:v>
                </c:pt>
                <c:pt idx="17">
                  <c:v>1668</c:v>
                </c:pt>
                <c:pt idx="18">
                  <c:v>1713</c:v>
                </c:pt>
                <c:pt idx="19">
                  <c:v>1782</c:v>
                </c:pt>
                <c:pt idx="20">
                  <c:v>1793</c:v>
                </c:pt>
                <c:pt idx="21">
                  <c:v>1642</c:v>
                </c:pt>
                <c:pt idx="22">
                  <c:v>1640</c:v>
                </c:pt>
                <c:pt idx="23">
                  <c:v>1766</c:v>
                </c:pt>
                <c:pt idx="24">
                  <c:v>1963</c:v>
                </c:pt>
                <c:pt idx="25">
                  <c:v>1823</c:v>
                </c:pt>
                <c:pt idx="26">
                  <c:v>1964</c:v>
                </c:pt>
                <c:pt idx="27">
                  <c:v>1831</c:v>
                </c:pt>
                <c:pt idx="28">
                  <c:v>1877</c:v>
                </c:pt>
                <c:pt idx="29">
                  <c:v>2041</c:v>
                </c:pt>
                <c:pt idx="30">
                  <c:v>2247</c:v>
                </c:pt>
                <c:pt idx="31">
                  <c:v>2437</c:v>
                </c:pt>
                <c:pt idx="32">
                  <c:v>2444</c:v>
                </c:pt>
                <c:pt idx="33">
                  <c:v>2244</c:v>
                </c:pt>
                <c:pt idx="34">
                  <c:v>2289</c:v>
                </c:pt>
                <c:pt idx="35">
                  <c:v>2222</c:v>
                </c:pt>
                <c:pt idx="36">
                  <c:v>2193</c:v>
                </c:pt>
                <c:pt idx="37">
                  <c:v>2330</c:v>
                </c:pt>
                <c:pt idx="38">
                  <c:v>2390</c:v>
                </c:pt>
                <c:pt idx="39">
                  <c:v>2649</c:v>
                </c:pt>
                <c:pt idx="40">
                  <c:v>2767</c:v>
                </c:pt>
                <c:pt idx="41">
                  <c:v>2772</c:v>
                </c:pt>
                <c:pt idx="42">
                  <c:v>2713</c:v>
                </c:pt>
                <c:pt idx="43">
                  <c:v>2991</c:v>
                </c:pt>
                <c:pt idx="44">
                  <c:v>3300</c:v>
                </c:pt>
                <c:pt idx="45">
                  <c:v>3546</c:v>
                </c:pt>
                <c:pt idx="46">
                  <c:v>3839</c:v>
                </c:pt>
                <c:pt idx="47">
                  <c:v>3835</c:v>
                </c:pt>
                <c:pt idx="48">
                  <c:v>4026</c:v>
                </c:pt>
                <c:pt idx="49">
                  <c:v>4407</c:v>
                </c:pt>
                <c:pt idx="50">
                  <c:v>4520</c:v>
                </c:pt>
                <c:pt idx="51">
                  <c:v>5078</c:v>
                </c:pt>
                <c:pt idx="52">
                  <c:v>5178</c:v>
                </c:pt>
                <c:pt idx="53">
                  <c:v>5832</c:v>
                </c:pt>
                <c:pt idx="54">
                  <c:v>5776</c:v>
                </c:pt>
                <c:pt idx="55">
                  <c:v>6155</c:v>
                </c:pt>
                <c:pt idx="56">
                  <c:v>6142</c:v>
                </c:pt>
                <c:pt idx="57">
                  <c:v>6098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2C-456D-A196-83F9434F59C0}"/>
            </c:ext>
          </c:extLst>
        </c:ser>
        <c:ser>
          <c:idx val="1"/>
          <c:order val="1"/>
          <c:tx>
            <c:strRef>
              <c:f>PET!$C$1</c:f>
              <c:strCache>
                <c:ptCount val="1"/>
                <c:pt idx="0">
                  <c:v>pubmed - fMRI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PET!$A$2:$A$59</c:f>
              <c:numCache>
                <c:formatCode>General</c:formatCode>
                <c:ptCount val="58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</c:numCache>
            </c:numRef>
          </c:cat>
          <c:val>
            <c:numRef>
              <c:f>PET!$C$2:$C$59</c:f>
              <c:numCache>
                <c:formatCode>General</c:formatCode>
                <c:ptCount val="58"/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4</c:v>
                </c:pt>
                <c:pt idx="8">
                  <c:v>7</c:v>
                </c:pt>
                <c:pt idx="9">
                  <c:v>29</c:v>
                </c:pt>
                <c:pt idx="10">
                  <c:v>30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2</c:v>
                </c:pt>
                <c:pt idx="17">
                  <c:v>5</c:v>
                </c:pt>
                <c:pt idx="18">
                  <c:v>9</c:v>
                </c:pt>
                <c:pt idx="19">
                  <c:v>9</c:v>
                </c:pt>
                <c:pt idx="20">
                  <c:v>30</c:v>
                </c:pt>
                <c:pt idx="21">
                  <c:v>51</c:v>
                </c:pt>
                <c:pt idx="22">
                  <c:v>117</c:v>
                </c:pt>
                <c:pt idx="23">
                  <c:v>227</c:v>
                </c:pt>
                <c:pt idx="24">
                  <c:v>518</c:v>
                </c:pt>
                <c:pt idx="25">
                  <c:v>914</c:v>
                </c:pt>
                <c:pt idx="26">
                  <c:v>1354</c:v>
                </c:pt>
                <c:pt idx="27">
                  <c:v>2119</c:v>
                </c:pt>
                <c:pt idx="28">
                  <c:v>2920</c:v>
                </c:pt>
                <c:pt idx="29">
                  <c:v>3719</c:v>
                </c:pt>
                <c:pt idx="30">
                  <c:v>4283</c:v>
                </c:pt>
                <c:pt idx="31">
                  <c:v>5088</c:v>
                </c:pt>
                <c:pt idx="32">
                  <c:v>5634</c:v>
                </c:pt>
                <c:pt idx="33">
                  <c:v>6190</c:v>
                </c:pt>
                <c:pt idx="34">
                  <c:v>6921</c:v>
                </c:pt>
                <c:pt idx="35">
                  <c:v>7513</c:v>
                </c:pt>
                <c:pt idx="36">
                  <c:v>8433</c:v>
                </c:pt>
                <c:pt idx="37">
                  <c:v>9237</c:v>
                </c:pt>
                <c:pt idx="38">
                  <c:v>10069</c:v>
                </c:pt>
                <c:pt idx="39">
                  <c:v>11036</c:v>
                </c:pt>
                <c:pt idx="40">
                  <c:v>11829</c:v>
                </c:pt>
                <c:pt idx="41">
                  <c:v>12348</c:v>
                </c:pt>
                <c:pt idx="42">
                  <c:v>13095</c:v>
                </c:pt>
                <c:pt idx="43">
                  <c:v>14132</c:v>
                </c:pt>
                <c:pt idx="44">
                  <c:v>15315</c:v>
                </c:pt>
                <c:pt idx="45">
                  <c:v>16646</c:v>
                </c:pt>
                <c:pt idx="46">
                  <c:v>18191</c:v>
                </c:pt>
                <c:pt idx="47">
                  <c:v>19508</c:v>
                </c:pt>
                <c:pt idx="48">
                  <c:v>21110</c:v>
                </c:pt>
                <c:pt idx="49">
                  <c:v>22541</c:v>
                </c:pt>
                <c:pt idx="50">
                  <c:v>23482</c:v>
                </c:pt>
                <c:pt idx="51">
                  <c:v>24775</c:v>
                </c:pt>
                <c:pt idx="52">
                  <c:v>26693</c:v>
                </c:pt>
                <c:pt idx="53">
                  <c:v>28560</c:v>
                </c:pt>
                <c:pt idx="54">
                  <c:v>29859</c:v>
                </c:pt>
                <c:pt idx="55">
                  <c:v>30636</c:v>
                </c:pt>
                <c:pt idx="56">
                  <c:v>31048</c:v>
                </c:pt>
                <c:pt idx="57">
                  <c:v>30644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2C-456D-A196-83F9434F59C0}"/>
            </c:ext>
          </c:extLst>
        </c:ser>
        <c:ser>
          <c:idx val="2"/>
          <c:order val="2"/>
          <c:tx>
            <c:strRef>
              <c:f>PET!$D$1</c:f>
              <c:strCache>
                <c:ptCount val="1"/>
                <c:pt idx="0">
                  <c:v>pubmed - pet scan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PET!$A$2:$A$59</c:f>
              <c:numCache>
                <c:formatCode>General</c:formatCode>
                <c:ptCount val="58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</c:numCache>
            </c:numRef>
          </c:cat>
          <c:val>
            <c:numRef>
              <c:f>PET!$D$2:$D$59</c:f>
              <c:numCache>
                <c:formatCode>General</c:formatCode>
                <c:ptCount val="58"/>
                <c:pt idx="15">
                  <c:v>2</c:v>
                </c:pt>
                <c:pt idx="16">
                  <c:v>4</c:v>
                </c:pt>
                <c:pt idx="17">
                  <c:v>8</c:v>
                </c:pt>
                <c:pt idx="18">
                  <c:v>5</c:v>
                </c:pt>
                <c:pt idx="19">
                  <c:v>16</c:v>
                </c:pt>
                <c:pt idx="20">
                  <c:v>29</c:v>
                </c:pt>
                <c:pt idx="21">
                  <c:v>46</c:v>
                </c:pt>
                <c:pt idx="22">
                  <c:v>76</c:v>
                </c:pt>
                <c:pt idx="23">
                  <c:v>99</c:v>
                </c:pt>
                <c:pt idx="24">
                  <c:v>155</c:v>
                </c:pt>
                <c:pt idx="25">
                  <c:v>192</c:v>
                </c:pt>
                <c:pt idx="26">
                  <c:v>228</c:v>
                </c:pt>
                <c:pt idx="27">
                  <c:v>292</c:v>
                </c:pt>
                <c:pt idx="28">
                  <c:v>271</c:v>
                </c:pt>
                <c:pt idx="29">
                  <c:v>353</c:v>
                </c:pt>
                <c:pt idx="30">
                  <c:v>395</c:v>
                </c:pt>
                <c:pt idx="31">
                  <c:v>503</c:v>
                </c:pt>
                <c:pt idx="32">
                  <c:v>514</c:v>
                </c:pt>
                <c:pt idx="33">
                  <c:v>548</c:v>
                </c:pt>
                <c:pt idx="34">
                  <c:v>600</c:v>
                </c:pt>
                <c:pt idx="35">
                  <c:v>636</c:v>
                </c:pt>
                <c:pt idx="36">
                  <c:v>789</c:v>
                </c:pt>
                <c:pt idx="37">
                  <c:v>841</c:v>
                </c:pt>
                <c:pt idx="38">
                  <c:v>946</c:v>
                </c:pt>
                <c:pt idx="39">
                  <c:v>1061</c:v>
                </c:pt>
                <c:pt idx="40">
                  <c:v>1165</c:v>
                </c:pt>
                <c:pt idx="41">
                  <c:v>1222</c:v>
                </c:pt>
                <c:pt idx="42">
                  <c:v>1391</c:v>
                </c:pt>
                <c:pt idx="43">
                  <c:v>1375</c:v>
                </c:pt>
                <c:pt idx="44">
                  <c:v>1948</c:v>
                </c:pt>
                <c:pt idx="45">
                  <c:v>2600</c:v>
                </c:pt>
                <c:pt idx="46">
                  <c:v>2899</c:v>
                </c:pt>
                <c:pt idx="47">
                  <c:v>3380</c:v>
                </c:pt>
                <c:pt idx="48">
                  <c:v>3735</c:v>
                </c:pt>
                <c:pt idx="49">
                  <c:v>4014</c:v>
                </c:pt>
                <c:pt idx="50">
                  <c:v>4367</c:v>
                </c:pt>
                <c:pt idx="51">
                  <c:v>4923</c:v>
                </c:pt>
                <c:pt idx="52">
                  <c:v>5652</c:v>
                </c:pt>
                <c:pt idx="53">
                  <c:v>5799</c:v>
                </c:pt>
                <c:pt idx="54">
                  <c:v>6300</c:v>
                </c:pt>
                <c:pt idx="55">
                  <c:v>6168</c:v>
                </c:pt>
                <c:pt idx="56">
                  <c:v>6390</c:v>
                </c:pt>
                <c:pt idx="57">
                  <c:v>6356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2C-456D-A196-83F9434F59C0}"/>
            </c:ext>
          </c:extLst>
        </c:ser>
        <c:ser>
          <c:idx val="3"/>
          <c:order val="3"/>
          <c:tx>
            <c:strRef>
              <c:f>PET!$E$1</c:f>
              <c:strCache>
                <c:ptCount val="1"/>
                <c:pt idx="0">
                  <c:v>pubmed - SPECT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PET!$A$2:$A$59</c:f>
              <c:numCache>
                <c:formatCode>General</c:formatCode>
                <c:ptCount val="58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</c:numCache>
            </c:numRef>
          </c:cat>
          <c:val>
            <c:numRef>
              <c:f>PET!$E$2:$E$59</c:f>
              <c:numCache>
                <c:formatCode>General</c:formatCode>
                <c:ptCount val="58"/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7</c:v>
                </c:pt>
                <c:pt idx="20">
                  <c:v>7</c:v>
                </c:pt>
                <c:pt idx="21">
                  <c:v>20</c:v>
                </c:pt>
                <c:pt idx="22">
                  <c:v>21</c:v>
                </c:pt>
                <c:pt idx="23">
                  <c:v>42</c:v>
                </c:pt>
                <c:pt idx="24">
                  <c:v>59</c:v>
                </c:pt>
                <c:pt idx="25">
                  <c:v>111</c:v>
                </c:pt>
                <c:pt idx="26">
                  <c:v>126</c:v>
                </c:pt>
                <c:pt idx="27">
                  <c:v>177</c:v>
                </c:pt>
                <c:pt idx="28">
                  <c:v>242</c:v>
                </c:pt>
                <c:pt idx="29">
                  <c:v>306</c:v>
                </c:pt>
                <c:pt idx="30">
                  <c:v>472</c:v>
                </c:pt>
                <c:pt idx="31">
                  <c:v>603</c:v>
                </c:pt>
                <c:pt idx="32">
                  <c:v>747</c:v>
                </c:pt>
                <c:pt idx="33">
                  <c:v>795</c:v>
                </c:pt>
                <c:pt idx="34">
                  <c:v>919</c:v>
                </c:pt>
                <c:pt idx="35">
                  <c:v>1134</c:v>
                </c:pt>
                <c:pt idx="36">
                  <c:v>1125</c:v>
                </c:pt>
                <c:pt idx="37">
                  <c:v>1209</c:v>
                </c:pt>
                <c:pt idx="38">
                  <c:v>1363</c:v>
                </c:pt>
                <c:pt idx="39">
                  <c:v>1286</c:v>
                </c:pt>
                <c:pt idx="40">
                  <c:v>1340</c:v>
                </c:pt>
                <c:pt idx="41">
                  <c:v>1398</c:v>
                </c:pt>
                <c:pt idx="42">
                  <c:v>1346</c:v>
                </c:pt>
                <c:pt idx="43">
                  <c:v>1232</c:v>
                </c:pt>
                <c:pt idx="44">
                  <c:v>1286</c:v>
                </c:pt>
                <c:pt idx="45">
                  <c:v>1383</c:v>
                </c:pt>
                <c:pt idx="46">
                  <c:v>1342</c:v>
                </c:pt>
                <c:pt idx="47">
                  <c:v>1448</c:v>
                </c:pt>
                <c:pt idx="48">
                  <c:v>1493</c:v>
                </c:pt>
                <c:pt idx="49">
                  <c:v>1621</c:v>
                </c:pt>
                <c:pt idx="50">
                  <c:v>1526</c:v>
                </c:pt>
                <c:pt idx="51">
                  <c:v>1663</c:v>
                </c:pt>
                <c:pt idx="52">
                  <c:v>1695</c:v>
                </c:pt>
                <c:pt idx="53">
                  <c:v>1707</c:v>
                </c:pt>
                <c:pt idx="54">
                  <c:v>1732</c:v>
                </c:pt>
                <c:pt idx="55">
                  <c:v>1730</c:v>
                </c:pt>
                <c:pt idx="56">
                  <c:v>1681</c:v>
                </c:pt>
                <c:pt idx="57">
                  <c:v>1581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2C-456D-A196-83F9434F59C0}"/>
            </c:ext>
          </c:extLst>
        </c:ser>
        <c:ser>
          <c:idx val="4"/>
          <c:order val="4"/>
          <c:tx>
            <c:strRef>
              <c:f>PET!$F$1</c:f>
              <c:strCache>
                <c:ptCount val="1"/>
                <c:pt idx="0">
                  <c:v>pubmed - TMS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PET!$A$2:$A$59</c:f>
              <c:numCache>
                <c:formatCode>General</c:formatCode>
                <c:ptCount val="58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</c:numCache>
            </c:numRef>
          </c:cat>
          <c:val>
            <c:numRef>
              <c:f>PET!$F$2:$F$59</c:f>
              <c:numCache>
                <c:formatCode>General</c:formatCode>
                <c:ptCount val="58"/>
                <c:pt idx="5">
                  <c:v>1</c:v>
                </c:pt>
                <c:pt idx="6">
                  <c:v>1</c:v>
                </c:pt>
                <c:pt idx="7">
                  <c:v>5</c:v>
                </c:pt>
                <c:pt idx="8">
                  <c:v>3</c:v>
                </c:pt>
                <c:pt idx="9">
                  <c:v>1</c:v>
                </c:pt>
                <c:pt idx="10">
                  <c:v>1</c:v>
                </c:pt>
                <c:pt idx="11">
                  <c:v>4</c:v>
                </c:pt>
                <c:pt idx="12">
                  <c:v>3</c:v>
                </c:pt>
                <c:pt idx="13">
                  <c:v>5</c:v>
                </c:pt>
                <c:pt idx="14">
                  <c:v>4</c:v>
                </c:pt>
                <c:pt idx="15">
                  <c:v>17</c:v>
                </c:pt>
                <c:pt idx="16">
                  <c:v>12</c:v>
                </c:pt>
                <c:pt idx="17">
                  <c:v>30</c:v>
                </c:pt>
                <c:pt idx="18">
                  <c:v>18</c:v>
                </c:pt>
                <c:pt idx="19">
                  <c:v>15</c:v>
                </c:pt>
                <c:pt idx="20">
                  <c:v>15</c:v>
                </c:pt>
                <c:pt idx="21">
                  <c:v>13</c:v>
                </c:pt>
                <c:pt idx="22">
                  <c:v>16</c:v>
                </c:pt>
                <c:pt idx="23">
                  <c:v>20</c:v>
                </c:pt>
                <c:pt idx="24">
                  <c:v>17</c:v>
                </c:pt>
                <c:pt idx="25">
                  <c:v>35</c:v>
                </c:pt>
                <c:pt idx="26">
                  <c:v>17</c:v>
                </c:pt>
                <c:pt idx="27">
                  <c:v>30</c:v>
                </c:pt>
                <c:pt idx="28">
                  <c:v>33</c:v>
                </c:pt>
                <c:pt idx="29">
                  <c:v>45</c:v>
                </c:pt>
                <c:pt idx="30">
                  <c:v>45</c:v>
                </c:pt>
                <c:pt idx="31">
                  <c:v>57</c:v>
                </c:pt>
                <c:pt idx="32">
                  <c:v>48</c:v>
                </c:pt>
                <c:pt idx="33">
                  <c:v>55</c:v>
                </c:pt>
                <c:pt idx="34">
                  <c:v>63</c:v>
                </c:pt>
                <c:pt idx="35">
                  <c:v>89</c:v>
                </c:pt>
                <c:pt idx="36">
                  <c:v>112</c:v>
                </c:pt>
                <c:pt idx="37">
                  <c:v>130</c:v>
                </c:pt>
                <c:pt idx="38">
                  <c:v>163</c:v>
                </c:pt>
                <c:pt idx="39">
                  <c:v>205</c:v>
                </c:pt>
                <c:pt idx="40">
                  <c:v>232</c:v>
                </c:pt>
                <c:pt idx="41">
                  <c:v>274</c:v>
                </c:pt>
                <c:pt idx="42">
                  <c:v>314</c:v>
                </c:pt>
                <c:pt idx="43">
                  <c:v>321</c:v>
                </c:pt>
                <c:pt idx="44">
                  <c:v>357</c:v>
                </c:pt>
                <c:pt idx="45">
                  <c:v>347</c:v>
                </c:pt>
                <c:pt idx="46">
                  <c:v>379</c:v>
                </c:pt>
                <c:pt idx="47">
                  <c:v>424</c:v>
                </c:pt>
                <c:pt idx="48">
                  <c:v>432</c:v>
                </c:pt>
                <c:pt idx="49">
                  <c:v>453</c:v>
                </c:pt>
                <c:pt idx="50">
                  <c:v>483</c:v>
                </c:pt>
                <c:pt idx="51">
                  <c:v>568</c:v>
                </c:pt>
                <c:pt idx="52">
                  <c:v>548</c:v>
                </c:pt>
                <c:pt idx="53">
                  <c:v>666</c:v>
                </c:pt>
                <c:pt idx="54">
                  <c:v>673</c:v>
                </c:pt>
                <c:pt idx="55">
                  <c:v>692</c:v>
                </c:pt>
                <c:pt idx="56">
                  <c:v>719</c:v>
                </c:pt>
                <c:pt idx="57">
                  <c:v>742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12C-456D-A196-83F9434F5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0249288"/>
        <c:axId val="500241744"/>
      </c:lineChart>
      <c:catAx>
        <c:axId val="500249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241744"/>
        <c:crosses val="autoZero"/>
        <c:auto val="1"/>
        <c:lblAlgn val="ctr"/>
        <c:lblOffset val="100"/>
        <c:noMultiLvlLbl val="0"/>
      </c:catAx>
      <c:valAx>
        <c:axId val="50024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249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25T21:26:32.791" idx="2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D162FF-7CE7-437C-B25C-6AE351E8F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0CA3556-704F-4971-B4FE-44132C357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050BA7-1313-4A80-B27E-4AD059FE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0D6C67-4CDE-4ACA-8EE4-C7E0EF438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1F3A5B-83C4-4FD3-A6CD-CBA1A7407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627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79E495-DEC5-4A7F-A07E-7213191E7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8F0549C-D41B-446D-BA3B-0769934EB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8A3F8E-20D0-4B9A-B4BA-DDDC1FF3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13856A-9EB2-4C1F-B182-AE85B299E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3B0227-B876-404D-8F57-FA2CF962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53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CAA9576-9F28-496F-8527-F4593A16BA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060564A-12AE-4628-9101-ACECC9090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B4495C-352D-4CAB-8389-EECD0D5F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59F40B-7195-4B1F-B208-69C6EA73E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829E54-589F-4815-AD40-964F6D36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0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F46635-6346-4513-9CB0-AD4C8B0B3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1D4595-F851-4B9A-B736-4C6B8BA18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5AE514-A641-47FD-A441-8AF293F12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E6ABA7-219D-45FF-A9F6-D6BD04F62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D27A98-6427-4065-B408-98B09361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7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E179EC-AEF8-415E-B5D1-503DC2CAE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699FA79-E224-45A7-8F8D-8B04D6A0A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06ACE6-EA3D-434B-A0F7-DE88970C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29E830-EFBD-432F-8553-094DB9DB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41C2C2-62E1-4FDC-9AB1-77997AEE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7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EB7708-C8E0-41E3-AFA4-5817537B4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263D80-5658-4FAE-BBDF-DE052BF62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D04F86B-88B0-41A5-8215-A0B1F80A4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354607-E980-497B-8B8D-C0C5295A7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BF67A70-B928-4CF3-85FD-9800F3299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E6868C-32EA-47B2-BD82-566CF0A23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596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E534F8-372F-4E4E-9BBA-53730082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B862D22-C185-4FA1-A9AC-6C1560803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09FA606-6466-4341-A9EE-2A4683347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F487AB7-3330-4E4E-9685-76279DFF28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2101FBC-B762-411C-8A4B-138FC2483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5335772-5308-4EA9-8C75-7F4C6BA1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F0D2783-A9E4-4957-A833-07166139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565D0C-C5B7-4310-AD6E-F3996F13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348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8701-B9BF-43DB-8F2C-60979B5FA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E4C9D1A-4F34-45DA-A3C8-47E627E74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B2D4CD9-934D-40D0-8153-7EBACC58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5CF4C4F-3964-4B13-B17F-F235F2828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975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9A0B271-1C36-4D41-951F-2647A57C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8CE9ABE-3DED-4E50-815B-864D908F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4A4CC8-D1D4-42D4-8FE1-4859D20C4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32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34F851-BB79-4ADC-9865-B8052ACC1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37A9AE-0EF8-49E7-B50A-8F027E3B1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A30B162-1F3F-40EC-B23C-D440D0075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604BF78-31FA-4049-9B95-8A4073B9A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B8D2B2-F98D-4B99-9811-F970A3C7B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DBD03E-E5DF-4B85-8414-CE891ED4F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097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9B6E2C-111E-4E4A-B6A6-582663FCA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24FC26D-5A2B-464E-9BB2-14BA8BF6E9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0F015A0-B616-4624-B31F-7CEE7CDBD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EAD482-E825-430C-A34B-1A86005A2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933BD5-7766-4C8F-9A4D-DCAB8B22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4581C5D-3DCE-4635-B600-712834ED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5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3120FD0-6F83-41CA-AD46-08AE11F77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E570E0A-C39D-480E-A6DD-859F0D72E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542B38-B4B6-4D1E-961F-B414D0EA56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658DE3-0D6D-47D6-9021-1FC666FE2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A7FDFE-DBA9-4D00-9DB7-705D0C3C3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34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40.pn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 in </a:t>
            </a:r>
            <a:r>
              <a:rPr lang="cs-CZ" dirty="0" err="1"/>
              <a:t>neuroscience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Lenka </a:t>
            </a:r>
            <a:r>
              <a:rPr lang="en-GB" dirty="0" err="1"/>
              <a:t>Sak</a:t>
            </a:r>
            <a:r>
              <a:rPr lang="sk-SK" dirty="0" err="1"/>
              <a:t>álošová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066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3DD8FFAD-3392-4C59-9D1F-128E87AD7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668337"/>
            <a:ext cx="5157787" cy="823912"/>
          </a:xfrm>
        </p:spPr>
        <p:txBody>
          <a:bodyPr/>
          <a:lstStyle/>
          <a:p>
            <a:r>
              <a:rPr lang="sk-SK" dirty="0" err="1"/>
              <a:t>Invasive</a:t>
            </a:r>
            <a:r>
              <a:rPr lang="sk-SK" dirty="0"/>
              <a:t>	</a:t>
            </a:r>
            <a:r>
              <a:rPr lang="en-GB" dirty="0"/>
              <a:t>	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60C24BB-029F-4008-9B50-5663A4783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1997075"/>
            <a:ext cx="5157787" cy="368458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F97331BC-DF3A-4C48-BDBE-2605347B18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8" y="668337"/>
            <a:ext cx="5183188" cy="823912"/>
          </a:xfrm>
        </p:spPr>
        <p:txBody>
          <a:bodyPr/>
          <a:lstStyle/>
          <a:p>
            <a:r>
              <a:rPr lang="sk-SK" dirty="0" err="1"/>
              <a:t>Non-invasive</a:t>
            </a:r>
            <a:endParaRPr lang="en-GB" dirty="0"/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77CA3A87-4755-443C-A608-AEB57873F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8" y="1997075"/>
            <a:ext cx="5183188" cy="368458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A2D18B-9FCB-43E8-8887-979427D27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4" y="1997076"/>
            <a:ext cx="4740002" cy="354233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A1E58BB-E1EC-4344-8B5D-0D3E28DC8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822" y="1836668"/>
            <a:ext cx="4190917" cy="385270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53F0C25-2700-4044-B508-5765FBC70206}"/>
              </a:ext>
            </a:extLst>
          </p:cNvPr>
          <p:cNvSpPr txBox="1"/>
          <p:nvPr/>
        </p:nvSpPr>
        <p:spPr>
          <a:xfrm>
            <a:off x="1893294" y="5978505"/>
            <a:ext cx="2582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ECoG</a:t>
            </a:r>
            <a:r>
              <a:rPr lang="en-GB" dirty="0"/>
              <a:t>: </a:t>
            </a:r>
            <a:r>
              <a:rPr lang="en-GB" dirty="0" err="1"/>
              <a:t>electrocorticogram</a:t>
            </a:r>
            <a:endParaRPr lang="en-GB" dirty="0"/>
          </a:p>
          <a:p>
            <a:endParaRPr lang="en-GB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6ACFFE0-509D-429E-8123-23405639C0D2}"/>
              </a:ext>
            </a:extLst>
          </p:cNvPr>
          <p:cNvSpPr txBox="1"/>
          <p:nvPr/>
        </p:nvSpPr>
        <p:spPr>
          <a:xfrm>
            <a:off x="7960201" y="5954277"/>
            <a:ext cx="109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Scalp EEG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118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3DD8FFAD-3392-4C59-9D1F-128E87AD7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668337"/>
            <a:ext cx="5157787" cy="823912"/>
          </a:xfrm>
        </p:spPr>
        <p:txBody>
          <a:bodyPr/>
          <a:lstStyle/>
          <a:p>
            <a:r>
              <a:rPr lang="sk-SK" dirty="0" err="1"/>
              <a:t>Observation</a:t>
            </a:r>
            <a:r>
              <a:rPr lang="en-GB" dirty="0"/>
              <a:t>	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60C24BB-029F-4008-9B50-5663A4783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1997075"/>
            <a:ext cx="5157787" cy="368458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F97331BC-DF3A-4C48-BDBE-2605347B18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8" y="668337"/>
            <a:ext cx="5183188" cy="823912"/>
          </a:xfrm>
        </p:spPr>
        <p:txBody>
          <a:bodyPr/>
          <a:lstStyle/>
          <a:p>
            <a:r>
              <a:rPr lang="sk-SK" dirty="0" err="1"/>
              <a:t>Manipulation</a:t>
            </a:r>
            <a:endParaRPr lang="en-GB" dirty="0"/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77CA3A87-4755-443C-A608-AEB57873F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8" y="1997075"/>
            <a:ext cx="5183188" cy="368458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0267A4-082A-4754-A059-00834CC31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226" y="1813689"/>
            <a:ext cx="3961834" cy="3891446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77840E46-EFB1-4544-9C01-B8DCC27D73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37600" y="1766744"/>
            <a:ext cx="4729174" cy="3938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278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762" y="187868"/>
            <a:ext cx="9048791" cy="59839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85447" y="6269939"/>
            <a:ext cx="1731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Temporal scale</a:t>
            </a:r>
          </a:p>
          <a:p>
            <a:endParaRPr lang="en-GB" dirty="0"/>
          </a:p>
        </p:txBody>
      </p:sp>
      <p:sp>
        <p:nvSpPr>
          <p:cNvPr id="6" name="TextovéPole 5"/>
          <p:cNvSpPr txBox="1"/>
          <p:nvPr/>
        </p:nvSpPr>
        <p:spPr>
          <a:xfrm rot="16200000">
            <a:off x="-363070" y="3126440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Spatial scale</a:t>
            </a:r>
          </a:p>
        </p:txBody>
      </p:sp>
    </p:spTree>
    <p:extLst>
      <p:ext uri="{BB962C8B-B14F-4D97-AF65-F5344CB8AC3E}">
        <p14:creationId xmlns:p14="http://schemas.microsoft.com/office/powerpoint/2010/main" val="2057859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k-SK" dirty="0" err="1"/>
              <a:t>Whole</a:t>
            </a:r>
            <a:r>
              <a:rPr lang="en-GB" dirty="0"/>
              <a:t>-brain </a:t>
            </a:r>
            <a:r>
              <a:rPr lang="sk-SK" dirty="0" err="1"/>
              <a:t>neuroimaging</a:t>
            </a:r>
            <a:r>
              <a:rPr lang="sk-SK" dirty="0"/>
              <a:t> </a:t>
            </a:r>
            <a:r>
              <a:rPr lang="sk-SK" dirty="0" err="1"/>
              <a:t>methods</a:t>
            </a:r>
            <a:br>
              <a:rPr lang="en-GB" dirty="0"/>
            </a:br>
            <a:r>
              <a:rPr lang="en-GB" dirty="0"/>
              <a:t>in human cognitive </a:t>
            </a:r>
            <a:r>
              <a:rPr lang="en-GB" dirty="0" err="1"/>
              <a:t>neoroscience</a:t>
            </a:r>
            <a:br>
              <a:rPr lang="sk-SK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sk-SK" dirty="0" err="1"/>
              <a:t>Electrophysiology</a:t>
            </a:r>
            <a:r>
              <a:rPr lang="sk-SK" dirty="0"/>
              <a:t> (EEG, MEG)</a:t>
            </a:r>
          </a:p>
          <a:p>
            <a:r>
              <a:rPr lang="sk-SK" dirty="0"/>
              <a:t>MRI (</a:t>
            </a:r>
            <a:r>
              <a:rPr lang="sk-SK" dirty="0" err="1"/>
              <a:t>fMRI</a:t>
            </a:r>
            <a:r>
              <a:rPr lang="sk-SK" dirty="0"/>
              <a:t>, DTI, </a:t>
            </a:r>
            <a:r>
              <a:rPr lang="sk-SK" dirty="0" err="1"/>
              <a:t>spectroscopy</a:t>
            </a:r>
            <a:r>
              <a:rPr lang="sk-SK" dirty="0"/>
              <a:t>),</a:t>
            </a:r>
          </a:p>
          <a:p>
            <a:r>
              <a:rPr lang="sk-SK" dirty="0"/>
              <a:t>PET and SPECT</a:t>
            </a:r>
          </a:p>
          <a:p>
            <a:r>
              <a:rPr lang="sk-SK" dirty="0" err="1"/>
              <a:t>Perturbation</a:t>
            </a:r>
            <a:r>
              <a:rPr lang="sk-SK" dirty="0"/>
              <a:t> (TMS, TCS)</a:t>
            </a:r>
          </a:p>
          <a:p>
            <a:endParaRPr lang="sk-SK" dirty="0"/>
          </a:p>
          <a:p>
            <a:pPr lvl="1"/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11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832362"/>
              </p:ext>
            </p:extLst>
          </p:nvPr>
        </p:nvGraphicFramePr>
        <p:xfrm>
          <a:off x="266359" y="609600"/>
          <a:ext cx="9845049" cy="5738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1744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02AD6B-6929-4193-A02B-073147424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Stimulation</a:t>
            </a:r>
            <a:r>
              <a:rPr lang="sk-SK" dirty="0"/>
              <a:t>: </a:t>
            </a:r>
            <a:r>
              <a:rPr lang="sk-SK" dirty="0" err="1"/>
              <a:t>non-invasive</a:t>
            </a:r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BA5631E-314E-460A-920A-4E2D6321138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851281" y="1690688"/>
            <a:ext cx="5606773" cy="42096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BD81F10-EF11-4EF9-9C8D-DEC7FBC55D40}"/>
              </a:ext>
            </a:extLst>
          </p:cNvPr>
          <p:cNvSpPr txBox="1"/>
          <p:nvPr/>
        </p:nvSpPr>
        <p:spPr>
          <a:xfrm>
            <a:off x="8258630" y="2736502"/>
            <a:ext cx="2723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err="1"/>
              <a:t>Transcranial</a:t>
            </a:r>
            <a:r>
              <a:rPr lang="sk-SK" sz="2800" dirty="0"/>
              <a:t> </a:t>
            </a:r>
            <a:r>
              <a:rPr lang="sk-SK" sz="2800" dirty="0" err="1"/>
              <a:t>direct</a:t>
            </a:r>
            <a:r>
              <a:rPr lang="sk-SK" sz="2800" dirty="0"/>
              <a:t> </a:t>
            </a:r>
            <a:r>
              <a:rPr lang="sk-SK" sz="2800" dirty="0" err="1"/>
              <a:t>current</a:t>
            </a:r>
            <a:r>
              <a:rPr lang="sk-SK" sz="2800" dirty="0"/>
              <a:t> </a:t>
            </a:r>
            <a:r>
              <a:rPr lang="sk-SK" sz="2800" dirty="0" err="1"/>
              <a:t>stimulation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62207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02AD6B-6929-4193-A02B-073147424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Stimulation</a:t>
            </a:r>
            <a:r>
              <a:rPr lang="sk-SK" dirty="0"/>
              <a:t>: </a:t>
            </a:r>
            <a:r>
              <a:rPr lang="sk-SK" dirty="0" err="1"/>
              <a:t>non-invasive</a:t>
            </a:r>
            <a:endParaRPr lang="en-GB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27DBCB1-53C6-4DEB-82B3-9C87C10993B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035522" y="1432468"/>
            <a:ext cx="6076477" cy="50604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492DA28-21D6-4187-A903-DB4DCA9FFF91}"/>
              </a:ext>
            </a:extLst>
          </p:cNvPr>
          <p:cNvSpPr txBox="1"/>
          <p:nvPr/>
        </p:nvSpPr>
        <p:spPr>
          <a:xfrm>
            <a:off x="8107607" y="2393011"/>
            <a:ext cx="3246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/>
              <a:t>Transcranial</a:t>
            </a:r>
            <a:r>
              <a:rPr lang="sk-SK" sz="3200" dirty="0"/>
              <a:t> </a:t>
            </a:r>
            <a:r>
              <a:rPr lang="sk-SK" sz="3200" dirty="0" err="1"/>
              <a:t>magnetic</a:t>
            </a:r>
            <a:r>
              <a:rPr lang="sk-SK" sz="3200" dirty="0"/>
              <a:t> </a:t>
            </a:r>
            <a:r>
              <a:rPr lang="sk-SK" sz="3200" dirty="0" err="1"/>
              <a:t>stimulation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0421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D1DAA6-692A-4AF4-8D16-412F2E216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Deep</a:t>
            </a:r>
            <a:r>
              <a:rPr lang="sk-SK" dirty="0"/>
              <a:t> </a:t>
            </a:r>
            <a:r>
              <a:rPr lang="sk-SK" dirty="0" err="1"/>
              <a:t>brain</a:t>
            </a:r>
            <a:r>
              <a:rPr lang="sk-SK" dirty="0"/>
              <a:t> </a:t>
            </a:r>
            <a:r>
              <a:rPr lang="sk-SK" dirty="0" err="1"/>
              <a:t>stimulation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B7646FE-29A7-44B6-9A49-EA8894F41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820727" y="1303685"/>
            <a:ext cx="8285449" cy="45699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728B950-3B90-4570-9C0B-78E09CAD479B}"/>
              </a:ext>
            </a:extLst>
          </p:cNvPr>
          <p:cNvSpPr/>
          <p:nvPr/>
        </p:nvSpPr>
        <p:spPr>
          <a:xfrm>
            <a:off x="2820727" y="6123542"/>
            <a:ext cx="4929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https://www.youtube.com/watch?v=wZZ4Vf3HinA</a:t>
            </a:r>
          </a:p>
        </p:txBody>
      </p:sp>
    </p:spTree>
    <p:extLst>
      <p:ext uri="{BB962C8B-B14F-4D97-AF65-F5344CB8AC3E}">
        <p14:creationId xmlns:p14="http://schemas.microsoft.com/office/powerpoint/2010/main" val="207834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Neurophysiology</a:t>
            </a:r>
            <a:r>
              <a:rPr lang="sk-SK" dirty="0"/>
              <a:t> </a:t>
            </a:r>
            <a:r>
              <a:rPr lang="sk-SK" dirty="0" err="1"/>
              <a:t>methods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63757"/>
            <a:ext cx="8205409" cy="487680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a. Neuron (unit) </a:t>
            </a:r>
            <a:r>
              <a:rPr lang="cs-CZ" dirty="0" err="1"/>
              <a:t>activity</a:t>
            </a:r>
            <a:r>
              <a:rPr lang="cs-CZ" dirty="0"/>
              <a:t> </a:t>
            </a:r>
            <a:endParaRPr lang="en-GB" dirty="0"/>
          </a:p>
          <a:p>
            <a:pPr lvl="1"/>
            <a:r>
              <a:rPr lang="cs-CZ" dirty="0"/>
              <a:t>Single-unit: </a:t>
            </a:r>
            <a:r>
              <a:rPr lang="cs-CZ" dirty="0" err="1"/>
              <a:t>spike</a:t>
            </a:r>
            <a:r>
              <a:rPr lang="cs-CZ" dirty="0"/>
              <a:t> </a:t>
            </a:r>
            <a:r>
              <a:rPr lang="cs-CZ" dirty="0" err="1"/>
              <a:t>trains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single </a:t>
            </a:r>
            <a:r>
              <a:rPr lang="cs-CZ" dirty="0" err="1"/>
              <a:t>isolated</a:t>
            </a:r>
            <a:r>
              <a:rPr lang="cs-CZ" dirty="0"/>
              <a:t> </a:t>
            </a:r>
            <a:r>
              <a:rPr lang="cs-CZ" dirty="0" err="1"/>
              <a:t>neurons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brain </a:t>
            </a:r>
            <a:endParaRPr lang="en-GB" dirty="0"/>
          </a:p>
          <a:p>
            <a:pPr lvl="1"/>
            <a:r>
              <a:rPr lang="cs-CZ" dirty="0" err="1"/>
              <a:t>Multi</a:t>
            </a:r>
            <a:r>
              <a:rPr lang="cs-CZ" dirty="0"/>
              <a:t>-unit: </a:t>
            </a:r>
            <a:r>
              <a:rPr lang="cs-CZ" dirty="0" err="1"/>
              <a:t>spike</a:t>
            </a:r>
            <a:r>
              <a:rPr lang="cs-CZ" dirty="0"/>
              <a:t> </a:t>
            </a:r>
            <a:r>
              <a:rPr lang="cs-CZ" dirty="0" err="1"/>
              <a:t>trains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multiple</a:t>
            </a:r>
            <a:r>
              <a:rPr lang="cs-CZ" dirty="0"/>
              <a:t> </a:t>
            </a:r>
            <a:r>
              <a:rPr lang="cs-CZ" dirty="0" err="1"/>
              <a:t>neurons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brain </a:t>
            </a:r>
            <a:r>
              <a:rPr lang="cs-CZ" dirty="0" err="1"/>
              <a:t>b.Population</a:t>
            </a:r>
            <a:r>
              <a:rPr lang="cs-CZ" dirty="0"/>
              <a:t> (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field</a:t>
            </a:r>
            <a:r>
              <a:rPr lang="cs-CZ" dirty="0"/>
              <a:t>) </a:t>
            </a:r>
            <a:r>
              <a:rPr lang="cs-CZ" dirty="0" err="1"/>
              <a:t>activity</a:t>
            </a:r>
            <a:r>
              <a:rPr lang="cs-CZ" dirty="0"/>
              <a:t> </a:t>
            </a:r>
            <a:endParaRPr lang="en-GB" dirty="0"/>
          </a:p>
          <a:p>
            <a:r>
              <a:rPr lang="cs-CZ" dirty="0" err="1"/>
              <a:t>Electroencephalogram</a:t>
            </a:r>
            <a:r>
              <a:rPr lang="cs-CZ" dirty="0"/>
              <a:t> (EEG): </a:t>
            </a:r>
            <a:r>
              <a:rPr lang="cs-CZ" dirty="0" err="1"/>
              <a:t>recording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cortical</a:t>
            </a:r>
            <a:r>
              <a:rPr lang="cs-CZ" dirty="0"/>
              <a:t> </a:t>
            </a:r>
            <a:r>
              <a:rPr lang="cs-CZ" dirty="0" err="1"/>
              <a:t>electrical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extracranial</a:t>
            </a:r>
            <a:r>
              <a:rPr lang="cs-CZ" dirty="0"/>
              <a:t> </a:t>
            </a:r>
            <a:r>
              <a:rPr lang="cs-CZ" dirty="0" err="1"/>
              <a:t>sensors</a:t>
            </a:r>
            <a:r>
              <a:rPr lang="cs-CZ" dirty="0"/>
              <a:t> </a:t>
            </a:r>
            <a:endParaRPr lang="en-GB" dirty="0"/>
          </a:p>
          <a:p>
            <a:r>
              <a:rPr lang="cs-CZ" dirty="0" err="1"/>
              <a:t>Magnetoencephalogram</a:t>
            </a:r>
            <a:r>
              <a:rPr lang="cs-CZ" dirty="0"/>
              <a:t> (MEG): </a:t>
            </a:r>
            <a:r>
              <a:rPr lang="cs-CZ" dirty="0" err="1"/>
              <a:t>recording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cortical</a:t>
            </a:r>
            <a:r>
              <a:rPr lang="cs-CZ" dirty="0"/>
              <a:t> </a:t>
            </a:r>
            <a:r>
              <a:rPr lang="cs-CZ" dirty="0" err="1"/>
              <a:t>magnetic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extracranial</a:t>
            </a:r>
            <a:r>
              <a:rPr lang="cs-CZ" dirty="0"/>
              <a:t> </a:t>
            </a:r>
            <a:r>
              <a:rPr lang="cs-CZ" dirty="0" err="1"/>
              <a:t>sensors</a:t>
            </a:r>
            <a:r>
              <a:rPr lang="cs-CZ" dirty="0"/>
              <a:t> </a:t>
            </a:r>
            <a:endParaRPr lang="en-GB" dirty="0"/>
          </a:p>
          <a:p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Potential</a:t>
            </a:r>
            <a:r>
              <a:rPr lang="cs-CZ" dirty="0"/>
              <a:t> (LFP): </a:t>
            </a:r>
            <a:r>
              <a:rPr lang="cs-CZ" dirty="0" err="1"/>
              <a:t>recording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cortical</a:t>
            </a:r>
            <a:r>
              <a:rPr lang="cs-CZ" dirty="0"/>
              <a:t> </a:t>
            </a:r>
            <a:r>
              <a:rPr lang="cs-CZ" dirty="0" err="1"/>
              <a:t>electrical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microelectrodes</a:t>
            </a:r>
            <a:r>
              <a:rPr lang="cs-CZ" dirty="0"/>
              <a:t> in </a:t>
            </a:r>
            <a:r>
              <a:rPr lang="cs-CZ" dirty="0" err="1"/>
              <a:t>cortex</a:t>
            </a:r>
            <a:endParaRPr lang="en-GB" dirty="0"/>
          </a:p>
          <a:p>
            <a:r>
              <a:rPr lang="cs-CZ" dirty="0"/>
              <a:t> </a:t>
            </a:r>
            <a:r>
              <a:rPr lang="cs-CZ" dirty="0" err="1"/>
              <a:t>Intracranial</a:t>
            </a:r>
            <a:r>
              <a:rPr lang="cs-CZ" dirty="0"/>
              <a:t> EEG (</a:t>
            </a:r>
            <a:r>
              <a:rPr lang="cs-CZ" dirty="0" err="1"/>
              <a:t>iEEG</a:t>
            </a:r>
            <a:r>
              <a:rPr lang="cs-CZ" dirty="0"/>
              <a:t>): </a:t>
            </a:r>
            <a:r>
              <a:rPr lang="cs-CZ" dirty="0" err="1"/>
              <a:t>recording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cortical</a:t>
            </a:r>
            <a:r>
              <a:rPr lang="cs-CZ" dirty="0"/>
              <a:t> </a:t>
            </a:r>
            <a:r>
              <a:rPr lang="cs-CZ" dirty="0" err="1"/>
              <a:t>electrical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macroelectrodes</a:t>
            </a:r>
            <a:r>
              <a:rPr lang="cs-CZ" dirty="0"/>
              <a:t> in </a:t>
            </a:r>
            <a:r>
              <a:rPr lang="cs-CZ" dirty="0" err="1"/>
              <a:t>cortex</a:t>
            </a:r>
            <a:r>
              <a:rPr lang="cs-CZ" dirty="0"/>
              <a:t> </a:t>
            </a:r>
          </a:p>
          <a:p>
            <a:r>
              <a:rPr lang="cs-CZ" dirty="0" err="1"/>
              <a:t>Electrocorticogram</a:t>
            </a:r>
            <a:r>
              <a:rPr lang="cs-CZ" dirty="0"/>
              <a:t> (</a:t>
            </a:r>
            <a:r>
              <a:rPr lang="cs-CZ" dirty="0" err="1"/>
              <a:t>ECoG</a:t>
            </a:r>
            <a:r>
              <a:rPr lang="cs-CZ" dirty="0"/>
              <a:t>): </a:t>
            </a:r>
            <a:r>
              <a:rPr lang="cs-CZ" dirty="0" err="1"/>
              <a:t>recording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cortical</a:t>
            </a:r>
            <a:r>
              <a:rPr lang="cs-CZ" dirty="0"/>
              <a:t> </a:t>
            </a:r>
            <a:r>
              <a:rPr lang="cs-CZ" dirty="0" err="1"/>
              <a:t>electrical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macroelectrodes</a:t>
            </a:r>
            <a:r>
              <a:rPr lang="cs-CZ" dirty="0"/>
              <a:t> on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cortex</a:t>
            </a:r>
            <a:r>
              <a:rPr lang="cs-CZ" dirty="0"/>
              <a:t> </a:t>
            </a:r>
            <a:endParaRPr lang="en-GB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DDC1CC4-F57E-4CCC-B5BD-AF9A4374C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609" y="1563757"/>
            <a:ext cx="2441872" cy="116667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6FA09B1-2482-4760-B5D1-A6918D408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558" y="3429000"/>
            <a:ext cx="1961923" cy="269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18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6C432-4E2B-4693-8AE5-FC1EF10A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Neurophysiology</a:t>
            </a:r>
            <a:r>
              <a:rPr lang="sk-SK" dirty="0"/>
              <a:t>: „</a:t>
            </a:r>
            <a:r>
              <a:rPr lang="sk-SK" dirty="0" err="1"/>
              <a:t>brainvawes</a:t>
            </a:r>
            <a:r>
              <a:rPr lang="sk-SK" dirty="0"/>
              <a:t>“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C61255-4F25-4A58-A4CA-1470AD626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8139"/>
            <a:ext cx="5446486" cy="3893004"/>
          </a:xfrm>
        </p:spPr>
        <p:txBody>
          <a:bodyPr/>
          <a:lstStyle/>
          <a:p>
            <a:r>
              <a:rPr lang="sk-SK" dirty="0" err="1"/>
              <a:t>Electrical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recorded</a:t>
            </a:r>
            <a:r>
              <a:rPr lang="sk-SK" dirty="0"/>
              <a:t> </a:t>
            </a:r>
            <a:r>
              <a:rPr lang="sk-SK" dirty="0" err="1"/>
              <a:t>via</a:t>
            </a:r>
            <a:r>
              <a:rPr lang="sk-SK" dirty="0"/>
              <a:t> </a:t>
            </a:r>
            <a:r>
              <a:rPr lang="sk-SK" dirty="0" err="1"/>
              <a:t>electrodes</a:t>
            </a:r>
            <a:r>
              <a:rPr lang="sk-SK" dirty="0"/>
              <a:t> (</a:t>
            </a:r>
            <a:r>
              <a:rPr lang="sk-SK" dirty="0" err="1"/>
              <a:t>mostly</a:t>
            </a:r>
            <a:r>
              <a:rPr lang="sk-SK" dirty="0"/>
              <a:t>)</a:t>
            </a:r>
          </a:p>
          <a:p>
            <a:r>
              <a:rPr lang="sk-SK" dirty="0" err="1"/>
              <a:t>Excellent</a:t>
            </a:r>
            <a:r>
              <a:rPr lang="sk-SK" dirty="0"/>
              <a:t> </a:t>
            </a:r>
            <a:r>
              <a:rPr lang="sk-SK" dirty="0" err="1"/>
              <a:t>temporal</a:t>
            </a:r>
            <a:r>
              <a:rPr lang="sk-SK" dirty="0"/>
              <a:t> </a:t>
            </a:r>
            <a:r>
              <a:rPr lang="sk-SK" dirty="0" err="1"/>
              <a:t>resolution</a:t>
            </a:r>
            <a:r>
              <a:rPr lang="sk-SK" dirty="0"/>
              <a:t>, </a:t>
            </a:r>
            <a:r>
              <a:rPr lang="sk-SK" dirty="0" err="1"/>
              <a:t>bad</a:t>
            </a:r>
            <a:r>
              <a:rPr lang="sk-SK" dirty="0"/>
              <a:t> </a:t>
            </a:r>
            <a:r>
              <a:rPr lang="sk-SK" dirty="0" err="1"/>
              <a:t>spatial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35F40B-F6C1-48B2-A4C1-A4434ED80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220" y="1441904"/>
            <a:ext cx="5109910" cy="515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9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Contents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110962"/>
          </a:xfrm>
        </p:spPr>
        <p:txBody>
          <a:bodyPr/>
          <a:lstStyle/>
          <a:p>
            <a:r>
              <a:rPr lang="sk-SK" dirty="0" err="1"/>
              <a:t>Overview</a:t>
            </a:r>
            <a:r>
              <a:rPr lang="sk-SK" dirty="0"/>
              <a:t> and </a:t>
            </a:r>
            <a:r>
              <a:rPr lang="sk-SK" dirty="0" err="1"/>
              <a:t>approaches</a:t>
            </a:r>
            <a:r>
              <a:rPr lang="sk-SK" dirty="0"/>
              <a:t> to </a:t>
            </a:r>
            <a:r>
              <a:rPr lang="sk-SK" dirty="0" err="1"/>
              <a:t>measurement</a:t>
            </a:r>
            <a:r>
              <a:rPr lang="sk-SK" dirty="0"/>
              <a:t> </a:t>
            </a:r>
          </a:p>
          <a:p>
            <a:r>
              <a:rPr lang="sk-SK" dirty="0" err="1"/>
              <a:t>Electrophysiology</a:t>
            </a:r>
            <a:r>
              <a:rPr lang="sk-SK" dirty="0"/>
              <a:t>: EEG, </a:t>
            </a:r>
            <a:r>
              <a:rPr lang="sk-SK" dirty="0" err="1"/>
              <a:t>iEEG</a:t>
            </a:r>
            <a:r>
              <a:rPr lang="sk-SK" dirty="0"/>
              <a:t>...</a:t>
            </a:r>
          </a:p>
          <a:p>
            <a:r>
              <a:rPr lang="sk-SK" dirty="0"/>
              <a:t>MRI </a:t>
            </a:r>
            <a:r>
              <a:rPr lang="en-GB" dirty="0"/>
              <a:t>&amp; fMRI </a:t>
            </a:r>
            <a:r>
              <a:rPr lang="sk-SK" dirty="0"/>
              <a:t>(Petra Zemánková, </a:t>
            </a:r>
            <a:r>
              <a:rPr lang="sk-SK" dirty="0" err="1"/>
              <a:t>PhD</a:t>
            </a:r>
            <a:r>
              <a:rPr lang="sk-SK" dirty="0"/>
              <a:t>)</a:t>
            </a:r>
          </a:p>
          <a:p>
            <a:r>
              <a:rPr lang="sk-SK" dirty="0"/>
              <a:t>TMS </a:t>
            </a:r>
            <a:r>
              <a:rPr lang="en-GB" dirty="0"/>
              <a:t>&amp; </a:t>
            </a:r>
            <a:r>
              <a:rPr lang="en-GB" dirty="0" err="1"/>
              <a:t>rTMS</a:t>
            </a:r>
            <a:r>
              <a:rPr lang="en-GB" dirty="0"/>
              <a:t> </a:t>
            </a:r>
            <a:r>
              <a:rPr lang="sk-SK" dirty="0"/>
              <a:t>(Pavlína Linhartová)</a:t>
            </a:r>
          </a:p>
          <a:p>
            <a:r>
              <a:rPr lang="sk-SK" dirty="0"/>
              <a:t>MAFIL </a:t>
            </a:r>
            <a:r>
              <a:rPr lang="sk-SK" dirty="0" err="1"/>
              <a:t>lab</a:t>
            </a:r>
            <a:r>
              <a:rPr lang="sk-SK" dirty="0"/>
              <a:t> </a:t>
            </a:r>
            <a:r>
              <a:rPr lang="sk-SK" dirty="0" err="1"/>
              <a:t>visit</a:t>
            </a:r>
            <a:r>
              <a:rPr lang="sk-SK" dirty="0"/>
              <a:t>: </a:t>
            </a:r>
            <a:r>
              <a:rPr lang="sk-SK" dirty="0" err="1"/>
              <a:t>practical</a:t>
            </a:r>
            <a:r>
              <a:rPr lang="sk-SK" dirty="0"/>
              <a:t> </a:t>
            </a:r>
            <a:r>
              <a:rPr lang="en-GB" dirty="0"/>
              <a:t>demonstration</a:t>
            </a:r>
            <a:r>
              <a:rPr lang="sk-SK" dirty="0"/>
              <a:t> </a:t>
            </a:r>
          </a:p>
          <a:p>
            <a:endParaRPr lang="sk-SK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4388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E0D1CB-FE94-49D5-B2C5-001CCB3D0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Neural</a:t>
            </a:r>
            <a:r>
              <a:rPr lang="sk-SK" dirty="0"/>
              <a:t> </a:t>
            </a:r>
            <a:r>
              <a:rPr lang="sk-SK" dirty="0" err="1"/>
              <a:t>basis</a:t>
            </a:r>
            <a:endParaRPr lang="en-GB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C92A97B-47B8-405C-92A1-CA26BAF9C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079" y="1690688"/>
            <a:ext cx="5285421" cy="45649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C5A83F4-1F41-449E-83E4-291247C01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364" y="927219"/>
            <a:ext cx="4995436" cy="25017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F8E1689-A667-4FC1-95A4-5CBCB190E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219" y="4123217"/>
            <a:ext cx="5140456" cy="180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54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E0D1CB-FE94-49D5-B2C5-001CCB3D0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Neural</a:t>
            </a:r>
            <a:r>
              <a:rPr lang="sk-SK" dirty="0"/>
              <a:t> </a:t>
            </a:r>
            <a:r>
              <a:rPr lang="sk-SK" dirty="0" err="1"/>
              <a:t>basis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A2B68-DA5E-47F2-9E13-14453A13A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97916" y="1873452"/>
            <a:ext cx="9716476" cy="4285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091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53C35-EAE2-499E-8BFC-6D700865B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Recording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D18F5E8-4516-47E9-88BA-86F71C0C1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366" y="2362659"/>
            <a:ext cx="3816928" cy="29495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BBAF1E-EDD5-4269-98E8-0755A8C48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312" y="1884328"/>
            <a:ext cx="3739162" cy="379075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DDE18E2-A98D-4D66-BD4F-D62B9FCDE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08" y="2209800"/>
            <a:ext cx="3587112" cy="346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65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D524263-421D-4DDB-B785-44718B0542B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39571" y="418075"/>
            <a:ext cx="8349572" cy="60218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149CF9BD-4E8B-40EF-9EFB-24F6B525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2286" y="2614839"/>
            <a:ext cx="1585686" cy="1325563"/>
          </a:xfrm>
        </p:spPr>
        <p:txBody>
          <a:bodyPr/>
          <a:lstStyle/>
          <a:p>
            <a:r>
              <a:rPr lang="en-GB" dirty="0"/>
              <a:t>EEG data</a:t>
            </a:r>
          </a:p>
        </p:txBody>
      </p:sp>
    </p:spTree>
    <p:extLst>
      <p:ext uri="{BB962C8B-B14F-4D97-AF65-F5344CB8AC3E}">
        <p14:creationId xmlns:p14="http://schemas.microsoft.com/office/powerpoint/2010/main" val="523853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B232D5-8F9A-4ACD-823C-DB18E3E1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1132F4-74B1-4FAE-A9FA-E94F16E25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858" y="6306854"/>
            <a:ext cx="10515600" cy="4351338"/>
          </a:xfrm>
        </p:spPr>
        <p:txBody>
          <a:bodyPr/>
          <a:lstStyle/>
          <a:p>
            <a:r>
              <a:rPr lang="sk-SK" dirty="0" err="1"/>
              <a:t>Nothing</a:t>
            </a:r>
            <a:r>
              <a:rPr lang="sk-SK" dirty="0"/>
              <a:t> </a:t>
            </a:r>
            <a:r>
              <a:rPr lang="sk-SK" dirty="0" err="1"/>
              <a:t>beats</a:t>
            </a:r>
            <a:r>
              <a:rPr lang="sk-SK" dirty="0"/>
              <a:t> </a:t>
            </a:r>
            <a:r>
              <a:rPr lang="sk-SK" dirty="0" err="1"/>
              <a:t>clean</a:t>
            </a:r>
            <a:r>
              <a:rPr lang="sk-SK" dirty="0"/>
              <a:t> </a:t>
            </a:r>
            <a:r>
              <a:rPr lang="sk-SK" dirty="0" err="1"/>
              <a:t>data</a:t>
            </a:r>
            <a:endParaRPr lang="en-GB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7DE2E77-4D6D-4779-8794-E010A93E215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07571" y="576375"/>
            <a:ext cx="10187945" cy="5705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2464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4B447F-D87E-4478-B21B-2364BDDC12D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38200" y="1690688"/>
            <a:ext cx="5780289" cy="43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D71F4072-B93F-4A64-AEFA-173A7CF5F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Event-</a:t>
            </a:r>
            <a:r>
              <a:rPr lang="sk-SK" dirty="0" err="1"/>
              <a:t>related</a:t>
            </a:r>
            <a:r>
              <a:rPr lang="sk-SK" dirty="0"/>
              <a:t> </a:t>
            </a:r>
            <a:r>
              <a:rPr lang="sk-SK" dirty="0" err="1"/>
              <a:t>potentials</a:t>
            </a:r>
            <a:endParaRPr lang="en-GB" dirty="0"/>
          </a:p>
        </p:txBody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8957A4EE-49CB-48A6-96A3-8F3D89E4A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03633" y="2181090"/>
            <a:ext cx="4851339" cy="3354246"/>
          </a:xfrm>
        </p:spPr>
      </p:pic>
    </p:spTree>
    <p:extLst>
      <p:ext uri="{BB962C8B-B14F-4D97-AF65-F5344CB8AC3E}">
        <p14:creationId xmlns:p14="http://schemas.microsoft.com/office/powerpoint/2010/main" val="4158573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B98FF-6D88-4C78-AB2E-6A43BA181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Event-</a:t>
            </a:r>
            <a:r>
              <a:rPr lang="sk-SK" dirty="0" err="1"/>
              <a:t>related</a:t>
            </a:r>
            <a:r>
              <a:rPr lang="sk-SK" dirty="0"/>
              <a:t> </a:t>
            </a:r>
            <a:r>
              <a:rPr lang="sk-SK" dirty="0" err="1"/>
              <a:t>potentials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264F79-83AF-4499-9748-8924EB261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E9962-F58D-4B21-8B5E-F0B378317B1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358741" y="1474106"/>
            <a:ext cx="5090883" cy="501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5F7987-A9D3-4BAA-897C-DD8F0DB3D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537" y="394134"/>
            <a:ext cx="4570436" cy="62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92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3DFC3E-F107-40A1-863B-0B4C68EF0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Topography</a:t>
            </a:r>
            <a:endParaRPr lang="en-GB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676676A-9D0D-4A5B-875F-92BE75291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24699"/>
            <a:ext cx="4735286" cy="4495737"/>
          </a:xfrm>
        </p:spPr>
      </p:pic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5DD5DF52-D9FD-4E9E-B5CA-4A202DFA78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961675"/>
              </p:ext>
            </p:extLst>
          </p:nvPr>
        </p:nvGraphicFramePr>
        <p:xfrm>
          <a:off x="92075" y="92075"/>
          <a:ext cx="59531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ackager Shell Object" showAsIcon="1" r:id="rId4" imgW="594720" imgH="417600" progId="Package">
                  <p:embed/>
                </p:oleObj>
              </mc:Choice>
              <mc:Fallback>
                <p:oleObj name="Packager Shell Object" showAsIcon="1" r:id="rId4" imgW="594720" imgH="4176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95313" cy="41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8E4182D8-C36E-4F80-9383-A921541AFB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15426"/>
              </p:ext>
            </p:extLst>
          </p:nvPr>
        </p:nvGraphicFramePr>
        <p:xfrm>
          <a:off x="92075" y="92075"/>
          <a:ext cx="59531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ackager Shell Object" showAsIcon="1" r:id="rId6" imgW="594720" imgH="417600" progId="Package">
                  <p:embed/>
                </p:oleObj>
              </mc:Choice>
              <mc:Fallback>
                <p:oleObj name="Packager Shell Object" showAsIcon="1" r:id="rId6" imgW="594720" imgH="4176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95313" cy="41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771FCC12-621F-4200-8F1A-288DD29D7C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5571" y="681962"/>
            <a:ext cx="4468229" cy="549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85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4DCB755-A7CB-45EB-BA81-F05B3089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217" y="1452979"/>
            <a:ext cx="4884697" cy="492547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DA93F45F-6CD0-4F52-9B94-DC6312B0B6D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0286" y="1987718"/>
            <a:ext cx="5595290" cy="43907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F4B5EE40-6183-485B-8CD7-F23E03125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Power</a:t>
            </a:r>
            <a:r>
              <a:rPr lang="sk-SK" dirty="0"/>
              <a:t> </a:t>
            </a:r>
            <a:r>
              <a:rPr lang="sk-SK" dirty="0" err="1"/>
              <a:t>spectrum</a:t>
            </a:r>
            <a:r>
              <a:rPr lang="sk-SK" dirty="0"/>
              <a:t> </a:t>
            </a:r>
            <a:r>
              <a:rPr lang="sk-SK" dirty="0" err="1"/>
              <a:t>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338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D8B87F5-5C83-4598-A5B5-453FECD30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657" y="336628"/>
            <a:ext cx="8041821" cy="592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93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Breadth</a:t>
            </a:r>
            <a:r>
              <a:rPr lang="sk-SK" dirty="0"/>
              <a:t> of </a:t>
            </a:r>
            <a:r>
              <a:rPr lang="sk-SK" dirty="0" err="1"/>
              <a:t>neuroscience</a:t>
            </a:r>
            <a:endParaRPr lang="en-GB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EC9FA2C-BC59-4FE7-A398-437598CEF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283" y="2058811"/>
            <a:ext cx="3381470" cy="24727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2728847-AECC-4D71-944F-B1C1BDBDB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56" y="2096189"/>
            <a:ext cx="1445758" cy="26656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696BDC6-C41F-4EA2-B993-DE2081FF5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22980" y="2634830"/>
            <a:ext cx="2380342" cy="158833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C9DCE9E-733F-418A-9335-A7B183283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958" y="2420792"/>
            <a:ext cx="2782084" cy="174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65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05B20-D0B7-4E65-AB7B-1CABAD3E8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Contrast</a:t>
            </a:r>
            <a:r>
              <a:rPr lang="sk-SK" dirty="0"/>
              <a:t> </a:t>
            </a:r>
            <a:r>
              <a:rPr lang="sk-SK" dirty="0" err="1"/>
              <a:t>problem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FF6879-1E78-449B-ACA5-A2BCF4797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40A3A68-3E2F-4D3D-BDD8-7C3089BA3AF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38200" y="1690688"/>
            <a:ext cx="10544414" cy="4593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633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40BF35-909F-4299-8CEF-1EEAA6F7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Not</a:t>
            </a:r>
            <a:r>
              <a:rPr lang="sk-SK" dirty="0"/>
              <a:t>-so-</a:t>
            </a:r>
            <a:r>
              <a:rPr lang="sk-SK" dirty="0" err="1"/>
              <a:t>much</a:t>
            </a:r>
            <a:r>
              <a:rPr lang="sk-SK" dirty="0"/>
              <a:t>-</a:t>
            </a:r>
            <a:r>
              <a:rPr lang="sk-SK" dirty="0" err="1"/>
              <a:t>neuro</a:t>
            </a:r>
            <a:r>
              <a:rPr lang="sk-SK" dirty="0"/>
              <a:t> </a:t>
            </a:r>
            <a:r>
              <a:rPr lang="sk-SK" dirty="0" err="1"/>
              <a:t>neuroimaging</a:t>
            </a:r>
            <a:br>
              <a:rPr lang="sk-SK" dirty="0"/>
            </a:b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3B4570-56F4-466D-BDA3-462611119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sk-SK" dirty="0" err="1"/>
              <a:t>Heart</a:t>
            </a:r>
            <a:r>
              <a:rPr lang="sk-SK" dirty="0"/>
              <a:t> rate</a:t>
            </a:r>
          </a:p>
          <a:p>
            <a:pPr lvl="1"/>
            <a:r>
              <a:rPr lang="sk-SK" dirty="0" err="1"/>
              <a:t>Respiratory</a:t>
            </a:r>
            <a:r>
              <a:rPr lang="sk-SK" dirty="0"/>
              <a:t> rate</a:t>
            </a:r>
          </a:p>
          <a:p>
            <a:pPr lvl="1"/>
            <a:r>
              <a:rPr lang="sk-SK" dirty="0"/>
              <a:t>Skin </a:t>
            </a:r>
            <a:r>
              <a:rPr lang="sk-SK" dirty="0" err="1"/>
              <a:t>conductance</a:t>
            </a:r>
            <a:endParaRPr lang="sk-SK" dirty="0"/>
          </a:p>
          <a:p>
            <a:pPr lvl="1"/>
            <a:r>
              <a:rPr lang="sk-SK" dirty="0" err="1"/>
              <a:t>Eyetracking</a:t>
            </a:r>
            <a:endParaRPr lang="sk-SK" dirty="0"/>
          </a:p>
          <a:p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1053150-34AF-4763-B5AC-B1A10ACFA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494" y="1813758"/>
            <a:ext cx="6742594" cy="449814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4F62C6B-E645-4212-ABAB-1DCDE9005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204" y="3633256"/>
            <a:ext cx="3214286" cy="26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8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1A663F-56B6-4EAF-A9EC-02C51269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Solution</a:t>
            </a:r>
            <a:r>
              <a:rPr lang="sk-SK" dirty="0"/>
              <a:t> to </a:t>
            </a:r>
            <a:r>
              <a:rPr lang="sk-SK" dirty="0" err="1"/>
              <a:t>limitations</a:t>
            </a:r>
            <a:r>
              <a:rPr lang="sk-SK" dirty="0"/>
              <a:t>...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5CEE95-E906-40FA-BBF3-5003B9C3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64543" cy="4351338"/>
          </a:xfrm>
        </p:spPr>
        <p:txBody>
          <a:bodyPr/>
          <a:lstStyle/>
          <a:p>
            <a:r>
              <a:rPr lang="sk-SK" dirty="0" err="1"/>
              <a:t>Multimodal</a:t>
            </a:r>
            <a:r>
              <a:rPr lang="sk-SK" dirty="0"/>
              <a:t> </a:t>
            </a:r>
            <a:r>
              <a:rPr lang="sk-SK" dirty="0" err="1"/>
              <a:t>approach</a:t>
            </a:r>
            <a:endParaRPr lang="en-GB" dirty="0"/>
          </a:p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3F16376-4200-4FB9-9B23-F7787CD08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952" y="1628353"/>
            <a:ext cx="7283848" cy="474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934EF-01A7-460C-B7AE-B24DD94FA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Most </a:t>
            </a:r>
            <a:r>
              <a:rPr lang="sk-SK" dirty="0" err="1"/>
              <a:t>important</a:t>
            </a:r>
            <a:r>
              <a:rPr lang="sk-SK" dirty="0"/>
              <a:t> </a:t>
            </a:r>
            <a:r>
              <a:rPr lang="sk-SK" dirty="0" err="1"/>
              <a:t>things</a:t>
            </a:r>
            <a:r>
              <a:rPr lang="sk-SK" dirty="0"/>
              <a:t>: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B965EA-84D6-4E1E-B4F2-2E8EEF1B0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Great </a:t>
            </a:r>
            <a:r>
              <a:rPr lang="sk-SK" dirty="0" err="1"/>
              <a:t>question</a:t>
            </a:r>
            <a:endParaRPr lang="sk-SK" dirty="0"/>
          </a:p>
          <a:p>
            <a:r>
              <a:rPr lang="sk-SK" dirty="0" err="1"/>
              <a:t>Well-selected</a:t>
            </a:r>
            <a:r>
              <a:rPr lang="sk-SK" dirty="0"/>
              <a:t> </a:t>
            </a:r>
            <a:r>
              <a:rPr lang="sk-SK" dirty="0" err="1"/>
              <a:t>measurement</a:t>
            </a:r>
            <a:r>
              <a:rPr lang="sk-SK" dirty="0"/>
              <a:t> </a:t>
            </a:r>
            <a:r>
              <a:rPr lang="sk-SK" dirty="0" err="1"/>
              <a:t>method</a:t>
            </a:r>
            <a:r>
              <a:rPr lang="sk-SK" dirty="0"/>
              <a:t>(s)</a:t>
            </a:r>
          </a:p>
          <a:p>
            <a:r>
              <a:rPr lang="sk-SK" dirty="0" err="1"/>
              <a:t>Meticulous</a:t>
            </a:r>
            <a:r>
              <a:rPr lang="sk-SK" dirty="0"/>
              <a:t> experiment </a:t>
            </a:r>
            <a:r>
              <a:rPr lang="sk-SK" dirty="0" err="1"/>
              <a:t>administration</a:t>
            </a:r>
            <a:endParaRPr lang="sk-SK" dirty="0"/>
          </a:p>
          <a:p>
            <a:r>
              <a:rPr lang="sk-SK" dirty="0" err="1"/>
              <a:t>Clean</a:t>
            </a:r>
            <a:r>
              <a:rPr lang="sk-SK" dirty="0"/>
              <a:t> </a:t>
            </a:r>
            <a:r>
              <a:rPr lang="sk-SK" dirty="0" err="1"/>
              <a:t>data</a:t>
            </a:r>
            <a:endParaRPr lang="sk-SK" dirty="0"/>
          </a:p>
          <a:p>
            <a:r>
              <a:rPr lang="sk-SK" dirty="0" err="1"/>
              <a:t>Honest</a:t>
            </a:r>
            <a:r>
              <a:rPr lang="sk-SK" dirty="0"/>
              <a:t> and </a:t>
            </a:r>
            <a:r>
              <a:rPr lang="sk-SK" dirty="0" err="1"/>
              <a:t>robust</a:t>
            </a:r>
            <a:r>
              <a:rPr lang="sk-SK" dirty="0"/>
              <a:t> </a:t>
            </a:r>
            <a:r>
              <a:rPr lang="sk-SK" dirty="0" err="1"/>
              <a:t>statistics</a:t>
            </a:r>
            <a:endParaRPr lang="sk-SK" dirty="0"/>
          </a:p>
          <a:p>
            <a:r>
              <a:rPr lang="sk-SK" dirty="0" err="1"/>
              <a:t>Reasonable</a:t>
            </a:r>
            <a:r>
              <a:rPr lang="sk-SK" dirty="0"/>
              <a:t> </a:t>
            </a:r>
            <a:r>
              <a:rPr lang="sk-SK" dirty="0" err="1"/>
              <a:t>interpretation</a:t>
            </a:r>
            <a:endParaRPr lang="sk-SK" dirty="0"/>
          </a:p>
          <a:p>
            <a:endParaRPr lang="sk-SK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370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Questions</a:t>
            </a:r>
            <a:r>
              <a:rPr lang="sk-SK" dirty="0"/>
              <a:t>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can</a:t>
            </a:r>
            <a:r>
              <a:rPr lang="sk-SK" dirty="0"/>
              <a:t> </a:t>
            </a:r>
            <a:r>
              <a:rPr lang="sk-SK" dirty="0" err="1"/>
              <a:t>ask</a:t>
            </a:r>
            <a:endParaRPr lang="en-GB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143E1C3-7640-477A-87CD-F84397961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584721"/>
            <a:ext cx="4185623" cy="576262"/>
          </a:xfrm>
        </p:spPr>
        <p:txBody>
          <a:bodyPr/>
          <a:lstStyle/>
          <a:p>
            <a:r>
              <a:rPr lang="en-GB" dirty="0"/>
              <a:t>Basic research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675744" y="2332491"/>
            <a:ext cx="4185623" cy="3304117"/>
          </a:xfrm>
        </p:spPr>
        <p:txBody>
          <a:bodyPr/>
          <a:lstStyle/>
          <a:p>
            <a:r>
              <a:rPr lang="en-GB" dirty="0"/>
              <a:t>What does it do? How does it work?</a:t>
            </a:r>
            <a:r>
              <a:rPr lang="sk-SK" dirty="0"/>
              <a:t> </a:t>
            </a:r>
            <a:endParaRPr lang="en-GB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AD28F1D-5EAB-4CC8-8EEC-94F842D0B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38345"/>
            <a:ext cx="4185618" cy="576262"/>
          </a:xfrm>
        </p:spPr>
        <p:txBody>
          <a:bodyPr/>
          <a:lstStyle/>
          <a:p>
            <a:r>
              <a:rPr lang="en-GB" dirty="0"/>
              <a:t>Applied research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3CC3EBD-CCCA-4DBA-AF17-B023BB29E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1" y="2214607"/>
            <a:ext cx="4185617" cy="3304117"/>
          </a:xfrm>
        </p:spPr>
        <p:txBody>
          <a:bodyPr/>
          <a:lstStyle/>
          <a:p>
            <a:r>
              <a:rPr lang="sk-SK" dirty="0" err="1"/>
              <a:t>What</a:t>
            </a:r>
            <a:r>
              <a:rPr lang="sk-SK" dirty="0"/>
              <a:t> </a:t>
            </a:r>
            <a:r>
              <a:rPr lang="sk-SK" dirty="0" err="1"/>
              <a:t>can</a:t>
            </a:r>
            <a:r>
              <a:rPr lang="sk-SK" dirty="0"/>
              <a:t>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influence</a:t>
            </a:r>
            <a:r>
              <a:rPr lang="sk-SK" dirty="0"/>
              <a:t>? </a:t>
            </a:r>
            <a:r>
              <a:rPr lang="sk-SK" dirty="0" err="1"/>
              <a:t>How</a:t>
            </a:r>
            <a:r>
              <a:rPr lang="sk-SK" dirty="0"/>
              <a:t>?</a:t>
            </a:r>
          </a:p>
          <a:p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BBC2701-11F7-44B4-9A53-D65B47B3C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8" y="3177658"/>
            <a:ext cx="3942010" cy="29328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5E5167-52CF-44C1-84DA-C9054F288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77659"/>
            <a:ext cx="5058290" cy="284357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31DE9CC-ADB1-49FF-AF4A-1F95649477F2}"/>
              </a:ext>
            </a:extLst>
          </p:cNvPr>
          <p:cNvSpPr txBox="1"/>
          <p:nvPr/>
        </p:nvSpPr>
        <p:spPr>
          <a:xfrm>
            <a:off x="1459516" y="6297109"/>
            <a:ext cx="241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e.g. cognitive modelling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C7C9EC4-2CEE-416D-B162-553DEA959E4A}"/>
              </a:ext>
            </a:extLst>
          </p:cNvPr>
          <p:cNvSpPr txBox="1"/>
          <p:nvPr/>
        </p:nvSpPr>
        <p:spPr>
          <a:xfrm>
            <a:off x="6104848" y="6297109"/>
            <a:ext cx="525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e.g. Brain-computer interface, cognitive enhancement</a:t>
            </a:r>
          </a:p>
        </p:txBody>
      </p:sp>
    </p:spTree>
    <p:extLst>
      <p:ext uri="{BB962C8B-B14F-4D97-AF65-F5344CB8AC3E}">
        <p14:creationId xmlns:p14="http://schemas.microsoft.com/office/powerpoint/2010/main" val="1272383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</a:t>
            </a:r>
            <a:r>
              <a:rPr lang="x-none" dirty="0"/>
              <a:t>ethods of studying the nervous system</a:t>
            </a:r>
            <a:br>
              <a:rPr lang="sk-SK" dirty="0"/>
            </a:br>
            <a:r>
              <a:rPr lang="sk-SK" dirty="0"/>
              <a:t>(</a:t>
            </a:r>
            <a:r>
              <a:rPr lang="sk-SK" dirty="0" err="1"/>
              <a:t>how</a:t>
            </a:r>
            <a:r>
              <a:rPr lang="sk-SK" dirty="0"/>
              <a:t> </a:t>
            </a:r>
            <a:r>
              <a:rPr lang="en-GB" dirty="0"/>
              <a:t>we</a:t>
            </a:r>
            <a:r>
              <a:rPr lang="sk-SK" dirty="0"/>
              <a:t> get </a:t>
            </a:r>
            <a:r>
              <a:rPr lang="sk-SK" dirty="0" err="1"/>
              <a:t>answers</a:t>
            </a:r>
            <a:r>
              <a:rPr lang="sk-SK" dirty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75637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1. Examining case studies—identifying interesting events that have occurred naturally and using these events to develop hypotheses that can be tested in future experiments</a:t>
            </a:r>
          </a:p>
          <a:p>
            <a:r>
              <a:rPr lang="x-none" dirty="0"/>
              <a:t>2. Screens—performing unbiased searches for anatomical structures, neurons,</a:t>
            </a:r>
            <a:r>
              <a:rPr lang="sk-SK" dirty="0"/>
              <a:t> </a:t>
            </a:r>
            <a:r>
              <a:rPr lang="x-none" dirty="0"/>
              <a:t>proteins, or genes that could play a role in a subject of interest</a:t>
            </a:r>
          </a:p>
          <a:p>
            <a:r>
              <a:rPr lang="x-none" dirty="0"/>
              <a:t>3. Description—using techniques that allow a scientist to observe the nervous</a:t>
            </a:r>
            <a:r>
              <a:rPr lang="sk-SK" dirty="0"/>
              <a:t> </a:t>
            </a:r>
            <a:r>
              <a:rPr lang="x-none" dirty="0"/>
              <a:t>system without manipulating any variables</a:t>
            </a:r>
          </a:p>
          <a:p>
            <a:r>
              <a:rPr lang="x-none" dirty="0"/>
              <a:t>4. Manipulation—testing hypotheses by determining the effect of an independent variable on a dependent variable</a:t>
            </a:r>
          </a:p>
          <a:p>
            <a:pPr lvl="1"/>
            <a:r>
              <a:rPr lang="en-US" dirty="0"/>
              <a:t>loss-of-function (also called “necessity”</a:t>
            </a:r>
            <a:r>
              <a:rPr lang="cs-CZ" dirty="0"/>
              <a:t>')</a:t>
            </a:r>
          </a:p>
          <a:p>
            <a:pPr lvl="1"/>
            <a:r>
              <a:rPr lang="en-US" dirty="0"/>
              <a:t>gain-of-function (also called “sufficiency”</a:t>
            </a:r>
            <a:r>
              <a:rPr lang="sk-SK" dirty="0"/>
              <a:t>)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4ADFF4-A5CC-4DEF-9A49-4A7F414C2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964" y="1609612"/>
            <a:ext cx="1205057" cy="13255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C906029-F003-4245-9440-178772298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38" y="3089788"/>
            <a:ext cx="1293707" cy="160699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0AEAFCE-208C-4047-8D85-44B30F40E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126" y="4851400"/>
            <a:ext cx="1866729" cy="12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89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Techniques</a:t>
            </a:r>
            <a:r>
              <a:rPr lang="sk-SK" dirty="0"/>
              <a:t>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use</a:t>
            </a:r>
            <a:r>
              <a:rPr lang="sk-SK" dirty="0"/>
              <a:t> to get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answers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Structural</a:t>
            </a:r>
            <a:r>
              <a:rPr lang="en-GB" dirty="0"/>
              <a:t> </a:t>
            </a:r>
            <a:r>
              <a:rPr lang="sk-SK" dirty="0"/>
              <a:t>/ </a:t>
            </a:r>
            <a:r>
              <a:rPr lang="cs-CZ" dirty="0" err="1"/>
              <a:t>functional</a:t>
            </a:r>
            <a:endParaRPr lang="cs-CZ" dirty="0"/>
          </a:p>
          <a:p>
            <a:r>
              <a:rPr lang="x-none" dirty="0"/>
              <a:t>Invasive</a:t>
            </a:r>
            <a:r>
              <a:rPr lang="sk-SK" dirty="0"/>
              <a:t> /</a:t>
            </a:r>
            <a:r>
              <a:rPr lang="x-none" dirty="0"/>
              <a:t> non-invasive</a:t>
            </a:r>
            <a:endParaRPr lang="cs-CZ" dirty="0"/>
          </a:p>
          <a:p>
            <a:r>
              <a:rPr lang="sk-SK" dirty="0" err="1"/>
              <a:t>Task-dependent</a:t>
            </a:r>
            <a:r>
              <a:rPr lang="sk-SK" dirty="0"/>
              <a:t> / </a:t>
            </a:r>
            <a:r>
              <a:rPr lang="sk-SK" dirty="0" err="1"/>
              <a:t>resting</a:t>
            </a:r>
            <a:r>
              <a:rPr lang="sk-SK" dirty="0"/>
              <a:t>-state</a:t>
            </a:r>
          </a:p>
          <a:p>
            <a:r>
              <a:rPr lang="sk-SK" dirty="0"/>
              <a:t>In </a:t>
            </a:r>
            <a:r>
              <a:rPr lang="sk-SK" dirty="0" err="1"/>
              <a:t>vivo</a:t>
            </a:r>
            <a:r>
              <a:rPr lang="sk-SK" dirty="0"/>
              <a:t> / post </a:t>
            </a:r>
            <a:r>
              <a:rPr lang="sk-SK" dirty="0" err="1"/>
              <a:t>mortem</a:t>
            </a:r>
            <a:endParaRPr lang="sk-SK" dirty="0"/>
          </a:p>
          <a:p>
            <a:r>
              <a:rPr lang="sk-SK" dirty="0" err="1"/>
              <a:t>Observation</a:t>
            </a:r>
            <a:r>
              <a:rPr lang="sk-SK" dirty="0"/>
              <a:t>/</a:t>
            </a:r>
            <a:r>
              <a:rPr lang="sk-SK" dirty="0" err="1"/>
              <a:t>manipulation</a:t>
            </a:r>
            <a:r>
              <a:rPr lang="sk-SK" dirty="0"/>
              <a:t>(</a:t>
            </a:r>
            <a:r>
              <a:rPr lang="sk-SK" dirty="0" err="1"/>
              <a:t>perturbation</a:t>
            </a:r>
            <a:r>
              <a:rPr lang="sk-SK" dirty="0"/>
              <a:t>)</a:t>
            </a:r>
          </a:p>
          <a:p>
            <a:r>
              <a:rPr lang="en-GB" dirty="0"/>
              <a:t>Fast event or long-</a:t>
            </a:r>
            <a:r>
              <a:rPr lang="en-GB" dirty="0" err="1"/>
              <a:t>therm</a:t>
            </a:r>
            <a:r>
              <a:rPr lang="en-GB" dirty="0"/>
              <a:t> develop</a:t>
            </a:r>
            <a:r>
              <a:rPr lang="sk-SK" dirty="0" err="1"/>
              <a:t>ment</a:t>
            </a:r>
            <a:endParaRPr lang="en-GB" dirty="0"/>
          </a:p>
          <a:p>
            <a:r>
              <a:rPr lang="en-GB" dirty="0"/>
              <a:t>Microscopic to whole-brain scale</a:t>
            </a:r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571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3DD8FFAD-3392-4C59-9D1F-128E87AD7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668337"/>
            <a:ext cx="5157787" cy="823912"/>
          </a:xfrm>
        </p:spPr>
        <p:txBody>
          <a:bodyPr/>
          <a:lstStyle/>
          <a:p>
            <a:r>
              <a:rPr lang="en-GB" dirty="0"/>
              <a:t>Structure	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60C24BB-029F-4008-9B50-5663A4783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1997075"/>
            <a:ext cx="5157787" cy="368458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F97331BC-DF3A-4C48-BDBE-2605347B18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8" y="668337"/>
            <a:ext cx="5183188" cy="823912"/>
          </a:xfrm>
        </p:spPr>
        <p:txBody>
          <a:bodyPr/>
          <a:lstStyle/>
          <a:p>
            <a:r>
              <a:rPr lang="en-GB" dirty="0"/>
              <a:t>Function</a:t>
            </a:r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77CA3A87-4755-443C-A608-AEB57873F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8" y="1997075"/>
            <a:ext cx="5183188" cy="368458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EB2A899-8564-4E6C-B978-C1B436E0B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60" y="1743075"/>
            <a:ext cx="3816330" cy="419258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5745092-1133-4AC8-B9C3-9C41B8CD4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617" y="1743075"/>
            <a:ext cx="4268423" cy="419258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D608BB-FE17-4035-9638-80965B642079}"/>
              </a:ext>
            </a:extLst>
          </p:cNvPr>
          <p:cNvSpPr txBox="1"/>
          <p:nvPr/>
        </p:nvSpPr>
        <p:spPr>
          <a:xfrm>
            <a:off x="2266121" y="6255823"/>
            <a:ext cx="151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structural MRI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579B98F-138C-4AD8-A023-0FD92DFFF00F}"/>
              </a:ext>
            </a:extLst>
          </p:cNvPr>
          <p:cNvSpPr txBox="1"/>
          <p:nvPr/>
        </p:nvSpPr>
        <p:spPr>
          <a:xfrm>
            <a:off x="7911548" y="6239430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Functional MRI (fMRI)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9483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3DD8FFAD-3392-4C59-9D1F-128E87AD7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668337"/>
            <a:ext cx="5157787" cy="823912"/>
          </a:xfrm>
        </p:spPr>
        <p:txBody>
          <a:bodyPr/>
          <a:lstStyle/>
          <a:p>
            <a:r>
              <a:rPr lang="sk-SK" dirty="0" err="1"/>
              <a:t>Task-dependent</a:t>
            </a:r>
            <a:endParaRPr lang="en-GB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91A6397-FB29-4BC5-B2DA-E2F89ADB54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640" y="1948699"/>
            <a:ext cx="4898477" cy="3265651"/>
          </a:xfrm>
        </p:spPr>
      </p:pic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F97331BC-DF3A-4C48-BDBE-2605347B18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8" y="668337"/>
            <a:ext cx="5183188" cy="823912"/>
          </a:xfrm>
        </p:spPr>
        <p:txBody>
          <a:bodyPr/>
          <a:lstStyle/>
          <a:p>
            <a:r>
              <a:rPr lang="sk-SK" dirty="0" err="1"/>
              <a:t>Resting</a:t>
            </a:r>
            <a:r>
              <a:rPr lang="sk-SK" dirty="0"/>
              <a:t> state</a:t>
            </a:r>
            <a:endParaRPr lang="en-GB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75CA4A7-18EE-4677-A3DA-7DF3D398CC2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04785" y="1901480"/>
            <a:ext cx="5180575" cy="3218432"/>
          </a:xfrm>
        </p:spPr>
      </p:pic>
    </p:spTree>
    <p:extLst>
      <p:ext uri="{BB962C8B-B14F-4D97-AF65-F5344CB8AC3E}">
        <p14:creationId xmlns:p14="http://schemas.microsoft.com/office/powerpoint/2010/main" val="3731634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3DD8FFAD-3392-4C59-9D1F-128E87AD7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668337"/>
            <a:ext cx="5157787" cy="823912"/>
          </a:xfrm>
        </p:spPr>
        <p:txBody>
          <a:bodyPr/>
          <a:lstStyle/>
          <a:p>
            <a:r>
              <a:rPr lang="en-GB" dirty="0"/>
              <a:t>In vivo	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F97331BC-DF3A-4C48-BDBE-2605347B18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8" y="668337"/>
            <a:ext cx="5183188" cy="823912"/>
          </a:xfrm>
        </p:spPr>
        <p:txBody>
          <a:bodyPr/>
          <a:lstStyle/>
          <a:p>
            <a:r>
              <a:rPr lang="en-GB" dirty="0"/>
              <a:t>Post mortem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1967370-173E-4AF6-A436-54290B3845C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04772" y="1916249"/>
            <a:ext cx="4925214" cy="3467351"/>
          </a:xfr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F90A97B-7A01-4E88-833F-518045893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51" y="2104044"/>
            <a:ext cx="5298518" cy="309176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C654239-013B-4440-9780-468CF6E928DA}"/>
              </a:ext>
            </a:extLst>
          </p:cNvPr>
          <p:cNvSpPr txBox="1"/>
          <p:nvPr/>
        </p:nvSpPr>
        <p:spPr>
          <a:xfrm>
            <a:off x="8083826" y="561860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histology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61A1386-515F-45C6-9F74-B837E3FF8754}"/>
              </a:ext>
            </a:extLst>
          </p:cNvPr>
          <p:cNvSpPr txBox="1"/>
          <p:nvPr/>
        </p:nvSpPr>
        <p:spPr>
          <a:xfrm>
            <a:off x="2565100" y="5480106"/>
            <a:ext cx="635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fMRI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671090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</TotalTime>
  <Words>522</Words>
  <Application>Microsoft Office PowerPoint</Application>
  <PresentationFormat>Širokoúhlá obrazovka</PresentationFormat>
  <Paragraphs>100</Paragraphs>
  <Slides>33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Motiv Office</vt:lpstr>
      <vt:lpstr>Package</vt:lpstr>
      <vt:lpstr>Research methods in neuroscience</vt:lpstr>
      <vt:lpstr>Contents</vt:lpstr>
      <vt:lpstr>Breadth of neuroscience</vt:lpstr>
      <vt:lpstr>Questions we can ask</vt:lpstr>
      <vt:lpstr>Methods of studying the nervous system (how we get answers)</vt:lpstr>
      <vt:lpstr>Techniques we use to get the answers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Whole-brain neuroimaging methods in human cognitive neoroscience </vt:lpstr>
      <vt:lpstr>Prezentace aplikace PowerPoint</vt:lpstr>
      <vt:lpstr>Stimulation: non-invasive</vt:lpstr>
      <vt:lpstr>Stimulation: non-invasive</vt:lpstr>
      <vt:lpstr>Deep brain stimulation</vt:lpstr>
      <vt:lpstr>Neurophysiology methods</vt:lpstr>
      <vt:lpstr>Neurophysiology: „brainvawes“</vt:lpstr>
      <vt:lpstr>Neural basis</vt:lpstr>
      <vt:lpstr>Neural basis</vt:lpstr>
      <vt:lpstr>Recording</vt:lpstr>
      <vt:lpstr>EEG data</vt:lpstr>
      <vt:lpstr>Prezentace aplikace PowerPoint</vt:lpstr>
      <vt:lpstr>Event-related potentials</vt:lpstr>
      <vt:lpstr>Event-related potentials</vt:lpstr>
      <vt:lpstr>Topography</vt:lpstr>
      <vt:lpstr>Power spectrum analysis</vt:lpstr>
      <vt:lpstr>Prezentace aplikace PowerPoint</vt:lpstr>
      <vt:lpstr>Contrast problem</vt:lpstr>
      <vt:lpstr>Not-so-much-neuro neuroimaging </vt:lpstr>
      <vt:lpstr>Solution to limitations...</vt:lpstr>
      <vt:lpstr>Most important things: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methods in neuroscience</dc:title>
  <dc:creator>Lenka Sakalosova</dc:creator>
  <cp:lastModifiedBy>Lenka Sakalosova</cp:lastModifiedBy>
  <cp:revision>24</cp:revision>
  <dcterms:created xsi:type="dcterms:W3CDTF">2018-10-25T08:54:16Z</dcterms:created>
  <dcterms:modified xsi:type="dcterms:W3CDTF">2018-10-25T20:11:55Z</dcterms:modified>
</cp:coreProperties>
</file>