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273" r:id="rId4"/>
    <p:sldId id="263" r:id="rId5"/>
    <p:sldId id="271" r:id="rId6"/>
    <p:sldId id="272" r:id="rId7"/>
    <p:sldId id="321" r:id="rId8"/>
    <p:sldId id="303" r:id="rId9"/>
    <p:sldId id="297" r:id="rId10"/>
    <p:sldId id="300" r:id="rId11"/>
    <p:sldId id="320" r:id="rId12"/>
    <p:sldId id="319" r:id="rId13"/>
    <p:sldId id="298" r:id="rId14"/>
    <p:sldId id="301" r:id="rId15"/>
    <p:sldId id="308" r:id="rId16"/>
    <p:sldId id="309" r:id="rId17"/>
    <p:sldId id="311" r:id="rId18"/>
    <p:sldId id="299" r:id="rId19"/>
    <p:sldId id="307" r:id="rId20"/>
    <p:sldId id="312" r:id="rId21"/>
    <p:sldId id="314" r:id="rId22"/>
    <p:sldId id="315" r:id="rId23"/>
    <p:sldId id="313" r:id="rId24"/>
    <p:sldId id="306" r:id="rId25"/>
    <p:sldId id="274" r:id="rId26"/>
    <p:sldId id="275" r:id="rId27"/>
    <p:sldId id="277" r:id="rId28"/>
    <p:sldId id="276" r:id="rId29"/>
    <p:sldId id="316" r:id="rId30"/>
    <p:sldId id="318" r:id="rId31"/>
    <p:sldId id="266" r:id="rId32"/>
    <p:sldId id="317" r:id="rId33"/>
    <p:sldId id="26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Tmavý sty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80652" autoAdjust="0"/>
  </p:normalViewPr>
  <p:slideViewPr>
    <p:cSldViewPr snapToGrid="0">
      <p:cViewPr>
        <p:scale>
          <a:sx n="80" d="100"/>
          <a:sy n="80" d="100"/>
        </p:scale>
        <p:origin x="2448" y="3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954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Testováno 11 možných bariér + volná možnost</a:t>
            </a:r>
          </a:p>
          <a:p>
            <a:pPr marL="171450" indent="-171450">
              <a:buFontTx/>
              <a:buChar char="-"/>
            </a:pPr>
            <a:r>
              <a:rPr kumimoji="1" lang="cs-CZ" sz="1200" b="0" i="0" u="none" strike="noStrike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nedostatek volného času; vlastní zdravotní stav; obsah nabízených aktivit, služeb mi nevyhovuje; cena; bezbariérový vstup; nutnost soustavné péče o osobu blízkou; finanční situace; dopravní dostupnost/obslužnost; moje vlastní negativní zkušenosti z minula; varování a negativní zkušenosti příbuzných či známých; obavy/strach; jiné </a:t>
            </a:r>
          </a:p>
          <a:p>
            <a:pPr marL="171450" indent="-171450">
              <a:buFontTx/>
              <a:buChar char="-"/>
            </a:pPr>
            <a:endParaRPr kumimoji="1" lang="cs-CZ" sz="1200" b="0" i="0" u="none" strike="noStrike" kern="1200" baseline="0" noProof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očekávané byly vysoké hodnoty u zdravotního stavu a finančních otázek</a:t>
            </a:r>
          </a:p>
          <a:p>
            <a:pPr marL="171450" indent="-171450">
              <a:buFontTx/>
              <a:buChar char="-"/>
            </a:pPr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pozitivní jsou nízké hodnoty u negativních zkušeností respondentů či jejich blízkých, dopravní dostupnosti či bezbariérovosti</a:t>
            </a:r>
          </a:p>
          <a:p>
            <a:pPr marL="171450" indent="-171450">
              <a:buFontTx/>
              <a:buChar char="-"/>
            </a:pPr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relativně překvapující byly vysoké hodnoty nedostatku času</a:t>
            </a:r>
            <a:endParaRPr lang="cs-CZ" noProof="0" dirty="0"/>
          </a:p>
          <a:p>
            <a:pPr marL="0" indent="0">
              <a:buFontTx/>
              <a:buNone/>
            </a:pPr>
            <a:endParaRPr kumimoji="1" lang="cs-CZ" sz="1200" b="0" i="0" u="none" strike="noStrike" kern="1200" baseline="0" noProof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9391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8286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1457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Často se jejich postoje mění po úmrtí životního partnera.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Úplná izolace má však pro člověka vždy destruktivní účinky. Sociální izolace také není nevratná,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důležitou roli zde hraje rodina a možnosti zapojovat se do různých aktivit, věnovat se svým koníčkům společně s dalšími lidmi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Rozdíly mezi pohlavím ani mezi vybranými městy či přítomnost mazlíčka se nepotvrdily. Vyšší podíl je vidět u respondentů - žen, které jako babičky se svými vnoučaty tráví volný čas častěji.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3838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Dále se také ukazuje, že respondenti s nižším vzděláním tráví volný čas častěji sami, přibližně v 26%, oproti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vysokoškolky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vzdělaným respondentům (13.5%). Nejvíce potencionálně ohroženi samotou a sociální izolací jsou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jednočlenné domácnosti mužů se základním vzděláním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přibližně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třetina z 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nich uvádí jako nejčastější osobu pro trávení volného času sebe.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Samotu pokládá za mnohem závažnější zdravotní riziko, protože zvyšuje riziko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předčasného úmrtí o 50 %,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přičemž obezita toto riziko zvyšuje o zhruba 30 %.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Julianne</a:t>
            </a:r>
            <a:r>
              <a:rPr lang="cs-CZ" sz="120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 Holt-</a:t>
            </a:r>
            <a:r>
              <a:rPr lang="cs-CZ" sz="1200" i="1" kern="1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Lunstad</a:t>
            </a:r>
            <a:r>
              <a:rPr lang="cs-CZ" sz="120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 (2017)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- Lidé trpící samotou umírají dříve než osoby, který mají uspokojující společenský kontakt. </a:t>
            </a:r>
            <a:r>
              <a:rPr lang="cs-CZ" sz="120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S. W.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Cole</a:t>
            </a:r>
            <a:r>
              <a:rPr lang="cs-CZ" sz="120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 (2015), Červený (2001)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- osamělost prožívají obě pohlaví přibližně stejně často, ženy o své osamělosti vypovídají mnohem častěji.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Borys</a:t>
            </a:r>
            <a:r>
              <a:rPr lang="cs-CZ" sz="120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 and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Perlman</a:t>
            </a:r>
            <a:r>
              <a:rPr lang="cs-CZ" sz="120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 (1985), </a:t>
            </a:r>
            <a:r>
              <a:rPr lang="cs-CZ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Zároveň by se také dalo říct, že muži svou osamělost snášejí mnohem hůře než ženy. </a:t>
            </a:r>
            <a:r>
              <a:rPr lang="cs-CZ" sz="120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Červený (2001)</a:t>
            </a:r>
          </a:p>
          <a:p>
            <a:endParaRPr lang="cs-CZ" i="1" dirty="0">
              <a:highlight>
                <a:srgbClr val="FFFF00"/>
              </a:highligh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2324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63615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Samota se stává nesnesitelnou osamělostí provázená nudou a smutkem. Z nezvládnutí samoty může pak pramenit pasivita, rezignace jedince, neporozumění okolí a následné deprese, prohlubování vyloučení, nebo pocit osamocení může seniora dohnat dokonce k sebevraždě.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7zón života člověka, nejtěžší je dostat z nejbližší komfortní zóny – byt/dům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Municipalita může mít velkou paletu nabídky služeb a akcí pro své občany, ale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né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nutně to znamená uspokojení poptávky rizikové skupiny – senioři.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07757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1250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24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6749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0119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752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Absolutní počet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seniorů -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nejvíce je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seniorů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 je v krajích Praha, Moravskoslezském, Středočeském a Jihomoravském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Počet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seniorů k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počtu osob v daném kraji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od 21,5 % (STČ)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 24,3 % (HKK),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Praha i Moravskoslezský kraj 23 %.  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cs-CZ" dirty="0"/>
          </a:p>
          <a:p>
            <a:r>
              <a:rPr lang="cs-CZ" u="sng" dirty="0"/>
              <a:t>Ekonomicky aktivní senioři </a:t>
            </a:r>
            <a:r>
              <a:rPr lang="cs-CZ" dirty="0"/>
              <a:t>2,1 % (JHC) - 11,8% (z celkového počtu seniorů),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Praha 11,8 %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Moravskoslezského kraje 4,5 %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673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230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Doplnění o krátké dotazníky poskytovatelů VA</a:t>
            </a:r>
            <a:r>
              <a:rPr lang="cs-CZ" baseline="0" dirty="0"/>
              <a:t> ze strany municipalit i NNO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63957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8286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2994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92431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BF02-DF50-4FA2-9491-5C4B86E99238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8286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dirty="0"/>
              <a:t>	SOC284 Úvod do sociální gerontologie – důchody </a:t>
            </a:r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	SOC284 Úvod do sociální gerontologie – důchody 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	SOC284 Úvod do sociální gerontologie – důchody 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	SOC284 Úvod do sociální gerontologie – důchody 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alerie.udrzitelne-mesto.cz/cz/priklady-dobre-praxe%2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psv.cz/files/clanky/7980/WHO_age_friendly_cities_cz.pdf" TargetMode="External"/><Relationship Id="rId4" Type="http://schemas.openxmlformats.org/officeDocument/2006/relationships/hyperlink" Target="https://www.mestoseniorum.cz/cz/priklady-dobre-prax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hovoryozdravi.cz/starnuti/uvod-do-tematu/kazdodenni-zivot/zajmy-a-aktivity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dirty="0"/>
              <a:t>	SOC284 Úvod do sociální gerontologie – volnočasové aktivity seniorů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altLang="cs-CZ" dirty="0"/>
              <a:t>Volnočasové aktivity seniorů</a:t>
            </a:r>
            <a:br>
              <a:rPr lang="cs-CZ" altLang="cs-CZ" dirty="0"/>
            </a:br>
            <a:br>
              <a:rPr lang="cs-CZ" altLang="cs-CZ" dirty="0"/>
            </a:br>
            <a:r>
              <a:rPr lang="cs-CZ" altLang="cs-CZ" dirty="0"/>
              <a:t>Jana </a:t>
            </a:r>
            <a:r>
              <a:rPr lang="cs-CZ" altLang="cs-CZ" dirty="0" err="1"/>
              <a:t>Godarová</a:t>
            </a:r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75" y="916993"/>
            <a:ext cx="6962781" cy="536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C48BF10A-39AB-4A0B-ADCE-8717B8F3F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475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003" y="1108074"/>
            <a:ext cx="8299995" cy="4782396"/>
          </a:xfrm>
        </p:spPr>
        <p:txBody>
          <a:bodyPr/>
          <a:lstStyle/>
          <a:p>
            <a:pPr marL="334910" indent="-334910">
              <a:buFont typeface="Arial" pitchFamily="34" charset="0"/>
              <a:buChar char="•"/>
            </a:pPr>
            <a:r>
              <a:rPr lang="cs-CZ" b="1" i="1" dirty="0"/>
              <a:t>informování o VA</a:t>
            </a:r>
          </a:p>
          <a:p>
            <a:pPr marL="710134" lvl="1" indent="-334910">
              <a:buFont typeface="Arial" pitchFamily="34" charset="0"/>
              <a:buChar char="•"/>
            </a:pPr>
            <a:r>
              <a:rPr lang="cs-CZ" i="1" dirty="0"/>
              <a:t>NNO – rozpisy v místě organizace 80%, webové stránky a osobní předání (75%), informační tabule 70%, email 65%, přátelé a rodina 56%</a:t>
            </a:r>
          </a:p>
          <a:p>
            <a:pPr marL="710134" lvl="1" indent="-334910">
              <a:buFont typeface="Arial" pitchFamily="34" charset="0"/>
              <a:buChar char="•"/>
            </a:pPr>
            <a:r>
              <a:rPr lang="cs-CZ" i="1" dirty="0"/>
              <a:t>Obce - místní tisk, web (100%), osobní komunikace, přátelé a blízké osoby, rozpis v prostorách VA, informační tabule (78%)</a:t>
            </a:r>
            <a:endParaRPr lang="en-US" dirty="0"/>
          </a:p>
          <a:p>
            <a:r>
              <a:rPr lang="cs-CZ" i="1" dirty="0"/>
              <a:t> </a:t>
            </a:r>
            <a:r>
              <a:rPr lang="cs-CZ" b="1" i="1" dirty="0"/>
              <a:t>zjišťování zájmu o VA</a:t>
            </a:r>
          </a:p>
          <a:p>
            <a:pPr marL="710134" lvl="1" indent="-334910">
              <a:buFont typeface="Arial" pitchFamily="34" charset="0"/>
              <a:buChar char="•"/>
            </a:pPr>
            <a:r>
              <a:rPr lang="cs-CZ" i="1" dirty="0"/>
              <a:t>NNO - přímé dotazování 88%</a:t>
            </a:r>
          </a:p>
          <a:p>
            <a:pPr marL="710134" lvl="1" indent="-334910">
              <a:buFont typeface="Arial" pitchFamily="34" charset="0"/>
              <a:buChar char="•"/>
            </a:pPr>
            <a:r>
              <a:rPr lang="cs-CZ" i="1" dirty="0"/>
              <a:t>Obce - přímé dotazování (100%), telefon/email 56%</a:t>
            </a:r>
            <a:endParaRPr lang="cs-CZ" dirty="0"/>
          </a:p>
          <a:p>
            <a:pPr marL="334910" indent="-334910">
              <a:buFont typeface="Arial" pitchFamily="34" charset="0"/>
              <a:buChar char="•"/>
            </a:pPr>
            <a:endParaRPr lang="cs-CZ" sz="2442" i="1" dirty="0"/>
          </a:p>
          <a:p>
            <a:pPr marL="0" indent="0"/>
            <a:r>
              <a:rPr lang="cs-CZ" sz="2149" dirty="0"/>
              <a:t>Lidé by vždy měli vědět, kam a na koho se mohou ve svých obcích obracet např. senior point</a:t>
            </a:r>
            <a:endParaRPr lang="en-US" sz="2149" dirty="0"/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6F817D-EDFD-44BD-B2E8-705A0B752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5883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3" y="1248735"/>
            <a:ext cx="8365041" cy="414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47B16E29-F511-4D96-BBB1-3BB48F98A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4868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464" y="2303702"/>
            <a:ext cx="8299995" cy="1195629"/>
          </a:xfrm>
        </p:spPr>
        <p:txBody>
          <a:bodyPr/>
          <a:lstStyle/>
          <a:p>
            <a:pPr marL="0" indent="0" algn="ctr">
              <a:buNone/>
            </a:pPr>
            <a:r>
              <a:rPr lang="cs-CZ" sz="3321" i="1" dirty="0"/>
              <a:t>Bariéry, které senioři vnímají</a:t>
            </a:r>
          </a:p>
          <a:p>
            <a:pPr algn="ctr"/>
            <a:endParaRPr lang="cs-CZ" sz="3321" i="1" dirty="0"/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88330ED0-745F-47E3-86DE-AC78191A40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073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003" y="840628"/>
            <a:ext cx="8086635" cy="647700"/>
          </a:xfrm>
        </p:spPr>
        <p:txBody>
          <a:bodyPr/>
          <a:lstStyle/>
          <a:p>
            <a:r>
              <a:rPr lang="cs-CZ" dirty="0"/>
              <a:t>Bariéry – empirický výzkum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311" y="1676514"/>
            <a:ext cx="8299995" cy="4571886"/>
          </a:xfrm>
        </p:spPr>
        <p:txBody>
          <a:bodyPr/>
          <a:lstStyle/>
          <a:p>
            <a:pPr marL="334910" indent="-334910">
              <a:buFont typeface="Arial" pitchFamily="34" charset="0"/>
              <a:buChar char="•"/>
            </a:pPr>
            <a:r>
              <a:rPr lang="cs-CZ" sz="2442" dirty="0"/>
              <a:t>vnímané bariéry</a:t>
            </a:r>
          </a:p>
          <a:p>
            <a:pPr marL="710134" lvl="1" indent="-334910">
              <a:buFont typeface="Arial" pitchFamily="34" charset="0"/>
              <a:buChar char="•"/>
            </a:pPr>
            <a:r>
              <a:rPr lang="en-US" sz="2442" dirty="0"/>
              <a:t>vysok</a:t>
            </a:r>
            <a:r>
              <a:rPr lang="cs-CZ" sz="2442" dirty="0"/>
              <a:t>á</a:t>
            </a:r>
            <a:r>
              <a:rPr lang="en-US" sz="2442" dirty="0"/>
              <a:t> cen</a:t>
            </a:r>
            <a:r>
              <a:rPr lang="cs-CZ" sz="2442" dirty="0"/>
              <a:t>a</a:t>
            </a:r>
            <a:r>
              <a:rPr lang="en-US" sz="2442" dirty="0"/>
              <a:t> akcí </a:t>
            </a:r>
            <a:r>
              <a:rPr lang="cs-CZ" sz="2442" dirty="0"/>
              <a:t>(17 %)</a:t>
            </a:r>
          </a:p>
          <a:p>
            <a:pPr marL="710134" lvl="1" indent="-334910">
              <a:buFont typeface="Arial" pitchFamily="34" charset="0"/>
              <a:buChar char="•"/>
            </a:pPr>
            <a:r>
              <a:rPr lang="en-US" sz="2442" dirty="0"/>
              <a:t>finanční situaci</a:t>
            </a:r>
            <a:r>
              <a:rPr lang="cs-CZ" sz="2442" dirty="0"/>
              <a:t> (13 %)</a:t>
            </a:r>
          </a:p>
          <a:p>
            <a:pPr marL="710134" lvl="1" indent="-334910">
              <a:buFont typeface="Arial" pitchFamily="34" charset="0"/>
              <a:buChar char="•"/>
            </a:pPr>
            <a:r>
              <a:rPr lang="en-US" sz="2442" dirty="0"/>
              <a:t>zdravotní stav</a:t>
            </a:r>
            <a:r>
              <a:rPr lang="cs-CZ" sz="2442" dirty="0"/>
              <a:t> (20%)</a:t>
            </a:r>
          </a:p>
          <a:p>
            <a:pPr marL="710134" lvl="1" indent="-334910">
              <a:buFont typeface="Arial" pitchFamily="34" charset="0"/>
              <a:buChar char="•"/>
            </a:pPr>
            <a:r>
              <a:rPr lang="en-US" sz="2442" dirty="0"/>
              <a:t>nedostatek volného času</a:t>
            </a:r>
            <a:r>
              <a:rPr lang="cs-CZ" sz="2442" dirty="0"/>
              <a:t> (13%)</a:t>
            </a:r>
          </a:p>
          <a:p>
            <a:endParaRPr lang="cs-CZ" sz="2442" dirty="0"/>
          </a:p>
          <a:p>
            <a:pPr marL="334910" indent="-334910">
              <a:buFont typeface="Arial" pitchFamily="34" charset="0"/>
              <a:buChar char="•"/>
            </a:pPr>
            <a:r>
              <a:rPr lang="cs-CZ" sz="2442" dirty="0"/>
              <a:t>počet bariér </a:t>
            </a:r>
          </a:p>
          <a:p>
            <a:pPr marL="710134" lvl="1" indent="-334910">
              <a:buFont typeface="Arial" pitchFamily="34" charset="0"/>
              <a:buChar char="•"/>
            </a:pPr>
            <a:r>
              <a:rPr lang="cs-CZ" sz="2442" dirty="0"/>
              <a:t>alespoň jednu bariéru vnímá 56 % </a:t>
            </a:r>
          </a:p>
          <a:p>
            <a:pPr marL="1086909" lvl="2" indent="-334910">
              <a:buFont typeface="Arial" pitchFamily="34" charset="0"/>
              <a:buChar char="•"/>
            </a:pPr>
            <a:r>
              <a:rPr lang="cs-CZ" sz="2442" dirty="0"/>
              <a:t>58 % z nich vnímá jen 1 bariéru, </a:t>
            </a:r>
          </a:p>
          <a:p>
            <a:pPr marL="1086909" lvl="2" indent="-334910">
              <a:buFont typeface="Arial" pitchFamily="34" charset="0"/>
              <a:buChar char="•"/>
            </a:pPr>
            <a:r>
              <a:rPr lang="cs-CZ" sz="2442" dirty="0"/>
              <a:t>30 % pak vnímá 2 bariéry</a:t>
            </a:r>
          </a:p>
          <a:p>
            <a:pPr marL="0" indent="0"/>
            <a:endParaRPr lang="cs-CZ" sz="2442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026002-CE95-4AF1-808D-5DA92672D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1167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795" y="897080"/>
            <a:ext cx="8299995" cy="787670"/>
          </a:xfrm>
        </p:spPr>
        <p:txBody>
          <a:bodyPr/>
          <a:lstStyle/>
          <a:p>
            <a:r>
              <a:rPr lang="cs-CZ" sz="2735" b="0" dirty="0"/>
              <a:t>Bariéra: </a:t>
            </a:r>
            <a:r>
              <a:rPr lang="en-US" sz="2735" b="0" dirty="0"/>
              <a:t>vysok</a:t>
            </a:r>
            <a:r>
              <a:rPr lang="cs-CZ" sz="2735" b="0" dirty="0"/>
              <a:t>á </a:t>
            </a:r>
            <a:r>
              <a:rPr lang="en-US" sz="2735" b="0" dirty="0"/>
              <a:t>cen</a:t>
            </a:r>
            <a:r>
              <a:rPr lang="cs-CZ" sz="2735" b="0" dirty="0"/>
              <a:t>a</a:t>
            </a:r>
            <a:r>
              <a:rPr lang="en-US" sz="2735" b="0" dirty="0"/>
              <a:t> akcí nebo finanční situac</a:t>
            </a:r>
            <a:r>
              <a:rPr lang="cs-CZ" sz="2735" b="0" dirty="0"/>
              <a:t>e</a:t>
            </a:r>
            <a:endParaRPr lang="en-US" sz="2735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003" y="2092709"/>
            <a:ext cx="8299995" cy="3797761"/>
          </a:xfrm>
        </p:spPr>
        <p:txBody>
          <a:bodyPr/>
          <a:lstStyle/>
          <a:p>
            <a:pPr algn="just"/>
            <a:r>
              <a:rPr lang="cs-CZ" sz="2149" dirty="0"/>
              <a:t>Subjektivní vnímání příjmů (SILC 2015)</a:t>
            </a:r>
          </a:p>
          <a:p>
            <a:pPr marL="718124" lvl="1" indent="-342900" algn="just"/>
            <a:r>
              <a:rPr lang="cs-CZ" sz="2149" dirty="0"/>
              <a:t>snadno se svými příjmy vycházela jen přibližně 1/3 seniorů</a:t>
            </a:r>
          </a:p>
          <a:p>
            <a:pPr marL="718124" lvl="1" indent="-342900" algn="just"/>
            <a:r>
              <a:rPr lang="cs-CZ" sz="2149" dirty="0"/>
              <a:t>s velkými obtížemi či obtížemi 27% </a:t>
            </a:r>
          </a:p>
          <a:p>
            <a:pPr marL="718124" lvl="1" indent="-342900" algn="just"/>
            <a:r>
              <a:rPr lang="cs-CZ" sz="2149" dirty="0"/>
              <a:t>může si dovolit VA 41% vs. nemůže si dovolit z jiných než finančních důvodů 54 %</a:t>
            </a:r>
            <a:endParaRPr lang="en-US" sz="2149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70BBDF-C419-42F6-8901-13D4532F2A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0657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795" y="897080"/>
            <a:ext cx="8299995" cy="787670"/>
          </a:xfrm>
        </p:spPr>
        <p:txBody>
          <a:bodyPr/>
          <a:lstStyle/>
          <a:p>
            <a:r>
              <a:rPr lang="cs-CZ" sz="2735" b="0" dirty="0"/>
              <a:t>Bariéra: zdraví</a:t>
            </a:r>
            <a:endParaRPr lang="en-US" sz="2735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4910" indent="-334910">
              <a:buFont typeface="Arial" pitchFamily="34" charset="0"/>
              <a:buChar char="•"/>
            </a:pPr>
            <a:r>
              <a:rPr lang="en-US" sz="2149" dirty="0"/>
              <a:t>81 %</a:t>
            </a:r>
            <a:r>
              <a:rPr lang="cs-CZ" sz="2149" dirty="0"/>
              <a:t> -</a:t>
            </a:r>
            <a:r>
              <a:rPr lang="en-US" sz="2149" dirty="0"/>
              <a:t> zdravotní stav </a:t>
            </a:r>
            <a:r>
              <a:rPr lang="cs-CZ" sz="2149" dirty="0"/>
              <a:t>hodnotí </a:t>
            </a:r>
            <a:r>
              <a:rPr lang="en-US" sz="2149" dirty="0"/>
              <a:t>jako dobrý</a:t>
            </a:r>
            <a:endParaRPr lang="cs-CZ" sz="2149" dirty="0">
              <a:solidFill>
                <a:schemeClr val="accent2">
                  <a:lumMod val="75000"/>
                </a:schemeClr>
              </a:solidFill>
            </a:endParaRPr>
          </a:p>
          <a:p>
            <a:pPr marL="710134" lvl="1" indent="-334910">
              <a:buFont typeface="Arial" pitchFamily="34" charset="0"/>
              <a:buChar char="•"/>
            </a:pPr>
            <a:r>
              <a:rPr lang="en-US" sz="2149" dirty="0" err="1"/>
              <a:t>dobrý</a:t>
            </a:r>
            <a:r>
              <a:rPr lang="en-US" sz="2149" dirty="0"/>
              <a:t> </a:t>
            </a:r>
            <a:r>
              <a:rPr lang="cs-CZ" sz="2149" dirty="0"/>
              <a:t>2</a:t>
            </a:r>
            <a:r>
              <a:rPr lang="en-US" sz="2149" dirty="0"/>
              <a:t>4 % </a:t>
            </a:r>
            <a:endParaRPr lang="cs-CZ" sz="2149" dirty="0"/>
          </a:p>
          <a:p>
            <a:pPr marL="710134" lvl="1" indent="-334910">
              <a:buFont typeface="Arial" pitchFamily="34" charset="0"/>
              <a:buChar char="•"/>
            </a:pPr>
            <a:r>
              <a:rPr lang="en-US" sz="2149" dirty="0"/>
              <a:t>spíše dobrý 57 % </a:t>
            </a:r>
            <a:endParaRPr lang="cs-CZ" sz="2149" dirty="0"/>
          </a:p>
          <a:p>
            <a:pPr marL="710134" lvl="1" indent="-334910">
              <a:buFont typeface="Arial" pitchFamily="34" charset="0"/>
              <a:buChar char="•"/>
            </a:pPr>
            <a:endParaRPr lang="cs-CZ" sz="2149" dirty="0"/>
          </a:p>
          <a:p>
            <a:pPr marL="334910" lvl="1" indent="-334910">
              <a:buFont typeface="Arial" pitchFamily="34" charset="0"/>
              <a:buChar char="•"/>
            </a:pPr>
            <a:r>
              <a:rPr lang="cs-CZ" sz="2149" dirty="0">
                <a:ea typeface="+mn-ea"/>
                <a:cs typeface="+mn-cs"/>
              </a:rPr>
              <a:t>Horší hodnocení zdravotního stavu</a:t>
            </a:r>
          </a:p>
          <a:p>
            <a:pPr marL="1086909" lvl="2" indent="-334910">
              <a:buFont typeface="Arial" pitchFamily="34" charset="0"/>
              <a:buChar char="•"/>
            </a:pPr>
            <a:r>
              <a:rPr lang="cs-CZ" sz="2149" dirty="0"/>
              <a:t>s věkem, </a:t>
            </a:r>
            <a:r>
              <a:rPr lang="en-US" sz="2149" dirty="0"/>
              <a:t>75–79 let </a:t>
            </a:r>
            <a:r>
              <a:rPr lang="cs-CZ" sz="2149" dirty="0"/>
              <a:t>- </a:t>
            </a:r>
            <a:r>
              <a:rPr lang="en-US" sz="2149" dirty="0"/>
              <a:t>špatný 47 %</a:t>
            </a:r>
            <a:endParaRPr lang="cs-CZ" sz="2149" dirty="0"/>
          </a:p>
          <a:p>
            <a:pPr marL="1086909" lvl="2" indent="-334910">
              <a:buFont typeface="Arial" pitchFamily="34" charset="0"/>
              <a:buChar char="•"/>
            </a:pPr>
            <a:r>
              <a:rPr lang="en-US" sz="2149" dirty="0"/>
              <a:t>s nižším vzděláním</a:t>
            </a:r>
            <a:r>
              <a:rPr lang="cs-CZ" sz="2149" dirty="0"/>
              <a:t>, ZŠ - </a:t>
            </a:r>
            <a:r>
              <a:rPr lang="en-US" sz="2149" dirty="0"/>
              <a:t>špatný 41 % </a:t>
            </a:r>
            <a:endParaRPr lang="cs-CZ" sz="2149" dirty="0"/>
          </a:p>
          <a:p>
            <a:pPr marL="1086909" lvl="2" indent="-334910">
              <a:buFont typeface="Arial" pitchFamily="34" charset="0"/>
              <a:buChar char="•"/>
            </a:pPr>
            <a:r>
              <a:rPr lang="cs-CZ" sz="2149" dirty="0"/>
              <a:t>ve </a:t>
            </a:r>
            <a:r>
              <a:rPr lang="en-US" sz="2149" dirty="0"/>
              <a:t>špatn</a:t>
            </a:r>
            <a:r>
              <a:rPr lang="cs-CZ" sz="2149" dirty="0"/>
              <a:t>é</a:t>
            </a:r>
            <a:r>
              <a:rPr lang="en-US" sz="2149" dirty="0"/>
              <a:t> ekonomické situaci </a:t>
            </a:r>
            <a:r>
              <a:rPr lang="cs-CZ" sz="2149" dirty="0"/>
              <a:t>- </a:t>
            </a:r>
            <a:r>
              <a:rPr lang="en-US" sz="2149" dirty="0"/>
              <a:t>špatný 28 %</a:t>
            </a:r>
            <a:endParaRPr lang="cs-CZ" sz="2149" dirty="0"/>
          </a:p>
          <a:p>
            <a:pPr marL="751998" lvl="2"/>
            <a:endParaRPr lang="cs-CZ" sz="2149" dirty="0"/>
          </a:p>
          <a:p>
            <a:pPr marL="334910" lvl="1" indent="-334910">
              <a:buFont typeface="Arial" pitchFamily="34" charset="0"/>
              <a:buChar char="•"/>
            </a:pPr>
            <a:r>
              <a:rPr lang="cs-CZ" sz="2149" dirty="0">
                <a:ea typeface="+mn-ea"/>
                <a:cs typeface="+mn-cs"/>
              </a:rPr>
              <a:t>Hůře vnímají bariéru zdraví ženy 23 % vs. muži 15 %</a:t>
            </a:r>
            <a:endParaRPr lang="en-US" sz="2149" dirty="0"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2471D6-36BF-481D-BD34-4D03FAA0A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702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795" y="897080"/>
            <a:ext cx="8299995" cy="787670"/>
          </a:xfrm>
        </p:spPr>
        <p:txBody>
          <a:bodyPr/>
          <a:lstStyle/>
          <a:p>
            <a:r>
              <a:rPr lang="cs-CZ" sz="2735" b="0" dirty="0"/>
              <a:t>Bariéra:  nedostatek času</a:t>
            </a:r>
            <a:endParaRPr lang="en-US" sz="2735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003" y="1881716"/>
            <a:ext cx="8299995" cy="4008754"/>
          </a:xfrm>
        </p:spPr>
        <p:txBody>
          <a:bodyPr/>
          <a:lstStyle/>
          <a:p>
            <a:pPr marL="334910" indent="-334910" algn="just">
              <a:buFont typeface="Arial" pitchFamily="34" charset="0"/>
              <a:buChar char="•"/>
            </a:pPr>
            <a:r>
              <a:rPr lang="cs-CZ" sz="2149" dirty="0"/>
              <a:t>relativitu vnímání času </a:t>
            </a:r>
          </a:p>
          <a:p>
            <a:pPr marL="710134" lvl="1" indent="-334910" algn="just">
              <a:buFont typeface="Arial" pitchFamily="34" charset="0"/>
              <a:buChar char="•"/>
            </a:pPr>
            <a:r>
              <a:rPr lang="cs-CZ" sz="1953" dirty="0"/>
              <a:t> „</a:t>
            </a:r>
            <a:r>
              <a:rPr lang="cs-CZ" sz="1953" i="1" dirty="0"/>
              <a:t>co dítěti přijde jako věčnost (2 hodiny kreslení), důchodci přijde jako chvilka</a:t>
            </a:r>
            <a:r>
              <a:rPr lang="cs-CZ" sz="1953" dirty="0"/>
              <a:t>“</a:t>
            </a:r>
          </a:p>
          <a:p>
            <a:pPr marL="334910" indent="-334910" algn="just">
              <a:buFont typeface="Arial" pitchFamily="34" charset="0"/>
              <a:buChar char="•"/>
            </a:pPr>
            <a:r>
              <a:rPr lang="cs-CZ" sz="2149" dirty="0"/>
              <a:t>zvýšená čestnost hlídání vnoučat </a:t>
            </a:r>
          </a:p>
          <a:p>
            <a:pPr marL="710134" lvl="1" indent="-334910" algn="just">
              <a:buFont typeface="Arial" pitchFamily="34" charset="0"/>
              <a:buChar char="•"/>
            </a:pPr>
            <a:r>
              <a:rPr lang="cs-CZ" sz="1953" dirty="0"/>
              <a:t>převážně ženy, v mladších věkových skupinách) </a:t>
            </a:r>
          </a:p>
          <a:p>
            <a:pPr marL="334910" indent="-334910" algn="just">
              <a:buFont typeface="Arial" pitchFamily="34" charset="0"/>
              <a:buChar char="•"/>
            </a:pPr>
            <a:r>
              <a:rPr lang="cs-CZ" sz="2149" dirty="0"/>
              <a:t>pokračující ekonomická aktivita v souběhu s důchodem</a:t>
            </a:r>
          </a:p>
          <a:p>
            <a:pPr marL="710134" lvl="1" indent="-334910" algn="just">
              <a:buFont typeface="Arial" pitchFamily="34" charset="0"/>
              <a:buChar char="•"/>
            </a:pPr>
            <a:r>
              <a:rPr lang="cs-CZ" sz="1953" dirty="0"/>
              <a:t>práce na částečný úvazek, brigády</a:t>
            </a:r>
          </a:p>
          <a:p>
            <a:pPr marL="334910" indent="-334910" algn="just">
              <a:buFont typeface="Arial" pitchFamily="34" charset="0"/>
              <a:buChar char="•"/>
            </a:pPr>
            <a:r>
              <a:rPr lang="cs-CZ" sz="2149" dirty="0"/>
              <a:t>s věkem klesá </a:t>
            </a:r>
          </a:p>
          <a:p>
            <a:pPr marL="710134" lvl="1" indent="-334910" algn="just">
              <a:buFont typeface="Arial" pitchFamily="34" charset="0"/>
              <a:buChar char="•"/>
            </a:pPr>
            <a:r>
              <a:rPr lang="cs-CZ" sz="1953" dirty="0"/>
              <a:t>60 - 64 let 26 % vs. 75 - 79 let 6%</a:t>
            </a:r>
            <a:endParaRPr lang="en-US" sz="1953" dirty="0"/>
          </a:p>
          <a:p>
            <a:pPr marL="0" indent="0"/>
            <a:endParaRPr lang="en-US" sz="2149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531FAB-F58E-41CF-8EB6-D2941122E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562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464" y="2303702"/>
            <a:ext cx="8299995" cy="703675"/>
          </a:xfrm>
        </p:spPr>
        <p:txBody>
          <a:bodyPr/>
          <a:lstStyle/>
          <a:p>
            <a:pPr marL="0" indent="0" algn="ctr">
              <a:buNone/>
            </a:pPr>
            <a:r>
              <a:rPr lang="cs-CZ" sz="3321" i="1" dirty="0"/>
              <a:t>Volnočasové aktivity – dobrá praxe</a:t>
            </a:r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1B589C2E-04C0-4B72-B383-25A6D7B88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845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125" i="1" dirty="0"/>
              <a:t>Volnočasové aktivity – empirické 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003" y="1881716"/>
            <a:ext cx="8299995" cy="4008754"/>
          </a:xfrm>
        </p:spPr>
        <p:txBody>
          <a:bodyPr/>
          <a:lstStyle/>
          <a:p>
            <a:pPr algn="just"/>
            <a:r>
              <a:rPr lang="cs-CZ" sz="2149" dirty="0"/>
              <a:t>t</a:t>
            </a:r>
            <a:r>
              <a:rPr lang="en-US" sz="2149" dirty="0"/>
              <a:t>radiční: sledování TV, procházky, četba knih a časopisů, rodina, chataření, zahrádkaření či nakupování </a:t>
            </a:r>
            <a:endParaRPr lang="cs-CZ" sz="2149" dirty="0"/>
          </a:p>
          <a:p>
            <a:pPr algn="just"/>
            <a:endParaRPr lang="cs-CZ" sz="2149" dirty="0"/>
          </a:p>
          <a:p>
            <a:pPr algn="just"/>
            <a:r>
              <a:rPr lang="cs-CZ" sz="2149" dirty="0"/>
              <a:t>a</a:t>
            </a:r>
            <a:r>
              <a:rPr lang="en-US" sz="2149" dirty="0"/>
              <a:t>ktivit</a:t>
            </a:r>
            <a:r>
              <a:rPr lang="cs-CZ" sz="2149" dirty="0"/>
              <a:t>y</a:t>
            </a:r>
            <a:r>
              <a:rPr lang="en-US" sz="2149" dirty="0"/>
              <a:t> diferencován</a:t>
            </a:r>
            <a:r>
              <a:rPr lang="cs-CZ" sz="2149" dirty="0"/>
              <a:t>y </a:t>
            </a:r>
            <a:r>
              <a:rPr lang="en-US" sz="2149" dirty="0"/>
              <a:t>dle různých kritérií</a:t>
            </a:r>
            <a:endParaRPr lang="cs-CZ" sz="2149" dirty="0"/>
          </a:p>
          <a:p>
            <a:pPr marL="718124" lvl="1" indent="-342900" algn="just"/>
            <a:r>
              <a:rPr lang="en-US" sz="2149" dirty="0"/>
              <a:t>kutilství jako typicky mužskou aktivitu</a:t>
            </a:r>
            <a:r>
              <a:rPr lang="cs-CZ" sz="2149" dirty="0"/>
              <a:t> vs. </a:t>
            </a:r>
            <a:r>
              <a:rPr lang="en-US" sz="2149" dirty="0"/>
              <a:t>ženy se častěji věnují např. čtení knih a časopisů. </a:t>
            </a:r>
            <a:endParaRPr lang="cs-CZ" sz="2149" dirty="0"/>
          </a:p>
          <a:p>
            <a:pPr marL="718124" lvl="1" indent="-342900" algn="just"/>
            <a:r>
              <a:rPr lang="cs-CZ" sz="2149" dirty="0"/>
              <a:t>v</a:t>
            </a:r>
            <a:r>
              <a:rPr lang="en-US" sz="2149" dirty="0" err="1"/>
              <a:t>zdělanější</a:t>
            </a:r>
            <a:r>
              <a:rPr lang="en-US" sz="2149" dirty="0"/>
              <a:t> respondenti projevují více zájmu o cestování a </a:t>
            </a:r>
            <a:r>
              <a:rPr lang="en-US" sz="2149" dirty="0" err="1"/>
              <a:t>turistiku</a:t>
            </a:r>
            <a:r>
              <a:rPr lang="cs-CZ" sz="2149" dirty="0"/>
              <a:t>, sport, cvičení vs. </a:t>
            </a:r>
            <a:r>
              <a:rPr lang="en-US" sz="2149" dirty="0" err="1"/>
              <a:t>starší</a:t>
            </a:r>
            <a:r>
              <a:rPr lang="en-US" sz="2149" dirty="0"/>
              <a:t> respondent</a:t>
            </a:r>
            <a:r>
              <a:rPr lang="cs-CZ" sz="2149" dirty="0"/>
              <a:t>i nevyhovují</a:t>
            </a:r>
          </a:p>
          <a:p>
            <a:pPr marL="718124" lvl="1" indent="-342900" algn="just"/>
            <a:endParaRPr lang="cs-CZ" sz="2149" dirty="0"/>
          </a:p>
          <a:p>
            <a:pPr algn="just"/>
            <a:r>
              <a:rPr lang="cs-CZ" sz="2149" dirty="0"/>
              <a:t>t</a:t>
            </a:r>
            <a:r>
              <a:rPr lang="en-US" sz="2149" dirty="0" err="1"/>
              <a:t>éměř</a:t>
            </a:r>
            <a:r>
              <a:rPr lang="en-US" sz="2149" dirty="0"/>
              <a:t> všichni respondenti provozují některou z volnočasových aktivit doma</a:t>
            </a:r>
            <a:endParaRPr lang="cs-CZ" sz="2149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D391B5-6A7E-4162-B875-CA03663F0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037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8339">
            <a:off x="839664" y="1653722"/>
            <a:ext cx="3567083" cy="24686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39" y="1952047"/>
            <a:ext cx="3071166" cy="22863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99">
            <a:off x="3165681" y="3065836"/>
            <a:ext cx="3175868" cy="21485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295">
            <a:off x="395235" y="4187153"/>
            <a:ext cx="3284802" cy="20365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230" flipH="1">
            <a:off x="5262488" y="3971226"/>
            <a:ext cx="3212346" cy="2139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2" y="793113"/>
            <a:ext cx="7595761" cy="545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DFE5F406-729A-4D0D-9C6A-546D4AC571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03579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8" y="1389398"/>
            <a:ext cx="7468365" cy="407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83F91F0C-3370-4B65-AF52-9227107776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218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5" y="1389398"/>
            <a:ext cx="8456107" cy="407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9ABF0D15-9D71-44A8-A2CC-AAE1D4AF01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4015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125" i="1" dirty="0"/>
              <a:t>Volnočasové aktivity – empirické 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003" y="2163040"/>
            <a:ext cx="8299995" cy="3727429"/>
          </a:xfrm>
        </p:spPr>
        <p:txBody>
          <a:bodyPr/>
          <a:lstStyle/>
          <a:p>
            <a:pPr algn="just"/>
            <a:r>
              <a:rPr lang="cs-CZ" sz="2149" dirty="0"/>
              <a:t>preference </a:t>
            </a:r>
          </a:p>
          <a:p>
            <a:pPr marL="719675" lvl="2" indent="-342900" algn="just">
              <a:buFont typeface="Arial" panose="020B0604020202020204" pitchFamily="34" charset="0"/>
              <a:buChar char="•"/>
            </a:pPr>
            <a:r>
              <a:rPr lang="cs-CZ" sz="2149" dirty="0"/>
              <a:t>pravidelnost</a:t>
            </a:r>
          </a:p>
          <a:p>
            <a:pPr marL="719675" lvl="2" indent="-342900" algn="just">
              <a:buFont typeface="Arial" panose="020B0604020202020204" pitchFamily="34" charset="0"/>
              <a:buChar char="•"/>
            </a:pPr>
            <a:r>
              <a:rPr lang="cs-CZ" sz="2149" dirty="0"/>
              <a:t>možnost účastnit se těchto aktivit spolu s lidmi ze svého sociálního okolí</a:t>
            </a:r>
          </a:p>
          <a:p>
            <a:pPr marL="719675" lvl="2" indent="-342900" algn="just">
              <a:buFont typeface="Arial" panose="020B0604020202020204" pitchFamily="34" charset="0"/>
              <a:buChar char="•"/>
            </a:pPr>
            <a:r>
              <a:rPr lang="cs-CZ" sz="2149" dirty="0"/>
              <a:t>aktivity, se kterými mají zkušenost (ostatně 82 % dotázaných by se rádo vrátilo k nějaké oblíbené činnosti, kterou provozovali v minulosti)</a:t>
            </a:r>
          </a:p>
          <a:p>
            <a:pPr marL="719675" lvl="2" indent="-342900" algn="just">
              <a:buFont typeface="Arial" panose="020B0604020202020204" pitchFamily="34" charset="0"/>
              <a:buChar char="•"/>
            </a:pPr>
            <a:r>
              <a:rPr lang="cs-CZ" sz="2149" dirty="0"/>
              <a:t>naopak o aktivity, které lze považovat za netradiční, mezi respondenty vysoký zájem není</a:t>
            </a:r>
          </a:p>
          <a:p>
            <a:pPr marL="710134" lvl="1" indent="-334910" algn="just">
              <a:buFontTx/>
              <a:buChar char="-"/>
            </a:pPr>
            <a:endParaRPr lang="en-US" sz="2149" dirty="0"/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CEE79D-530A-4F6A-9DE9-019951021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81043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6" y="725487"/>
            <a:ext cx="8650728" cy="580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41D765-5D7A-45CB-A243-AAD852227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4008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9713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3C7E8-E633-4A5E-A156-7FD9CD57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71" y="756417"/>
            <a:ext cx="8299995" cy="787670"/>
          </a:xfrm>
        </p:spPr>
        <p:txBody>
          <a:bodyPr/>
          <a:lstStyle/>
          <a:p>
            <a:pPr algn="ctr"/>
            <a:r>
              <a:rPr lang="cs-CZ" sz="2344" dirty="0"/>
              <a:t>Osoba, se kterou respondent tráví nejvíce volného času 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DD9A2DE-512D-46F3-968C-6D2904112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400827"/>
              </p:ext>
            </p:extLst>
          </p:nvPr>
        </p:nvGraphicFramePr>
        <p:xfrm>
          <a:off x="422694" y="1649026"/>
          <a:ext cx="8157611" cy="449443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175218">
                  <a:extLst>
                    <a:ext uri="{9D8B030D-6E8A-4147-A177-3AD203B41FA5}">
                      <a16:colId xmlns:a16="http://schemas.microsoft.com/office/drawing/2014/main" val="3087832356"/>
                    </a:ext>
                  </a:extLst>
                </a:gridCol>
                <a:gridCol w="1406916">
                  <a:extLst>
                    <a:ext uri="{9D8B030D-6E8A-4147-A177-3AD203B41FA5}">
                      <a16:colId xmlns:a16="http://schemas.microsoft.com/office/drawing/2014/main" val="2778534778"/>
                    </a:ext>
                  </a:extLst>
                </a:gridCol>
                <a:gridCol w="1390847">
                  <a:extLst>
                    <a:ext uri="{9D8B030D-6E8A-4147-A177-3AD203B41FA5}">
                      <a16:colId xmlns:a16="http://schemas.microsoft.com/office/drawing/2014/main" val="2220502549"/>
                    </a:ext>
                  </a:extLst>
                </a:gridCol>
                <a:gridCol w="1184630">
                  <a:extLst>
                    <a:ext uri="{9D8B030D-6E8A-4147-A177-3AD203B41FA5}">
                      <a16:colId xmlns:a16="http://schemas.microsoft.com/office/drawing/2014/main" val="3306347785"/>
                    </a:ext>
                  </a:extLst>
                </a:gridCol>
              </a:tblGrid>
              <a:tr h="748133"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Je v domácnosti partner?</a:t>
                      </a:r>
                      <a:endParaRPr lang="cs-CZ" sz="2000" dirty="0"/>
                    </a:p>
                  </a:txBody>
                  <a:tcPr marL="66983" marR="6698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kern="1200" dirty="0" err="1">
                          <a:effectLst/>
                        </a:rPr>
                        <a:t>Total</a:t>
                      </a: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1324063794"/>
                  </a:ext>
                </a:extLst>
              </a:tr>
              <a:tr h="7481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bg1"/>
                          </a:solidFill>
                          <a:effectLst/>
                        </a:rPr>
                        <a:t>NE</a:t>
                      </a:r>
                      <a:endParaRPr lang="cs-CZ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bg1"/>
                          </a:solidFill>
                          <a:effectLst/>
                        </a:rPr>
                        <a:t>ANO</a:t>
                      </a:r>
                      <a:endParaRPr lang="cs-CZ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49821"/>
                  </a:ext>
                </a:extLst>
              </a:tr>
              <a:tr h="338140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effectLst/>
                        </a:rPr>
                        <a:t>s manželem/manželkou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2.5%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75.2%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43.1%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1880108109"/>
                  </a:ext>
                </a:extLst>
              </a:tr>
              <a:tr h="439581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effectLst/>
                        </a:rPr>
                        <a:t>s dětmi/vnoučaty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27.4%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11.2%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18.3%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936705027"/>
                  </a:ext>
                </a:extLst>
              </a:tr>
              <a:tr h="439581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effectLst/>
                        </a:rPr>
                        <a:t>s přáteli, kamarády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31.1%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7.4%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17.9%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2071575127"/>
                  </a:ext>
                </a:extLst>
              </a:tr>
              <a:tr h="439581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effectLst/>
                        </a:rPr>
                        <a:t>se sousedy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7.5%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0.5%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3.6%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1911869032"/>
                  </a:ext>
                </a:extLst>
              </a:tr>
              <a:tr h="439581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effectLst/>
                        </a:rPr>
                        <a:t>sám, sama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29.9%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5.0%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16.0%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2804077620"/>
                  </a:ext>
                </a:extLst>
              </a:tr>
              <a:tr h="439581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effectLst/>
                        </a:rPr>
                        <a:t>s někým jiným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1.6%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0.7%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1.1%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3618490143"/>
                  </a:ext>
                </a:extLst>
              </a:tr>
              <a:tr h="462124"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effectLst/>
                        </a:rPr>
                        <a:t>Total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100.0%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100.0%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100.0%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3488913629"/>
                  </a:ext>
                </a:extLst>
              </a:tr>
            </a:tbl>
          </a:graphicData>
        </a:graphic>
      </p:graphicFrame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04173DA7-DC84-4321-B6FC-59530B2C1D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55364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34632-A3F9-41FF-BA42-070273FD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82" y="872876"/>
            <a:ext cx="8086635" cy="647700"/>
          </a:xfrm>
        </p:spPr>
        <p:txBody>
          <a:bodyPr/>
          <a:lstStyle/>
          <a:p>
            <a:r>
              <a:rPr lang="cs-CZ" sz="2344" dirty="0"/>
              <a:t>Osoba, se kterou respondent tráví nejvíce volného času 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8CDC115-684E-478D-99A5-5CD77C104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542166"/>
              </p:ext>
            </p:extLst>
          </p:nvPr>
        </p:nvGraphicFramePr>
        <p:xfrm>
          <a:off x="316736" y="1587201"/>
          <a:ext cx="8510526" cy="436052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28043">
                  <a:extLst>
                    <a:ext uri="{9D8B030D-6E8A-4147-A177-3AD203B41FA5}">
                      <a16:colId xmlns:a16="http://schemas.microsoft.com/office/drawing/2014/main" val="1233648969"/>
                    </a:ext>
                  </a:extLst>
                </a:gridCol>
                <a:gridCol w="1070810">
                  <a:extLst>
                    <a:ext uri="{9D8B030D-6E8A-4147-A177-3AD203B41FA5}">
                      <a16:colId xmlns:a16="http://schemas.microsoft.com/office/drawing/2014/main" val="2281352909"/>
                    </a:ext>
                  </a:extLst>
                </a:gridCol>
                <a:gridCol w="1014050">
                  <a:extLst>
                    <a:ext uri="{9D8B030D-6E8A-4147-A177-3AD203B41FA5}">
                      <a16:colId xmlns:a16="http://schemas.microsoft.com/office/drawing/2014/main" val="2196911457"/>
                    </a:ext>
                  </a:extLst>
                </a:gridCol>
                <a:gridCol w="1132541">
                  <a:extLst>
                    <a:ext uri="{9D8B030D-6E8A-4147-A177-3AD203B41FA5}">
                      <a16:colId xmlns:a16="http://schemas.microsoft.com/office/drawing/2014/main" val="2833390763"/>
                    </a:ext>
                  </a:extLst>
                </a:gridCol>
                <a:gridCol w="1132541">
                  <a:extLst>
                    <a:ext uri="{9D8B030D-6E8A-4147-A177-3AD203B41FA5}">
                      <a16:colId xmlns:a16="http://schemas.microsoft.com/office/drawing/2014/main" val="1373941451"/>
                    </a:ext>
                  </a:extLst>
                </a:gridCol>
                <a:gridCol w="1132541">
                  <a:extLst>
                    <a:ext uri="{9D8B030D-6E8A-4147-A177-3AD203B41FA5}">
                      <a16:colId xmlns:a16="http://schemas.microsoft.com/office/drawing/2014/main" val="2107265928"/>
                    </a:ext>
                  </a:extLst>
                </a:gridCol>
              </a:tblGrid>
              <a:tr h="703310"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</a:rPr>
                        <a:t>Věk respondenta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</a:rPr>
                        <a:t>Total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1966969449"/>
                  </a:ext>
                </a:extLst>
              </a:tr>
              <a:tr h="703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60-64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65-69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70-74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75-79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717722"/>
                  </a:ext>
                </a:extLst>
              </a:tr>
              <a:tr h="375554"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effectLst/>
                        </a:rPr>
                        <a:t>s manželem/manželkou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</a:rPr>
                        <a:t>51.7%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</a:rPr>
                        <a:t>45.7%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</a:rPr>
                        <a:t>36.0%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</a:rPr>
                        <a:t>29.1%</a:t>
                      </a:r>
                      <a:endParaRPr lang="cs-CZ" sz="2000" b="1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43.1%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3905129891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effectLst/>
                        </a:rPr>
                        <a:t>s dětmi/vnoučaty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17.2%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17.8%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19.9%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</a:rPr>
                        <a:t>19.4%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18.3%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3100502297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effectLst/>
                        </a:rPr>
                        <a:t>s přáteli, kamarády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17.6%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18.7%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19.3%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</a:rPr>
                        <a:t>14.6%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17.9%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2449143565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effectLst/>
                        </a:rPr>
                        <a:t>se sousedy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1.3%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3.2%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5.0%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</a:rPr>
                        <a:t>7.8%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3.6%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2398690150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effectLst/>
                        </a:rPr>
                        <a:t>sám, sama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11.8%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14.2%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17.4%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</a:rPr>
                        <a:t>27.2%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</a:rPr>
                        <a:t>16.0%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1824573860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effectLst/>
                        </a:rPr>
                        <a:t>s někým jiným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0.4%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0.5%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2.5%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1.9%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</a:rPr>
                        <a:t>1.1%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1037529094"/>
                  </a:ext>
                </a:extLst>
              </a:tr>
              <a:tr h="447934"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effectLst/>
                        </a:rPr>
                        <a:t>Total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100.0%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100.0%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100.0%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</a:rPr>
                        <a:t>100.0%</a:t>
                      </a:r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</a:rPr>
                        <a:t>100.0%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407026052"/>
                  </a:ext>
                </a:extLst>
              </a:tr>
            </a:tbl>
          </a:graphicData>
        </a:graphic>
      </p:graphicFrame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5A429C49-0236-479B-8C84-29B41641AA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81382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4F769-2223-41FF-B36D-3342E4F4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98" y="836781"/>
            <a:ext cx="8086635" cy="647700"/>
          </a:xfrm>
        </p:spPr>
        <p:txBody>
          <a:bodyPr/>
          <a:lstStyle/>
          <a:p>
            <a:pPr algn="ctr"/>
            <a:r>
              <a:rPr lang="cs-CZ" dirty="0"/>
              <a:t>Nezájem o volnočasové aktivity 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167BBFC-12F2-4E9A-AA28-493B87D29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295300"/>
              </p:ext>
            </p:extLst>
          </p:nvPr>
        </p:nvGraphicFramePr>
        <p:xfrm>
          <a:off x="451198" y="1484481"/>
          <a:ext cx="8299995" cy="46763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3274">
                  <a:extLst>
                    <a:ext uri="{9D8B030D-6E8A-4147-A177-3AD203B41FA5}">
                      <a16:colId xmlns:a16="http://schemas.microsoft.com/office/drawing/2014/main" val="2010261817"/>
                    </a:ext>
                  </a:extLst>
                </a:gridCol>
                <a:gridCol w="1762930">
                  <a:extLst>
                    <a:ext uri="{9D8B030D-6E8A-4147-A177-3AD203B41FA5}">
                      <a16:colId xmlns:a16="http://schemas.microsoft.com/office/drawing/2014/main" val="1925354036"/>
                    </a:ext>
                  </a:extLst>
                </a:gridCol>
                <a:gridCol w="2394532">
                  <a:extLst>
                    <a:ext uri="{9D8B030D-6E8A-4147-A177-3AD203B41FA5}">
                      <a16:colId xmlns:a16="http://schemas.microsoft.com/office/drawing/2014/main" val="2299535130"/>
                    </a:ext>
                  </a:extLst>
                </a:gridCol>
                <a:gridCol w="2069259">
                  <a:extLst>
                    <a:ext uri="{9D8B030D-6E8A-4147-A177-3AD203B41FA5}">
                      <a16:colId xmlns:a16="http://schemas.microsoft.com/office/drawing/2014/main" val="1195891041"/>
                    </a:ext>
                  </a:extLst>
                </a:gridCol>
              </a:tblGrid>
              <a:tr h="373503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pohlaví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>
                          <a:effectLst/>
                        </a:rPr>
                        <a:t>složení domácnosti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2755348616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muž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40.9%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1-person </a:t>
                      </a:r>
                      <a:r>
                        <a:rPr lang="cs-CZ" sz="1800" dirty="0" err="1">
                          <a:effectLst/>
                        </a:rPr>
                        <a:t>household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37.7%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709292418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žena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25.6%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2-person </a:t>
                      </a:r>
                      <a:r>
                        <a:rPr lang="cs-CZ" sz="1800" dirty="0" err="1">
                          <a:effectLst/>
                        </a:rPr>
                        <a:t>household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31.8%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2499677268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místo bydliště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3+ person </a:t>
                      </a:r>
                      <a:r>
                        <a:rPr lang="cs-CZ" sz="1800" dirty="0" err="1">
                          <a:effectLst/>
                        </a:rPr>
                        <a:t>household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17.6%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2379626259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Praha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34.9%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výše důchodu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2778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Ostrava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23.7%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méně jak 7 tis. CZK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19.0%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3776847865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vzdělání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  7 – 9 tis. CZK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32.5%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4152883252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základní 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44.2%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  9 – 11 tis. CZK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28.6%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1340215387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vyučení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34.9%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11 – 13 tis. CZK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32.6%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3538285598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středoškolské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30.2%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více než 13 tis. CZK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45.4%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737899043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  vysokoškolské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23.1%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extLst>
                  <a:ext uri="{0D108BD9-81ED-4DB2-BD59-A6C34878D82A}">
                    <a16:rowId xmlns:a16="http://schemas.microsoft.com/office/drawing/2014/main" val="3959969423"/>
                  </a:ext>
                </a:extLst>
              </a:tr>
              <a:tr h="392657">
                <a:tc>
                  <a:txBody>
                    <a:bodyPr/>
                    <a:lstStyle/>
                    <a:p>
                      <a:pPr algn="l"/>
                      <a:r>
                        <a:rPr lang="cs-CZ" sz="1800" dirty="0" err="1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32.5%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3" marR="6698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7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69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B4B86-FD48-4360-A7C7-6C0B4173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82" y="812718"/>
            <a:ext cx="8086635" cy="647700"/>
          </a:xfrm>
        </p:spPr>
        <p:txBody>
          <a:bodyPr/>
          <a:lstStyle/>
          <a:p>
            <a:r>
              <a:rPr lang="cs-CZ" dirty="0"/>
              <a:t>Doporučení pro decizní sféru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3B1EE5-4406-440F-AF65-CBC35D02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01" y="1460418"/>
            <a:ext cx="8299995" cy="4712549"/>
          </a:xfrm>
        </p:spPr>
        <p:txBody>
          <a:bodyPr/>
          <a:lstStyle/>
          <a:p>
            <a:r>
              <a:rPr lang="cs-CZ" sz="2000" dirty="0"/>
              <a:t>zaměření se na orientaci seniorů v obci</a:t>
            </a:r>
          </a:p>
          <a:p>
            <a:r>
              <a:rPr lang="cs-CZ" sz="2000" dirty="0"/>
              <a:t>zvyšování informovanosti mezi seniory</a:t>
            </a:r>
          </a:p>
          <a:p>
            <a:r>
              <a:rPr lang="cs-CZ" sz="2000" dirty="0"/>
              <a:t>snižování či boření bariér, které senioři vnímají</a:t>
            </a:r>
          </a:p>
          <a:p>
            <a:pPr lvl="1"/>
            <a:r>
              <a:rPr lang="cs-CZ" sz="2000" dirty="0"/>
              <a:t>cena, finanční situace, zdraví, životní zóny člověka</a:t>
            </a:r>
          </a:p>
          <a:p>
            <a:r>
              <a:rPr lang="cs-CZ" sz="2000" dirty="0"/>
              <a:t>mezigenerační programy</a:t>
            </a:r>
          </a:p>
          <a:p>
            <a:r>
              <a:rPr lang="cs-CZ" sz="2000" dirty="0"/>
              <a:t>vhodná nabídka volnočasových aktivit – </a:t>
            </a:r>
            <a:r>
              <a:rPr lang="cs-CZ" sz="2000" dirty="0">
                <a:solidFill>
                  <a:srgbClr val="FF0000"/>
                </a:solidFill>
              </a:rPr>
              <a:t>aktivizace seniorů</a:t>
            </a:r>
          </a:p>
          <a:p>
            <a:r>
              <a:rPr lang="cs-CZ" sz="2000" dirty="0"/>
              <a:t>spolupráce s neziskovým i ziskovým sektorem</a:t>
            </a:r>
          </a:p>
          <a:p>
            <a:pPr marL="718124" lvl="1" indent="-342900"/>
            <a:r>
              <a:rPr lang="cs-CZ" sz="2000" dirty="0"/>
              <a:t>„</a:t>
            </a:r>
            <a:r>
              <a:rPr lang="en-GB" sz="2000" dirty="0"/>
              <a:t>chatter and natter</a:t>
            </a:r>
            <a:r>
              <a:rPr lang="cs-CZ" sz="2000" dirty="0"/>
              <a:t>“</a:t>
            </a:r>
          </a:p>
          <a:p>
            <a:endParaRPr lang="cs-CZ" sz="2000" dirty="0"/>
          </a:p>
          <a:p>
            <a:r>
              <a:rPr lang="cs-CZ" sz="2000" dirty="0"/>
              <a:t>Sdílení dobré praxe</a:t>
            </a:r>
          </a:p>
          <a:p>
            <a:pPr marL="718124" lvl="1" indent="-342900"/>
            <a:r>
              <a:rPr lang="en-GB" sz="2000" dirty="0" err="1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Národní</a:t>
            </a:r>
            <a:r>
              <a:rPr lang="en-GB" sz="20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síť</a:t>
            </a:r>
            <a:r>
              <a:rPr lang="en-GB" sz="20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zdravých</a:t>
            </a:r>
            <a:r>
              <a:rPr lang="en-GB" sz="20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měst</a:t>
            </a:r>
            <a:r>
              <a:rPr lang="en-GB" sz="20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ČR</a:t>
            </a:r>
            <a:endParaRPr lang="cs-CZ" sz="2000" dirty="0">
              <a:solidFill>
                <a:srgbClr val="92D050"/>
              </a:solidFill>
            </a:endParaRPr>
          </a:p>
          <a:p>
            <a:pPr marL="718124" lvl="1" indent="-342900"/>
            <a:r>
              <a:rPr lang="en-GB" sz="2000" dirty="0" err="1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Města</a:t>
            </a:r>
            <a:r>
              <a:rPr lang="en-GB" sz="2000" dirty="0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přátelská</a:t>
            </a:r>
            <a:r>
              <a:rPr lang="en-GB" sz="2000" dirty="0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seniorům</a:t>
            </a:r>
            <a:endParaRPr lang="cs-CZ" sz="2000" dirty="0">
              <a:solidFill>
                <a:srgbClr val="92D050"/>
              </a:solidFill>
            </a:endParaRPr>
          </a:p>
          <a:p>
            <a:pPr marL="718124" lvl="1" indent="-342900"/>
            <a:r>
              <a:rPr lang="en-GB" sz="2000" dirty="0">
                <a:solidFill>
                  <a:srgbClr val="92D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Health Organization</a:t>
            </a:r>
            <a:endParaRPr lang="cs-CZ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61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35" i="1" dirty="0"/>
              <a:t>Volnočasové aktivity – dobrá praxe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 tematických oblastí volnočasových aktivit: </a:t>
            </a:r>
          </a:p>
          <a:p>
            <a:pPr lvl="1" indent="-342900"/>
            <a:r>
              <a:rPr lang="cs-CZ" dirty="0"/>
              <a:t>kulturní </a:t>
            </a:r>
          </a:p>
          <a:p>
            <a:pPr lvl="1" indent="-342900"/>
            <a:r>
              <a:rPr lang="cs-CZ" dirty="0"/>
              <a:t>poznávací/turistické </a:t>
            </a:r>
          </a:p>
          <a:p>
            <a:pPr lvl="1" indent="-342900"/>
            <a:r>
              <a:rPr lang="cs-CZ" dirty="0"/>
              <a:t>sportovní</a:t>
            </a:r>
          </a:p>
          <a:p>
            <a:pPr lvl="1" indent="-342900"/>
            <a:r>
              <a:rPr lang="cs-CZ" dirty="0"/>
              <a:t>vzdělávací </a:t>
            </a:r>
          </a:p>
          <a:p>
            <a:pPr lvl="1" indent="-342900"/>
            <a:r>
              <a:rPr lang="cs-CZ" dirty="0"/>
              <a:t>zdravotní </a:t>
            </a:r>
          </a:p>
          <a:p>
            <a:pPr lvl="1" indent="-342900"/>
            <a:r>
              <a:rPr lang="cs-CZ" dirty="0"/>
              <a:t>počítačové </a:t>
            </a:r>
          </a:p>
          <a:p>
            <a:pPr lvl="1" indent="-342900"/>
            <a:r>
              <a:rPr lang="cs-CZ" dirty="0"/>
              <a:t>jazykové</a:t>
            </a:r>
          </a:p>
          <a:p>
            <a:pPr lvl="1" indent="-342900"/>
            <a:r>
              <a:rPr lang="cs-CZ" dirty="0"/>
              <a:t>mezigenerační – prarodiče a vnoučata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264817-89BC-4E89-811D-1C7AB71E5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8447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982407-2EE2-44FF-BEEF-BFE273399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	SOC284 Úvod do sociální gerontologie – důchody </a:t>
            </a:r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04B506-4FCB-41B1-A5C5-C97955B12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319AB42-C42D-4F9D-B35C-E5125625FC4C}"/>
              </a:ext>
            </a:extLst>
          </p:cNvPr>
          <p:cNvSpPr txBox="1"/>
          <p:nvPr/>
        </p:nvSpPr>
        <p:spPr>
          <a:xfrm>
            <a:off x="422694" y="2109216"/>
            <a:ext cx="82770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/>
              <a:t>Vaše zkušenosti</a:t>
            </a:r>
          </a:p>
        </p:txBody>
      </p:sp>
    </p:spTree>
    <p:extLst>
      <p:ext uri="{BB962C8B-B14F-4D97-AF65-F5344CB8AC3E}">
        <p14:creationId xmlns:p14="http://schemas.microsoft.com/office/powerpoint/2010/main" val="245846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důležité je zdraví</a:t>
            </a:r>
          </a:p>
          <a:p>
            <a:r>
              <a:rPr lang="cs-CZ" dirty="0"/>
              <a:t>senior musí mít smysl života, důvod potřebnosti</a:t>
            </a:r>
          </a:p>
          <a:p>
            <a:r>
              <a:rPr lang="cs-CZ" dirty="0"/>
              <a:t>problém nezvládnutí samoty – z toho pak pramení pasivita, rezignace, patologické změny </a:t>
            </a:r>
          </a:p>
          <a:p>
            <a:r>
              <a:rPr lang="cs-CZ" dirty="0"/>
              <a:t>místo a čas přizpůsobovat seniorům (možný doprovod se seniorem) </a:t>
            </a:r>
          </a:p>
          <a:p>
            <a:r>
              <a:rPr lang="cs-CZ" dirty="0"/>
              <a:t>nemít vyžadované členství, </a:t>
            </a:r>
          </a:p>
          <a:p>
            <a:r>
              <a:rPr lang="cs-CZ" dirty="0"/>
              <a:t>finanční a dopravní dostupnost</a:t>
            </a:r>
          </a:p>
          <a:p>
            <a:r>
              <a:rPr lang="cs-CZ" dirty="0"/>
              <a:t>zapojení do činností nejen seniory ale i jejich pečovatele </a:t>
            </a:r>
          </a:p>
          <a:p>
            <a:r>
              <a:rPr lang="cs-CZ" dirty="0"/>
              <a:t>aby aktivity nebyly výhradně „zábavné“</a:t>
            </a:r>
            <a:r>
              <a:rPr lang="cs-CZ" i="1" dirty="0"/>
              <a:t>  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31FD44-7978-47F4-9A70-1295C12BD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75304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DIPEX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Zájmy a aktivity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1365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rozvoje 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obec přátelská rodině, obec přátelská seniorům (poprvé 2017)</a:t>
            </a:r>
          </a:p>
          <a:p>
            <a:pPr marL="718124" lvl="1" indent="-342900"/>
            <a:r>
              <a:rPr lang="cs-CZ" sz="2000" dirty="0"/>
              <a:t>projekty 0,5-2mil. Kč/rok, celkem rozděleno 6 mil. </a:t>
            </a:r>
            <a:endParaRPr lang="en-US" sz="2000" dirty="0"/>
          </a:p>
          <a:p>
            <a:r>
              <a:rPr lang="cs-CZ" sz="2000" dirty="0"/>
              <a:t>dotační titul pro samosprávu – politika stárnutí (poprvé 2016)</a:t>
            </a:r>
          </a:p>
          <a:p>
            <a:pPr marL="718124" lvl="1" indent="-342900"/>
            <a:r>
              <a:rPr lang="cs-CZ" sz="2000" dirty="0"/>
              <a:t>rozděleno 14 mil. projekt pro kraje, </a:t>
            </a:r>
          </a:p>
          <a:p>
            <a:pPr marL="718124" lvl="1" indent="-342900" algn="just"/>
            <a:r>
              <a:rPr lang="cs-CZ" sz="2000" dirty="0"/>
              <a:t>zřízení a provoz </a:t>
            </a:r>
            <a:r>
              <a:rPr lang="cs-CZ" sz="2000" dirty="0" err="1"/>
              <a:t>inf</a:t>
            </a:r>
            <a:r>
              <a:rPr lang="cs-CZ" sz="2000" dirty="0"/>
              <a:t>. a metodických center, akce seniorů, rozvoj občanských kompetencí, mezigenerační spolupráce a </a:t>
            </a:r>
            <a:r>
              <a:rPr lang="cs-CZ" sz="2000" dirty="0" err="1"/>
              <a:t>inf</a:t>
            </a:r>
            <a:r>
              <a:rPr lang="cs-CZ" sz="2000" dirty="0"/>
              <a:t>. a osvětová kampaň</a:t>
            </a:r>
          </a:p>
          <a:p>
            <a:pPr algn="just"/>
            <a:r>
              <a:rPr lang="cs-CZ" sz="2000" dirty="0"/>
              <a:t>Rada vlády pro seniory a stárnutí populace</a:t>
            </a:r>
          </a:p>
          <a:p>
            <a:pPr algn="just"/>
            <a:r>
              <a:rPr lang="cs-CZ" sz="2000" dirty="0"/>
              <a:t>EAPN – </a:t>
            </a:r>
            <a:r>
              <a:rPr lang="cs-CZ" sz="2000" dirty="0" err="1"/>
              <a:t>european</a:t>
            </a:r>
            <a:r>
              <a:rPr lang="cs-CZ" sz="2000" dirty="0"/>
              <a:t> ani </a:t>
            </a:r>
            <a:r>
              <a:rPr lang="cs-CZ" sz="2000" dirty="0" err="1"/>
              <a:t>poverty</a:t>
            </a:r>
            <a:r>
              <a:rPr lang="cs-CZ" sz="2000" dirty="0"/>
              <a:t> network</a:t>
            </a:r>
          </a:p>
          <a:p>
            <a:pPr algn="just"/>
            <a:r>
              <a:rPr lang="cs-CZ" sz="2000" dirty="0"/>
              <a:t>krajský koordinátor projektu Politika stárnutí na kraji (2017)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D1E81B-1C07-4660-AF13-BDB1811871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00465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744F637-A415-41DF-A315-A2851156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5D92C37E-E77A-4CE4-9A35-F773A5785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" y="2172230"/>
            <a:ext cx="8081962" cy="29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Mýty o stárnutí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cs-CZ" sz="1800" dirty="0"/>
              <a:t>senioři by měli očekávat, že se jejich duševní a fyzický stav zhorší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/>
              <a:t>většina starších lidí má podobné potřeby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cs-CZ" sz="1800" dirty="0"/>
              <a:t>kreativita a přínos jsou doménou mladých lidí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cs-CZ" sz="1800" dirty="0"/>
              <a:t>zkušenost starších lidí mají pro moderní společnost malý význam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cs-CZ" sz="1800" dirty="0"/>
              <a:t>mnoho starších lidí chce mít klid a zůstat v ústraní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cs-CZ" sz="1800" dirty="0"/>
              <a:t>hlavním problémem je nedostatek nemocničních lůžek a zdravotních sester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cs-CZ" sz="1800" dirty="0"/>
              <a:t>poskytování služeb starším lidem odebírá finanční prostředky mladým lidem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1800" dirty="0"/>
              <a:t>výdaje na seniory jsou plýtváním finančními prostředky</a:t>
            </a:r>
            <a:endParaRPr lang="en-US" sz="1800" dirty="0"/>
          </a:p>
          <a:p>
            <a:pPr marL="457200" lvl="0" indent="-457200">
              <a:buFont typeface="+mj-lt"/>
              <a:buAutoNum type="arabicPeriod"/>
            </a:pPr>
            <a:r>
              <a:rPr lang="cs-CZ" sz="1800" dirty="0"/>
              <a:t>starší lidé se na moderní pracoviště nehodí</a:t>
            </a:r>
            <a:endParaRPr lang="en-US" sz="1800" dirty="0"/>
          </a:p>
          <a:p>
            <a:pPr marL="457200" lvl="0" indent="-457200">
              <a:buFont typeface="+mj-lt"/>
              <a:buAutoNum type="arabicPeriod"/>
            </a:pPr>
            <a:r>
              <a:rPr lang="cs-CZ" sz="1800" dirty="0"/>
              <a:t>starého psa novým kouskům nenaučíš</a:t>
            </a:r>
            <a:endParaRPr lang="en-US" sz="1800" dirty="0"/>
          </a:p>
          <a:p>
            <a:pPr marL="457200" lvl="0" indent="-457200">
              <a:buFont typeface="+mj-lt"/>
              <a:buAutoNum type="arabicPeriod"/>
            </a:pPr>
            <a:r>
              <a:rPr lang="cs-CZ" sz="1800" dirty="0"/>
              <a:t>starší lidé předpokládají, že o ně a o jejich názory nebude zájem</a:t>
            </a:r>
            <a:endParaRPr lang="en-US" sz="1800" dirty="0"/>
          </a:p>
          <a:p>
            <a:pPr marL="457200" lvl="0" indent="-457200">
              <a:buFont typeface="+mj-lt"/>
              <a:buAutoNum type="arabicPeriod"/>
            </a:pPr>
            <a:r>
              <a:rPr lang="cs-CZ" sz="1800" dirty="0"/>
              <a:t>věci se vyřeší sami</a:t>
            </a:r>
            <a:endParaRPr lang="en-US" sz="1800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012CFD8-61F3-4019-8EAC-F141839B757D}"/>
              </a:ext>
            </a:extLst>
          </p:cNvPr>
          <p:cNvSpPr/>
          <p:nvPr/>
        </p:nvSpPr>
        <p:spPr bwMode="auto">
          <a:xfrm>
            <a:off x="154470" y="2255520"/>
            <a:ext cx="5527002" cy="5364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F883944-5814-4A0D-A5BC-1C157C5BFB2A}"/>
              </a:ext>
            </a:extLst>
          </p:cNvPr>
          <p:cNvSpPr/>
          <p:nvPr/>
        </p:nvSpPr>
        <p:spPr bwMode="auto">
          <a:xfrm>
            <a:off x="154470" y="3175287"/>
            <a:ext cx="6185370" cy="5364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99EA4E5-6B9A-4BA6-887F-58AEB7B6546B}"/>
              </a:ext>
            </a:extLst>
          </p:cNvPr>
          <p:cNvSpPr/>
          <p:nvPr/>
        </p:nvSpPr>
        <p:spPr bwMode="auto">
          <a:xfrm>
            <a:off x="154470" y="4443619"/>
            <a:ext cx="6703530" cy="5364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504DC303-73D4-4554-9E09-7B0F52A06113}"/>
              </a:ext>
            </a:extLst>
          </p:cNvPr>
          <p:cNvSpPr/>
          <p:nvPr/>
        </p:nvSpPr>
        <p:spPr bwMode="auto">
          <a:xfrm>
            <a:off x="154470" y="5095954"/>
            <a:ext cx="5014938" cy="5364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1FDA8E0-DB60-45FA-9700-AF1A70BBC8B5}"/>
              </a:ext>
            </a:extLst>
          </p:cNvPr>
          <p:cNvSpPr txBox="1"/>
          <p:nvPr/>
        </p:nvSpPr>
        <p:spPr>
          <a:xfrm>
            <a:off x="6165701" y="5964561"/>
            <a:ext cx="2781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en-US" sz="1000" dirty="0"/>
              <a:t>Authors based on </a:t>
            </a:r>
            <a:r>
              <a:rPr lang="cs-CZ" sz="1000" dirty="0"/>
              <a:t>WHO: </a:t>
            </a:r>
            <a:r>
              <a:rPr lang="en-GB" sz="1000" dirty="0"/>
              <a:t>Demystifying the myths of ageing</a:t>
            </a:r>
            <a:r>
              <a:rPr lang="cs-CZ" sz="1000" dirty="0"/>
              <a:t> (2008)</a:t>
            </a:r>
            <a:endParaRPr lang="en-US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8438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753114"/>
            <a:ext cx="8086635" cy="647700"/>
          </a:xfrm>
        </p:spPr>
        <p:txBody>
          <a:bodyPr/>
          <a:lstStyle/>
          <a:p>
            <a:r>
              <a:rPr lang="cs-CZ" dirty="0"/>
              <a:t>Rozložení počtu seniorů v ČR - dle kraje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5" y="1400814"/>
            <a:ext cx="8510066" cy="45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3326" y="6104886"/>
            <a:ext cx="4079205" cy="24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77" dirty="0"/>
              <a:t>Zdroj: </a:t>
            </a:r>
            <a:r>
              <a:rPr lang="en-US" sz="977" dirty="0"/>
              <a:t>Authors based on </a:t>
            </a:r>
            <a:r>
              <a:rPr lang="cs-CZ" sz="977" dirty="0"/>
              <a:t>EU-SILC 2015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AA312854-A7C9-4578-B9BE-185065B2A1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4058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1953" dirty="0"/>
              <a:t>Rozložení počtu domácností seniorů v ČR - dle velikosti sídla</a:t>
            </a:r>
            <a:endParaRPr lang="en-US" sz="1953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4" y="2163040"/>
            <a:ext cx="9070908" cy="341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915033" y="5158516"/>
            <a:ext cx="2399912" cy="24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77" dirty="0"/>
              <a:t>Zdroj: </a:t>
            </a:r>
            <a:r>
              <a:rPr lang="en-US" sz="977" dirty="0"/>
              <a:t>Authors based on </a:t>
            </a:r>
            <a:r>
              <a:rPr lang="cs-CZ" sz="977" dirty="0"/>
              <a:t>EU-SILC 2015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A0211DCC-8E5B-4742-AD1B-3859A2848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2358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používaných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ČSÚ</a:t>
            </a:r>
          </a:p>
          <a:p>
            <a:pPr marL="334910" indent="-334910">
              <a:buFont typeface="Arial" pitchFamily="34" charset="0"/>
              <a:buChar char="•"/>
            </a:pPr>
            <a:r>
              <a:rPr lang="cs-CZ" dirty="0"/>
              <a:t>Statistika rodinných účtů, </a:t>
            </a:r>
          </a:p>
          <a:p>
            <a:pPr marL="334910" indent="-334910">
              <a:buFont typeface="Arial" pitchFamily="34" charset="0"/>
              <a:buChar char="•"/>
            </a:pPr>
            <a:r>
              <a:rPr lang="cs-CZ" dirty="0"/>
              <a:t>Výběrové šetření příjmů a životních podmínek domácností (SILC)</a:t>
            </a:r>
          </a:p>
          <a:p>
            <a:pPr marL="334910" indent="-334910">
              <a:buFont typeface="Arial" pitchFamily="34" charset="0"/>
              <a:buChar char="•"/>
            </a:pPr>
            <a:r>
              <a:rPr lang="cs-CZ" dirty="0"/>
              <a:t>Projekce obyvatelstva České republiky do roku 2100, …</a:t>
            </a:r>
          </a:p>
          <a:p>
            <a:pPr marL="0" indent="0"/>
            <a:r>
              <a:rPr lang="cs-CZ" dirty="0"/>
              <a:t>DIPEX</a:t>
            </a:r>
          </a:p>
          <a:p>
            <a:pPr marL="0" indent="0"/>
            <a:r>
              <a:rPr lang="cs-CZ" dirty="0"/>
              <a:t>EUROSTAT</a:t>
            </a:r>
          </a:p>
          <a:p>
            <a:pPr marL="0" indent="0"/>
            <a:r>
              <a:rPr lang="cs-CZ" dirty="0"/>
              <a:t>SHARE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0149AB-A9B9-4D77-B530-0B293541BF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8044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Empirický výzkum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4910" indent="-334910">
              <a:buFont typeface="Arial" pitchFamily="34" charset="0"/>
              <a:buChar char="•"/>
            </a:pPr>
            <a:r>
              <a:rPr lang="cs-CZ" sz="2442" dirty="0"/>
              <a:t>květen – červen 2016. </a:t>
            </a:r>
          </a:p>
          <a:p>
            <a:pPr marL="334910" indent="-334910">
              <a:buFont typeface="Arial" pitchFamily="34" charset="0"/>
              <a:buChar char="•"/>
            </a:pPr>
            <a:r>
              <a:rPr lang="cs-CZ" sz="2442" dirty="0"/>
              <a:t>kvótní techniky, za podmínek dodržení zastoupení hlavních sociodemografických skupin obyvatel</a:t>
            </a:r>
          </a:p>
          <a:p>
            <a:pPr marL="710134" lvl="1" indent="-334910">
              <a:buFont typeface="Arial" pitchFamily="34" charset="0"/>
              <a:buChar char="•"/>
            </a:pPr>
            <a:r>
              <a:rPr lang="cs-CZ" sz="2442" dirty="0"/>
              <a:t>regionální rozložení, pohlaví a věku</a:t>
            </a:r>
          </a:p>
          <a:p>
            <a:pPr marL="710134" lvl="1" indent="-334910">
              <a:buFont typeface="Arial" pitchFamily="34" charset="0"/>
              <a:buChar char="•"/>
            </a:pPr>
            <a:r>
              <a:rPr lang="cs-CZ" sz="2442" dirty="0"/>
              <a:t>věk od 60 let do 84 let. </a:t>
            </a:r>
          </a:p>
          <a:p>
            <a:pPr marL="334910" indent="-334910">
              <a:buFont typeface="Arial" pitchFamily="34" charset="0"/>
              <a:buChar char="•"/>
            </a:pPr>
            <a:r>
              <a:rPr lang="cs-CZ" sz="2442" dirty="0"/>
              <a:t>metoda osobního dotazování (face-to-face interview)</a:t>
            </a:r>
          </a:p>
          <a:p>
            <a:pPr marL="334910" indent="-334910">
              <a:buFont typeface="Arial" pitchFamily="34" charset="0"/>
              <a:buChar char="•"/>
            </a:pPr>
            <a:r>
              <a:rPr lang="cs-CZ" sz="2442" dirty="0"/>
              <a:t>724 případů (78 % respondentů z Prahy, 22 % respondentů z Ostravy)</a:t>
            </a:r>
            <a:endParaRPr lang="en-US" sz="2442" dirty="0"/>
          </a:p>
          <a:p>
            <a:pPr marL="334910" indent="-33491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C340F9-3F94-43C9-876E-3A2A02B2AF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7529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464" y="2303702"/>
            <a:ext cx="8299995" cy="703675"/>
          </a:xfrm>
        </p:spPr>
        <p:txBody>
          <a:bodyPr/>
          <a:lstStyle/>
          <a:p>
            <a:pPr marL="0" indent="0" algn="ctr">
              <a:buNone/>
            </a:pPr>
            <a:r>
              <a:rPr lang="cs-CZ" sz="3321" i="1" dirty="0"/>
              <a:t>Informace a jejich předávání seniorům</a:t>
            </a:r>
          </a:p>
          <a:p>
            <a:pPr algn="ctr"/>
            <a:endParaRPr lang="cs-CZ" sz="3321" i="1" dirty="0"/>
          </a:p>
          <a:p>
            <a:pPr algn="ctr"/>
            <a:endParaRPr lang="cs-CZ" sz="3321" i="1" dirty="0"/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E53C59B2-7780-45E4-80CC-98169BB36F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</p:spPr>
        <p:txBody>
          <a:bodyPr/>
          <a:lstStyle/>
          <a:p>
            <a:r>
              <a:rPr lang="cs-CZ" dirty="0"/>
              <a:t>SOC284 Úvod do sociální gerontologie – volnočasové aktivity seniorů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7331828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econ_sablona_4_3_cz</Template>
  <TotalTime>542</TotalTime>
  <Words>1526</Words>
  <Application>Microsoft Office PowerPoint</Application>
  <PresentationFormat>Předvádění na obrazovce (4:3)</PresentationFormat>
  <Paragraphs>360</Paragraphs>
  <Slides>33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Tahoma</vt:lpstr>
      <vt:lpstr>Wingdings</vt:lpstr>
      <vt:lpstr>Prezentace_MU_CZ</vt:lpstr>
      <vt:lpstr>Volnočasové aktivity seniorů  Jana Godarová</vt:lpstr>
      <vt:lpstr>Prezentace aplikace PowerPoint</vt:lpstr>
      <vt:lpstr>Prezentace aplikace PowerPoint</vt:lpstr>
      <vt:lpstr>Mýty o stárnutí</vt:lpstr>
      <vt:lpstr>Rozložení počtu seniorů v ČR - dle kraje</vt:lpstr>
      <vt:lpstr>Rozložení počtu domácností seniorů v ČR - dle velikosti sídla</vt:lpstr>
      <vt:lpstr>Zdroje používaných dat</vt:lpstr>
      <vt:lpstr>Empirický výzkum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Bariéry – empirický výzkum </vt:lpstr>
      <vt:lpstr>Bariéra: vysoká cena akcí nebo finanční situace</vt:lpstr>
      <vt:lpstr>Bariéra: zdraví</vt:lpstr>
      <vt:lpstr>Bariéra:  nedostatek času</vt:lpstr>
      <vt:lpstr>Prezentace aplikace PowerPoint</vt:lpstr>
      <vt:lpstr>Volnočasové aktivity – empirické šetření</vt:lpstr>
      <vt:lpstr>Prezentace aplikace PowerPoint</vt:lpstr>
      <vt:lpstr>Prezentace aplikace PowerPoint</vt:lpstr>
      <vt:lpstr>Prezentace aplikace PowerPoint</vt:lpstr>
      <vt:lpstr>Volnočasové aktivity – empirické šetření</vt:lpstr>
      <vt:lpstr>Prezentace aplikace PowerPoint</vt:lpstr>
      <vt:lpstr>Osoba, se kterou respondent tráví nejvíce volného času </vt:lpstr>
      <vt:lpstr>Osoba, se kterou respondent tráví nejvíce volného času </vt:lpstr>
      <vt:lpstr>Nezájem o volnočasové aktivity </vt:lpstr>
      <vt:lpstr>Doporučení pro decizní sféru</vt:lpstr>
      <vt:lpstr>Volnočasové aktivity – dobrá praxe</vt:lpstr>
      <vt:lpstr>Shrnutí</vt:lpstr>
      <vt:lpstr>DIPEX</vt:lpstr>
      <vt:lpstr>Podpora rozvoje VA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Důchody  Jana Godarová</dc:title>
  <dc:creator>Ellie</dc:creator>
  <cp:lastModifiedBy>Ellie</cp:lastModifiedBy>
  <cp:revision>20</cp:revision>
  <cp:lastPrinted>1601-01-01T00:00:00Z</cp:lastPrinted>
  <dcterms:created xsi:type="dcterms:W3CDTF">2018-11-27T01:40:54Z</dcterms:created>
  <dcterms:modified xsi:type="dcterms:W3CDTF">2018-11-27T10:45:24Z</dcterms:modified>
</cp:coreProperties>
</file>