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61" r:id="rId4"/>
    <p:sldId id="280" r:id="rId5"/>
    <p:sldId id="283" r:id="rId6"/>
    <p:sldId id="258" r:id="rId7"/>
    <p:sldId id="259" r:id="rId8"/>
    <p:sldId id="260" r:id="rId9"/>
    <p:sldId id="262" r:id="rId10"/>
    <p:sldId id="289" r:id="rId11"/>
    <p:sldId id="286" r:id="rId12"/>
    <p:sldId id="266" r:id="rId13"/>
    <p:sldId id="275" r:id="rId14"/>
    <p:sldId id="263" r:id="rId15"/>
    <p:sldId id="440" r:id="rId16"/>
    <p:sldId id="267" r:id="rId17"/>
    <p:sldId id="268" r:id="rId18"/>
    <p:sldId id="446" r:id="rId19"/>
    <p:sldId id="447" r:id="rId20"/>
    <p:sldId id="298" r:id="rId21"/>
    <p:sldId id="449" r:id="rId22"/>
    <p:sldId id="453" r:id="rId23"/>
    <p:sldId id="454" r:id="rId24"/>
    <p:sldId id="455" r:id="rId25"/>
    <p:sldId id="456" r:id="rId26"/>
    <p:sldId id="457" r:id="rId27"/>
    <p:sldId id="458" r:id="rId28"/>
    <p:sldId id="419" r:id="rId29"/>
    <p:sldId id="271" r:id="rId30"/>
    <p:sldId id="450" r:id="rId31"/>
    <p:sldId id="451" r:id="rId32"/>
    <p:sldId id="452" r:id="rId33"/>
    <p:sldId id="439" r:id="rId34"/>
    <p:sldId id="441" r:id="rId35"/>
    <p:sldId id="442" r:id="rId36"/>
    <p:sldId id="443" r:id="rId37"/>
    <p:sldId id="444" r:id="rId38"/>
    <p:sldId id="445" r:id="rId39"/>
    <p:sldId id="265" r:id="rId40"/>
    <p:sldId id="285" r:id="rId41"/>
    <p:sldId id="273" r:id="rId42"/>
    <p:sldId id="277" r:id="rId43"/>
    <p:sldId id="448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034E78-7F5D-4C2E-B375-FC64B27BC917}" styleName="Tmavý styl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Tmavý styl 1 – zvýraznění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Tmavý styl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31" autoAdjust="0"/>
    <p:restoredTop sz="66479" autoAdjust="0"/>
  </p:normalViewPr>
  <p:slideViewPr>
    <p:cSldViewPr snapToGrid="0">
      <p:cViewPr>
        <p:scale>
          <a:sx n="80" d="100"/>
          <a:sy n="80" d="100"/>
        </p:scale>
        <p:origin x="396" y="6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15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69541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Průměrný starobní</a:t>
            </a:r>
            <a:r>
              <a:rPr lang="cs-CZ" baseline="0" dirty="0"/>
              <a:t> důchod pro OSVČ při daňové optimalizaci při začátku výplaty v roce 2015 byl 5768 Kč.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CBF02-DF50-4FA2-9491-5C4B86E99238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52243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70119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1147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1687" indent="-28526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1057" indent="-22821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7480" indent="-22821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3902" indent="-22821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0325" indent="-228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66748" indent="-228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3171" indent="-228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79593" indent="-228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FE59307-B77F-4906-BD1C-0246671E54C8}" type="slidenum">
              <a:rPr lang="cs-CZ" altLang="cs-CZ" smtClean="0"/>
              <a:pPr eaLnBrk="1" hangingPunct="1"/>
              <a:t>21</a:t>
            </a:fld>
            <a:endParaRPr lang="cs-CZ" altLang="cs-CZ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11175"/>
            <a:ext cx="3397250" cy="2547938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553" y="3227717"/>
            <a:ext cx="7279534" cy="3058954"/>
          </a:xfrm>
          <a:noFill/>
        </p:spPr>
        <p:txBody>
          <a:bodyPr/>
          <a:lstStyle/>
          <a:p>
            <a:pPr eaLnBrk="1" hangingPunct="1"/>
            <a:r>
              <a:rPr lang="cs-CZ" altLang="cs-CZ" dirty="0"/>
              <a:t>Třetí pilíř (změny):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cs-CZ" altLang="cs-CZ" sz="1200" dirty="0"/>
              <a:t>penzijní připojištění </a:t>
            </a:r>
            <a:r>
              <a:rPr lang="cs-CZ" altLang="cs-CZ" sz="1200" dirty="0">
                <a:sym typeface="Wingdings" pitchFamily="2" charset="2"/>
              </a:rPr>
              <a:t> doplňkové penzijní spoření (transformační fondy – oddělení majetku účastníků)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cs-CZ" altLang="cs-CZ" sz="1200" dirty="0">
                <a:sym typeface="Wingdings" pitchFamily="2" charset="2"/>
              </a:rPr>
              <a:t>příspěvek státu (změna), daňové úlevy přispěvateli i zaměstnanci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cs-CZ" altLang="cs-CZ" sz="1200" dirty="0">
                <a:sym typeface="Wingdings" pitchFamily="2" charset="2"/>
              </a:rPr>
              <a:t>možnost čerpat </a:t>
            </a:r>
            <a:r>
              <a:rPr lang="cs-CZ" altLang="cs-CZ" sz="1200" dirty="0" err="1">
                <a:sym typeface="Wingdings" pitchFamily="2" charset="2"/>
              </a:rPr>
              <a:t>předdůchod</a:t>
            </a:r>
            <a:endParaRPr lang="cs-CZ" altLang="cs-CZ" sz="1200" dirty="0">
              <a:sym typeface="Wingdings" pitchFamily="2" charset="2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cs-CZ" altLang="cs-CZ" sz="1200" dirty="0">
                <a:sym typeface="Wingdings" pitchFamily="2" charset="2"/>
              </a:rPr>
              <a:t>spoření od 18+  0+</a:t>
            </a:r>
          </a:p>
          <a:p>
            <a:pPr eaLnBrk="1" hangingPunct="1"/>
            <a:endParaRPr lang="en-US" altLang="cs-CZ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453918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98937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99957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7947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317103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97717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https://www.czso.cz/staticke/animgraf/cz/</a:t>
            </a:r>
          </a:p>
          <a:p>
            <a:endParaRPr lang="cs-CZ" dirty="0"/>
          </a:p>
          <a:p>
            <a:r>
              <a:rPr lang="cs-CZ" dirty="0"/>
              <a:t>https://www.czso.cz/staticke/animgraf/projekce_1950_2101/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BD9F7-9965-4E7E-B832-C00EAFCE0A31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4988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027087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1687" indent="-28526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1057" indent="-22821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7480" indent="-22821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3902" indent="-22821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0325" indent="-228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66748" indent="-228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3171" indent="-228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79593" indent="-228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69C2991-066E-4D47-AE2A-62A4524A5BCC}" type="slidenum">
              <a:rPr lang="cs-CZ" altLang="cs-CZ" smtClean="0"/>
              <a:pPr eaLnBrk="1" hangingPunct="1"/>
              <a:t>29</a:t>
            </a:fld>
            <a:endParaRPr lang="cs-CZ" altLang="cs-CZ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801796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90207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41665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aseline="0" dirty="0"/>
              <a:t>Maximální vyměřovací základ (48násobek </a:t>
            </a:r>
            <a:r>
              <a:rPr lang="cs-CZ" altLang="cs-CZ" baseline="0" dirty="0" err="1"/>
              <a:t>prům</a:t>
            </a:r>
            <a:r>
              <a:rPr lang="cs-CZ" altLang="cs-CZ" baseline="0" dirty="0"/>
              <a:t>. mzdy) 1 438 992 Kč (měsíčně 119 916 Kč) pro rok 2018</a:t>
            </a:r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http://www.mesec.cz/dane/socialni-pojisteni/pruvodce/</a:t>
            </a:r>
          </a:p>
          <a:p>
            <a:pPr eaLnBrk="1" hangingPunct="1"/>
            <a:r>
              <a:rPr lang="cs-CZ" altLang="cs-CZ" dirty="0"/>
              <a:t>http://www.cssz.cz/cz/duchodove-pojisteni/ucast-na-pojisteni/dobrovolna.htm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763310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726265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1200" dirty="0"/>
              <a:t>více MPSV.CZ </a:t>
            </a:r>
            <a:r>
              <a:rPr lang="cs-CZ" altLang="cs-CZ" sz="1200" dirty="0">
                <a:sym typeface="Wingdings" pitchFamily="2" charset="2"/>
              </a:rPr>
              <a:t> Důchodové pojištění  Hlavní změny v důchodovém pojištění</a:t>
            </a:r>
            <a:endParaRPr lang="cs-CZ" altLang="cs-CZ" sz="12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1200" dirty="0"/>
              <a:t>zákon č. 589/1992 Sb., o pojistném na sociální zabezpečení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200" dirty="0"/>
              <a:t>zákon č. 42/1994 Sb., o penzijním připojištění se státním příspěvkem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200" dirty="0">
                <a:solidFill>
                  <a:srgbClr val="FF0000"/>
                </a:solidFill>
              </a:rPr>
              <a:t>zákon č. 155/1995 Sb., o důchodovém pojištění </a:t>
            </a:r>
            <a:r>
              <a:rPr lang="cs-CZ" altLang="cs-CZ" sz="1200" dirty="0"/>
              <a:t>(nabytí účinnosti 1. ledna 1996)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200" dirty="0">
                <a:cs typeface="Times New Roman" pitchFamily="18" charset="0"/>
              </a:rPr>
              <a:t>zákon č. 426/2011 Sb., o důchodovém spoření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200" dirty="0">
                <a:cs typeface="Times New Roman" pitchFamily="18" charset="0"/>
              </a:rPr>
              <a:t>zákon č. 427/2011 Sb., o doplňkovém penzijním spoření</a:t>
            </a:r>
          </a:p>
          <a:p>
            <a:endParaRPr lang="cs-CZ" dirty="0"/>
          </a:p>
          <a:p>
            <a:endParaRPr lang="cs-CZ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systémová změna: příklon k FDC, přechod na NDC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cs-CZ" altLang="cs-CZ" sz="1200" dirty="0"/>
              <a:t>migrační politika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cs-CZ" altLang="cs-CZ" sz="1200" dirty="0" err="1"/>
              <a:t>propopulační</a:t>
            </a:r>
            <a:r>
              <a:rPr lang="cs-CZ" altLang="cs-CZ" sz="1200" dirty="0"/>
              <a:t> politika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cs-CZ" altLang="cs-CZ" sz="1200" dirty="0"/>
              <a:t>individuální zabezpečení </a:t>
            </a:r>
            <a:endParaRPr lang="en-GB" altLang="cs-CZ" sz="12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14437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1200" dirty="0"/>
              <a:t>prodlužování  věku odchodu do důchodu – několikrát novelizováno; poslední úprava 2017: </a:t>
            </a:r>
            <a:r>
              <a:rPr lang="cs-CZ" altLang="cs-CZ" sz="1200" dirty="0">
                <a:cs typeface="Times New Roman" pitchFamily="18" charset="0"/>
              </a:rPr>
              <a:t>stop stav na prodlužování: 65 let (2030 – 2037)</a:t>
            </a:r>
            <a:endParaRPr lang="cs-CZ" altLang="cs-CZ" sz="1200" dirty="0"/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cs-CZ" altLang="cs-CZ" sz="1200" dirty="0">
                <a:cs typeface="Times New Roman" pitchFamily="18" charset="0"/>
              </a:rPr>
              <a:t>minimální doba pojištění pro nárok z 25 let na </a:t>
            </a:r>
            <a:r>
              <a:rPr lang="cs-CZ" altLang="cs-CZ" sz="1200" dirty="0">
                <a:solidFill>
                  <a:srgbClr val="FF0000"/>
                </a:solidFill>
                <a:cs typeface="Times New Roman" pitchFamily="18" charset="0"/>
              </a:rPr>
              <a:t>35</a:t>
            </a:r>
            <a:r>
              <a:rPr lang="cs-CZ" altLang="cs-CZ" sz="1200" dirty="0">
                <a:cs typeface="Times New Roman" pitchFamily="18" charset="0"/>
              </a:rPr>
              <a:t> let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cs-CZ" altLang="cs-CZ" sz="1200" dirty="0">
                <a:cs typeface="Times New Roman" pitchFamily="18" charset="0"/>
              </a:rPr>
              <a:t>rozhodného období pro výpočet důchodu: 10 let </a:t>
            </a:r>
            <a:r>
              <a:rPr lang="cs-CZ" altLang="cs-CZ" sz="1200" dirty="0"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cs-CZ" altLang="cs-CZ" sz="1200" dirty="0">
                <a:cs typeface="Times New Roman" pitchFamily="18" charset="0"/>
              </a:rPr>
              <a:t>30 let </a:t>
            </a:r>
            <a:r>
              <a:rPr lang="cs-CZ" altLang="cs-CZ" sz="1200" dirty="0"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cs-CZ" altLang="cs-CZ" sz="1200" dirty="0">
                <a:cs typeface="Times New Roman" pitchFamily="18" charset="0"/>
              </a:rPr>
              <a:t> celoživotní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cs-CZ" altLang="cs-CZ" sz="1200" dirty="0">
                <a:cs typeface="Times New Roman" pitchFamily="18" charset="0"/>
              </a:rPr>
              <a:t>omezení trvalých vdovských důchodů, revize invalidních důchodů</a:t>
            </a:r>
            <a:endParaRPr lang="cs-CZ" altLang="cs-CZ" sz="1200" b="1" dirty="0">
              <a:cs typeface="Times New Roman" pitchFamily="18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cs-CZ" altLang="cs-CZ" sz="1200" dirty="0">
                <a:cs typeface="Times New Roman" pitchFamily="18" charset="0"/>
              </a:rPr>
              <a:t>omezení, či zrušení náhradních dob pojištění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cs-CZ" altLang="cs-CZ" sz="1200" dirty="0"/>
              <a:t>úpravy předčasných a odložených odchodů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cs-CZ" altLang="cs-CZ" sz="1200" dirty="0">
                <a:cs typeface="Times New Roman" pitchFamily="18" charset="0"/>
              </a:rPr>
              <a:t>mo</a:t>
            </a:r>
            <a:r>
              <a:rPr lang="cs-CZ" altLang="cs-CZ" sz="1200" dirty="0"/>
              <a:t>žnost</a:t>
            </a:r>
            <a:r>
              <a:rPr lang="cs-CZ" altLang="cs-CZ" sz="1200" dirty="0">
                <a:cs typeface="Times New Roman" pitchFamily="18" charset="0"/>
              </a:rPr>
              <a:t> soub</a:t>
            </a:r>
            <a:r>
              <a:rPr lang="cs-CZ" altLang="cs-CZ" sz="1200" dirty="0"/>
              <a:t>ě</a:t>
            </a:r>
            <a:r>
              <a:rPr lang="cs-CZ" altLang="cs-CZ" sz="1200" dirty="0">
                <a:cs typeface="Times New Roman" pitchFamily="18" charset="0"/>
              </a:rPr>
              <a:t>hu d</a:t>
            </a:r>
            <a:r>
              <a:rPr lang="cs-CZ" altLang="cs-CZ" sz="1200" dirty="0"/>
              <a:t>ů</a:t>
            </a:r>
            <a:r>
              <a:rPr lang="cs-CZ" altLang="cs-CZ" sz="1200" dirty="0">
                <a:cs typeface="Times New Roman" pitchFamily="18" charset="0"/>
              </a:rPr>
              <a:t>chodu a EA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cs-CZ" altLang="cs-CZ" sz="1200" dirty="0">
                <a:cs typeface="Times New Roman" pitchFamily="18" charset="0"/>
              </a:rPr>
              <a:t>úpravy valorizace: </a:t>
            </a:r>
          </a:p>
          <a:p>
            <a:pPr marL="7429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>
                <a:cs typeface="Times New Roman" pitchFamily="18" charset="0"/>
              </a:rPr>
              <a:t>100% inflace + 1/3 růstu reálné mzdy</a:t>
            </a:r>
          </a:p>
          <a:p>
            <a:pPr marL="7429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>
                <a:cs typeface="Times New Roman" pitchFamily="18" charset="0"/>
              </a:rPr>
              <a:t>2013-15 snížená valorizace na 1/3 inflace + 1/3 růst reálné mzdy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1800" dirty="0">
                <a:cs typeface="Times New Roman" pitchFamily="18" charset="0"/>
              </a:rPr>
              <a:t>2016-2017 100% inflace + 1/3 růstu reálné mzdy</a:t>
            </a:r>
          </a:p>
          <a:p>
            <a:pPr marL="7429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>
                <a:cs typeface="Times New Roman" pitchFamily="18" charset="0"/>
              </a:rPr>
              <a:t>2018: (1) 100% + 50 % a (2) min. valorizace 2,7 % a (3) inflace dle CPI důchodců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cs-CZ" altLang="cs-CZ" sz="1200" dirty="0">
              <a:cs typeface="Times New Roman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591587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6733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Obdobný nárůst vidíme i u dalších států V4 např. Polsko posun o 16 pořadí na 9. místo v roce 2050, Slovensko posun o 14 pořadí na 13. místo.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1200" b="1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Průměr EU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2005 : 25%; 2015: 29%; 2020: 31.7%; 2050: 50.3%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82013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Otázkou zůstává, zda jejich nízký podíl u seniorské domácnosti je ovlivněn nízkým příjmem a velkými výdaji na dva nejvýznamnější oddíly Bydlení, voda, energie, paliva a Potraviny a nealkoholické nápoje, nebo by byly nízké i tak, protože seniorské domácnosti nemají potřebu vydávat peněžní prostředky na takovýto typ výdajů. </a:t>
            </a:r>
            <a:endParaRPr lang="en-US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4991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43817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Hranice příjmové chudoby</a:t>
            </a:r>
            <a:r>
              <a:rPr lang="cs-CZ" sz="1200" b="1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10 220 CZK/ 379 EUR v roce 2015</a:t>
            </a:r>
          </a:p>
          <a:p>
            <a:endParaRPr lang="cs-CZ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 64 – 68 % seniorských domácností jsou sociální příjmy primárním zdrojem příjmů (důchody a další sociální dávky tvoří více jak 80 % celkových příjmů domácnosti). V případě jednočlenných seniorských domácností roste podíl domácností s převážně sociálními příjmy až k 90 %.</a:t>
            </a:r>
            <a:endParaRPr lang="en-US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04671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Neočekávaný výdaj</a:t>
            </a:r>
            <a:r>
              <a:rPr lang="cs-CZ" baseline="0" dirty="0"/>
              <a:t> v roce 2015 byl 9900 Kč. Podle SILC si jej nemohlo dovolit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CBF02-DF50-4FA2-9491-5C4B86E99238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52243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CBF02-DF50-4FA2-9491-5C4B86E99238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52243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CBF02-DF50-4FA2-9491-5C4B86E99238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78694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/>
              <a:t>Kliknutím lze upravit styl.</a:t>
            </a:r>
            <a:endParaRPr lang="cs-CZ" altLang="cs-CZ" noProof="0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cs-CZ" dirty="0"/>
              <a:t>	SOC284 Úvod do sociální gerontologie – důchody </a:t>
            </a:r>
            <a:endParaRPr lang="cs-CZ" altLang="cs-CZ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949325" y="1981200"/>
            <a:ext cx="7661275" cy="41148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CA3E0-374F-483C-B122-42ED5BEFD248}" type="datetime1">
              <a:rPr lang="cs-CZ" smtClean="0"/>
              <a:t>27.11.2018</a:t>
            </a:fld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52FC9-F8E7-4585-AEDB-29C0F9DA15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627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408EE-F7EB-4862-A946-CCE1C8F7F0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505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5A40A-FF9E-4994-AE27-02E890BE28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090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	SOC284 Úvod do sociální gerontologie – důchody 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	SOC284 Úvod do sociální gerontologie – důchody 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	SOC284 Úvod do sociální gerontologie – důchody 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sv.cz/cs/62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czso.cz/staticke/animgraf/projekce_1950_2101/" TargetMode="External"/><Relationship Id="rId5" Type="http://schemas.openxmlformats.org/officeDocument/2006/relationships/hyperlink" Target="https://www.czso.cz/staticke/animgraf/cz/" TargetMode="Externa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414068" y="6248400"/>
            <a:ext cx="6314536" cy="457200"/>
          </a:xfrm>
        </p:spPr>
        <p:txBody>
          <a:bodyPr/>
          <a:lstStyle/>
          <a:p>
            <a:r>
              <a:rPr lang="cs-CZ" dirty="0"/>
              <a:t>	SOC284 Úvod do sociální gerontologie – důchody </a:t>
            </a:r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altLang="cs-CZ" dirty="0"/>
              <a:t>Důchody</a:t>
            </a:r>
            <a:br>
              <a:rPr lang="cs-CZ" altLang="cs-CZ" dirty="0"/>
            </a:br>
            <a:br>
              <a:rPr lang="cs-CZ" altLang="cs-CZ" dirty="0"/>
            </a:br>
            <a:r>
              <a:rPr lang="cs-CZ" altLang="cs-CZ" dirty="0"/>
              <a:t>Jana </a:t>
            </a:r>
            <a:r>
              <a:rPr lang="cs-CZ" altLang="cs-CZ" dirty="0" err="1"/>
              <a:t>Godarová</a:t>
            </a:r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3ED39A9-6EAD-47D7-9AAB-9DA745EE61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68" y="1915740"/>
            <a:ext cx="2901702" cy="182392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24C86C3-69EB-4139-AC0B-73FCA00D32B7}"/>
              </a:ext>
            </a:extLst>
          </p:cNvPr>
          <p:cNvSpPr txBox="1"/>
          <p:nvPr/>
        </p:nvSpPr>
        <p:spPr>
          <a:xfrm>
            <a:off x="6136105" y="1800675"/>
            <a:ext cx="25938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Yesterday’s child </a:t>
            </a:r>
            <a:r>
              <a:rPr lang="cs-CZ" i="1" dirty="0"/>
              <a:t>                                      </a:t>
            </a:r>
            <a:r>
              <a:rPr lang="en-US" i="1" dirty="0"/>
              <a:t>is today’s adult </a:t>
            </a:r>
            <a:endParaRPr lang="cs-CZ" i="1" dirty="0"/>
          </a:p>
          <a:p>
            <a:pPr algn="ctr"/>
            <a:r>
              <a:rPr lang="en-US" i="1" dirty="0"/>
              <a:t>and tomorrow’s </a:t>
            </a:r>
            <a:endParaRPr lang="cs-CZ" i="1" dirty="0"/>
          </a:p>
          <a:p>
            <a:pPr algn="ctr"/>
            <a:r>
              <a:rPr lang="en-US" i="1" dirty="0"/>
              <a:t>grandmother or grandfather.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610433" y="6417144"/>
            <a:ext cx="4079205" cy="240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77" dirty="0"/>
              <a:t>Zdroj: </a:t>
            </a:r>
            <a:r>
              <a:rPr lang="en-US" sz="977" dirty="0"/>
              <a:t>Authors based on </a:t>
            </a:r>
            <a:r>
              <a:rPr lang="cs-CZ" sz="977" dirty="0"/>
              <a:t>Český statistický úřad (SRÚ)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03" y="1105621"/>
            <a:ext cx="8299995" cy="5206955"/>
          </a:xfrm>
          <a:prstGeom prst="rect">
            <a:avLst/>
          </a:prstGeom>
        </p:spPr>
      </p:pic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7B91082F-522F-43F5-AD94-EC75F3690B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</p:spPr>
        <p:txBody>
          <a:bodyPr/>
          <a:lstStyle/>
          <a:p>
            <a:r>
              <a:rPr lang="cs-CZ" dirty="0"/>
              <a:t>SOC284 Úvod do sociální gerontologie – důchody 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47004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610432" y="6312576"/>
            <a:ext cx="4079205" cy="240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77" dirty="0"/>
              <a:t>Zdroj: </a:t>
            </a:r>
            <a:r>
              <a:rPr lang="en-US" sz="977" dirty="0"/>
              <a:t>Authors based on </a:t>
            </a:r>
            <a:r>
              <a:rPr lang="cs-CZ" sz="977" dirty="0"/>
              <a:t>Český statistický úřad (SRÚ)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03" y="1108073"/>
            <a:ext cx="8299995" cy="5204503"/>
          </a:xfrm>
          <a:prstGeom prst="rect">
            <a:avLst/>
          </a:prstGeom>
        </p:spPr>
      </p:pic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BE9872DD-9240-41E1-9D24-AA333F7609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</p:spPr>
        <p:txBody>
          <a:bodyPr/>
          <a:lstStyle/>
          <a:p>
            <a:r>
              <a:rPr lang="cs-CZ" dirty="0"/>
              <a:t>SOC284 Úvod do sociální gerontologie – důchody 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49454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1210" y="686086"/>
            <a:ext cx="8299995" cy="787670"/>
          </a:xfrm>
        </p:spPr>
        <p:txBody>
          <a:bodyPr/>
          <a:lstStyle/>
          <a:p>
            <a:r>
              <a:rPr lang="cs-CZ" dirty="0"/>
              <a:t>HDP x spotřeba seniorů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399" y="1670722"/>
            <a:ext cx="8299534" cy="774006"/>
          </a:xfrm>
        </p:spPr>
        <p:txBody>
          <a:bodyPr/>
          <a:lstStyle/>
          <a:p>
            <a:pPr marL="0" indent="0">
              <a:buNone/>
            </a:pPr>
            <a:r>
              <a:rPr lang="cs-CZ" sz="2149" dirty="0"/>
              <a:t>Přechod z ekonomicky aktivní fáze života do seniorské fáze většinou znamená snížení jejich příjmů. </a:t>
            </a:r>
          </a:p>
          <a:p>
            <a:pPr marL="0" indent="0"/>
            <a:endParaRPr lang="cs-CZ" dirty="0"/>
          </a:p>
          <a:p>
            <a:endParaRPr lang="en-US" dirty="0"/>
          </a:p>
        </p:txBody>
      </p:sp>
      <p:sp>
        <p:nvSpPr>
          <p:cNvPr id="5" name="TextovéPole 4"/>
          <p:cNvSpPr txBox="1"/>
          <p:nvPr/>
        </p:nvSpPr>
        <p:spPr>
          <a:xfrm>
            <a:off x="422464" y="2624481"/>
            <a:ext cx="4528536" cy="78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57433"/>
            <a:r>
              <a:rPr lang="cs-CZ" sz="2149" dirty="0">
                <a:latin typeface="+mn-lt"/>
              </a:rPr>
              <a:t>Senioři snižují i svoji spotřebu. </a:t>
            </a:r>
            <a:endParaRPr lang="en-US" sz="2149" dirty="0">
              <a:latin typeface="+mn-lt"/>
            </a:endParaRPr>
          </a:p>
          <a:p>
            <a:endParaRPr lang="en-US" sz="2344" dirty="0"/>
          </a:p>
        </p:txBody>
      </p:sp>
      <p:sp>
        <p:nvSpPr>
          <p:cNvPr id="6" name="TextovéPole 5"/>
          <p:cNvSpPr txBox="1"/>
          <p:nvPr/>
        </p:nvSpPr>
        <p:spPr>
          <a:xfrm>
            <a:off x="422464" y="3730268"/>
            <a:ext cx="8207027" cy="1415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49" dirty="0">
                <a:latin typeface="+mn-lt"/>
              </a:rPr>
              <a:t>Snížená spotřeba seniorské skupiny populace povede k: </a:t>
            </a:r>
          </a:p>
          <a:p>
            <a:pPr marL="446547" indent="-446547">
              <a:buAutoNum type="arabicParenBoth"/>
            </a:pPr>
            <a:r>
              <a:rPr lang="cs-CZ" sz="2149" dirty="0">
                <a:latin typeface="+mn-lt"/>
              </a:rPr>
              <a:t>poklesu agregované spotřeby domácností </a:t>
            </a:r>
          </a:p>
          <a:p>
            <a:pPr marL="446547" indent="-446547">
              <a:buAutoNum type="arabicParenBoth"/>
            </a:pPr>
            <a:r>
              <a:rPr lang="cs-CZ" sz="2149" dirty="0">
                <a:latin typeface="+mn-lt"/>
              </a:rPr>
              <a:t>snížení růstu HDP či dokonce k jeho poklesu </a:t>
            </a:r>
          </a:p>
          <a:p>
            <a:pPr marL="446547" indent="-446547">
              <a:buAutoNum type="arabicParenBoth"/>
            </a:pPr>
            <a:r>
              <a:rPr lang="cs-CZ" sz="2149" dirty="0">
                <a:latin typeface="+mn-lt"/>
              </a:rPr>
              <a:t>nižšímu daňovému výběru, který sníží výdaje státu; </a:t>
            </a:r>
            <a:endParaRPr lang="en-US" sz="2344" dirty="0"/>
          </a:p>
        </p:txBody>
      </p:sp>
      <p:sp>
        <p:nvSpPr>
          <p:cNvPr id="7" name="TextovéPole 6"/>
          <p:cNvSpPr txBox="1"/>
          <p:nvPr/>
        </p:nvSpPr>
        <p:spPr>
          <a:xfrm>
            <a:off x="3250076" y="6149466"/>
            <a:ext cx="5345165" cy="511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735" dirty="0"/>
              <a:t>spirálovitě dominový efekt</a:t>
            </a:r>
            <a:endParaRPr lang="en-US" sz="2735" dirty="0"/>
          </a:p>
        </p:txBody>
      </p:sp>
      <p:sp>
        <p:nvSpPr>
          <p:cNvPr id="10" name="Šipka dolů 9"/>
          <p:cNvSpPr/>
          <p:nvPr/>
        </p:nvSpPr>
        <p:spPr bwMode="auto">
          <a:xfrm>
            <a:off x="5654311" y="2182982"/>
            <a:ext cx="703311" cy="773642"/>
          </a:xfrm>
          <a:prstGeom prst="downArrow">
            <a:avLst/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3776" tIns="46888" rIns="93776" bIns="46888" numCol="1" rtlCol="0" anchor="t" anchorCtr="0" compatLnSpc="1">
            <a:prstTxWarp prst="textNoShape">
              <a:avLst/>
            </a:prstTxWarp>
          </a:bodyPr>
          <a:lstStyle/>
          <a:p>
            <a:pPr defTabSz="857433">
              <a:spcBef>
                <a:spcPct val="20000"/>
              </a:spcBef>
            </a:pPr>
            <a:endParaRPr lang="en-US" sz="2637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Šipka dolů 10"/>
          <p:cNvSpPr/>
          <p:nvPr/>
        </p:nvSpPr>
        <p:spPr bwMode="auto">
          <a:xfrm>
            <a:off x="4607166" y="2956625"/>
            <a:ext cx="703311" cy="773642"/>
          </a:xfrm>
          <a:prstGeom prst="downArrow">
            <a:avLst/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3776" tIns="46888" rIns="93776" bIns="46888" numCol="1" rtlCol="0" anchor="t" anchorCtr="0" compatLnSpc="1">
            <a:prstTxWarp prst="textNoShape">
              <a:avLst/>
            </a:prstTxWarp>
          </a:bodyPr>
          <a:lstStyle/>
          <a:p>
            <a:pPr defTabSz="857433">
              <a:spcBef>
                <a:spcPct val="20000"/>
              </a:spcBef>
            </a:pPr>
            <a:endParaRPr lang="en-US" sz="2637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Šipka dolů 11"/>
          <p:cNvSpPr/>
          <p:nvPr/>
        </p:nvSpPr>
        <p:spPr bwMode="auto">
          <a:xfrm>
            <a:off x="5310477" y="5372000"/>
            <a:ext cx="703311" cy="773642"/>
          </a:xfrm>
          <a:prstGeom prst="downArrow">
            <a:avLst/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3776" tIns="46888" rIns="93776" bIns="46888" numCol="1" rtlCol="0" anchor="t" anchorCtr="0" compatLnSpc="1">
            <a:prstTxWarp prst="textNoShape">
              <a:avLst/>
            </a:prstTxWarp>
          </a:bodyPr>
          <a:lstStyle/>
          <a:p>
            <a:pPr defTabSz="857433">
              <a:spcBef>
                <a:spcPct val="20000"/>
              </a:spcBef>
            </a:pPr>
            <a:endParaRPr lang="en-US" sz="2637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" name="Zástupný symbol pro zápatí 3">
            <a:extLst>
              <a:ext uri="{FF2B5EF4-FFF2-40B4-BE49-F238E27FC236}">
                <a16:creationId xmlns:a16="http://schemas.microsoft.com/office/drawing/2014/main" id="{41C65D97-A224-474B-9969-E37E3970CC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7121" y="6335734"/>
            <a:ext cx="6305910" cy="457200"/>
          </a:xfrm>
        </p:spPr>
        <p:txBody>
          <a:bodyPr/>
          <a:lstStyle/>
          <a:p>
            <a:r>
              <a:rPr lang="cs-CZ" dirty="0"/>
              <a:t>SOC284 Úvod do sociální gerontologie – důchody 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574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261517" y="6128156"/>
            <a:ext cx="4079205" cy="240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77" dirty="0"/>
              <a:t>Zdroj: </a:t>
            </a:r>
            <a:r>
              <a:rPr lang="en-US" sz="977" dirty="0"/>
              <a:t>Authors based on </a:t>
            </a:r>
            <a:r>
              <a:rPr lang="cs-CZ" sz="977" dirty="0"/>
              <a:t>Česká správa sociálního zabezpečení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64" y="1108074"/>
            <a:ext cx="8369404" cy="501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596238" y="1108073"/>
            <a:ext cx="1195629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44" dirty="0"/>
              <a:t>2015</a:t>
            </a:r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CE1120BE-0487-43E2-906A-ABF14B2BE7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</p:spPr>
        <p:txBody>
          <a:bodyPr/>
          <a:lstStyle/>
          <a:p>
            <a:r>
              <a:rPr lang="cs-CZ" dirty="0"/>
              <a:t>SOC284 Úvod do sociální gerontologie – důchody 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85054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0221" y="2196350"/>
            <a:ext cx="8086635" cy="647700"/>
          </a:xfrm>
        </p:spPr>
        <p:txBody>
          <a:bodyPr/>
          <a:lstStyle/>
          <a:p>
            <a:r>
              <a:rPr lang="cs-CZ" dirty="0"/>
              <a:t>Důchodový systém</a:t>
            </a:r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SOC284 Úvod do sociální gerontologie – důchody 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4386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Nastavení důchodového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cs-CZ" altLang="cs-CZ" sz="2400" dirty="0"/>
              <a:t>osobní rozsah (všichni, výdělečně činní, trvalý pobyt, určité skupiny)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/>
              <a:t>účast osob (dobrovolná, povinná)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/>
              <a:t>rozsah státní garance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/>
              <a:t>podoba a rozsah </a:t>
            </a:r>
            <a:r>
              <a:rPr lang="cs-CZ" altLang="cs-CZ" sz="2400" dirty="0" err="1"/>
              <a:t>solidarily</a:t>
            </a:r>
            <a:r>
              <a:rPr lang="cs-CZ" altLang="cs-CZ" sz="2400" dirty="0"/>
              <a:t> (příjmová – </a:t>
            </a:r>
            <a:r>
              <a:rPr lang="cs-CZ" altLang="cs-CZ" sz="2400" dirty="0" err="1"/>
              <a:t>intragenerační</a:t>
            </a:r>
            <a:r>
              <a:rPr lang="cs-CZ" altLang="cs-CZ" sz="2400" dirty="0"/>
              <a:t> a mezi(inter)generační)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/>
              <a:t>daňové zvýhodnění (je/není, zvýhodnění příspěvků nebo dávek – jedná se o odložený příjem)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/>
              <a:t>správa (státní, veřejná, soukromá)</a:t>
            </a:r>
            <a:endParaRPr lang="en-GB" altLang="cs-CZ" sz="24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B6BC99E-BD9B-4B5B-894C-099E8BF834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22694" y="6260432"/>
            <a:ext cx="6305910" cy="457200"/>
          </a:xfrm>
        </p:spPr>
        <p:txBody>
          <a:bodyPr/>
          <a:lstStyle/>
          <a:p>
            <a:r>
              <a:rPr lang="cs-CZ" dirty="0"/>
              <a:t>SOC284 Úvod do sociální gerontologie – důchody 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54559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8682" y="844490"/>
            <a:ext cx="8086635" cy="647700"/>
          </a:xfrm>
        </p:spPr>
        <p:txBody>
          <a:bodyPr/>
          <a:lstStyle/>
          <a:p>
            <a:r>
              <a:rPr lang="cs-CZ" dirty="0"/>
              <a:t>Členění důchodového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4"/>
          </a:xfrm>
        </p:spPr>
        <p:txBody>
          <a:bodyPr/>
          <a:lstStyle/>
          <a:p>
            <a:pPr eaLnBrk="1" hangingPunct="1"/>
            <a:r>
              <a:rPr lang="cs-CZ" altLang="cs-CZ" dirty="0"/>
              <a:t>důležitými aspekty pro členění jsou:</a:t>
            </a:r>
          </a:p>
          <a:p>
            <a:pPr lvl="1" eaLnBrk="1" hangingPunct="1"/>
            <a:r>
              <a:rPr lang="cs-CZ" altLang="cs-CZ" dirty="0"/>
              <a:t>vztah mezi příspěvkem a dávkou</a:t>
            </a:r>
          </a:p>
          <a:p>
            <a:pPr lvl="1" eaLnBrk="1" hangingPunct="1"/>
            <a:r>
              <a:rPr lang="cs-CZ" altLang="cs-CZ" dirty="0"/>
              <a:t>způsob financování</a:t>
            </a:r>
          </a:p>
          <a:p>
            <a:pPr lvl="2" eaLnBrk="1" hangingPunct="1"/>
            <a:r>
              <a:rPr lang="cs-CZ" altLang="cs-CZ" dirty="0"/>
              <a:t>rozdíl - důchodové zabezpečení X pojištění</a:t>
            </a:r>
          </a:p>
          <a:p>
            <a:pPr lvl="2" eaLnBrk="1" hangingPunct="1"/>
            <a:r>
              <a:rPr lang="cs-CZ" altLang="cs-CZ" dirty="0"/>
              <a:t>rozdíl – fondové X kapitálové financování</a:t>
            </a:r>
            <a:endParaRPr lang="en-GB" alt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BD744A66-2E57-4E9A-B82E-A9DB4A2B4C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</p:spPr>
        <p:txBody>
          <a:bodyPr/>
          <a:lstStyle/>
          <a:p>
            <a:r>
              <a:rPr lang="cs-CZ" dirty="0"/>
              <a:t>SOC284 Úvod do sociální gerontologie – důchody </a:t>
            </a:r>
            <a:endParaRPr lang="cs-CZ" altLang="cs-CZ" dirty="0"/>
          </a:p>
        </p:txBody>
      </p:sp>
      <p:graphicFrame>
        <p:nvGraphicFramePr>
          <p:cNvPr id="6" name="Group 4">
            <a:extLst>
              <a:ext uri="{FF2B5EF4-FFF2-40B4-BE49-F238E27FC236}">
                <a16:creationId xmlns:a16="http://schemas.microsoft.com/office/drawing/2014/main" id="{FDDAACF5-03C5-495D-BB51-5D56C25CCB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536335"/>
              </p:ext>
            </p:extLst>
          </p:nvPr>
        </p:nvGraphicFramePr>
        <p:xfrm>
          <a:off x="947571" y="4113076"/>
          <a:ext cx="6705600" cy="1539874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403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9" marB="457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vztah mezi příspěvkem a dávkou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157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DB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8100" marR="38100" marT="38116" marB="381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DC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8100" marR="38100" marT="38116" marB="381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15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způsob financování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8100" marR="38100" marT="38116" marB="381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průběžné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8100" marR="38100" marT="38116" marB="381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DB PAYG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38100" marR="38100" marT="38116" marB="381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NDC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38100" marR="38100" marT="38116" marB="381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15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fondové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8100" marR="38100" marT="38116" marB="381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38100" marR="38100" marT="38116" marB="381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DC FONDY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38100" marR="38100" marT="38116" marB="381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6904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990000"/>
                </a:solidFill>
              </a:rPr>
              <a:t>DB PAYG     </a:t>
            </a:r>
            <a:endParaRPr lang="en-GB" altLang="cs-CZ">
              <a:solidFill>
                <a:srgbClr val="990000"/>
              </a:solidFill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3284538"/>
            <a:ext cx="4092575" cy="28114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VÝHODY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příjmová solidarita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rizika nese stát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nízké administrativní náklady (marketing)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indexace automatická</a:t>
            </a:r>
            <a:br>
              <a:rPr lang="cs-CZ" altLang="cs-CZ" sz="2000" dirty="0"/>
            </a:br>
            <a:r>
              <a:rPr lang="cs-CZ" altLang="cs-CZ" sz="2000" dirty="0"/>
              <a:t> (= odolný vůči inflaci)</a:t>
            </a:r>
            <a:endParaRPr lang="en-GB" altLang="cs-CZ" sz="2400" b="1" dirty="0">
              <a:solidFill>
                <a:srgbClr val="990000"/>
              </a:solidFill>
            </a:endParaRPr>
          </a:p>
        </p:txBody>
      </p:sp>
      <p:sp>
        <p:nvSpPr>
          <p:cNvPr id="1024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56163" y="3284538"/>
            <a:ext cx="4037012" cy="28114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NEVÝHODY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citlivost na demografické změny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náchylnost k politickým zásahům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nízká motivace (slabá vazba příspěvek dávka)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obtížnost změny zralého systému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>
                <a:solidFill>
                  <a:srgbClr val="990000"/>
                </a:solidFill>
              </a:rPr>
              <a:t>Negativní dopad krize</a:t>
            </a:r>
            <a:endParaRPr lang="en-GB" altLang="cs-CZ" sz="2400" b="1" dirty="0">
              <a:solidFill>
                <a:srgbClr val="990000"/>
              </a:solidFill>
            </a:endParaRP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553200" y="1817687"/>
            <a:ext cx="79994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447675"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2800" dirty="0"/>
              <a:t>důchody + administrativa = počet EA * průměrný vyměřovací základ * </a:t>
            </a:r>
            <a:r>
              <a:rPr lang="cs-CZ" altLang="cs-CZ" sz="2800" dirty="0">
                <a:solidFill>
                  <a:srgbClr val="990000"/>
                </a:solidFill>
              </a:rPr>
              <a:t>příspěvková sazba</a:t>
            </a:r>
            <a:endParaRPr lang="en-GB" altLang="cs-CZ" sz="2800" dirty="0">
              <a:solidFill>
                <a:srgbClr val="990000"/>
              </a:solidFill>
            </a:endParaRPr>
          </a:p>
        </p:txBody>
      </p:sp>
      <p:graphicFrame>
        <p:nvGraphicFramePr>
          <p:cNvPr id="132116" name="Group 20"/>
          <p:cNvGraphicFramePr>
            <a:graphicFrameLocks noGrp="1"/>
          </p:cNvGraphicFramePr>
          <p:nvPr/>
        </p:nvGraphicFramePr>
        <p:xfrm>
          <a:off x="4716463" y="260350"/>
          <a:ext cx="1824037" cy="1036638"/>
        </p:xfrm>
        <a:graphic>
          <a:graphicData uri="http://schemas.openxmlformats.org/drawingml/2006/table">
            <a:tbl>
              <a:tblPr/>
              <a:tblGrid>
                <a:gridCol w="912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1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Zástupný symbol pro zápatí 3">
            <a:extLst>
              <a:ext uri="{FF2B5EF4-FFF2-40B4-BE49-F238E27FC236}">
                <a16:creationId xmlns:a16="http://schemas.microsoft.com/office/drawing/2014/main" id="{E8E224F1-08C0-4708-9EB9-2EB46F0953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</p:spPr>
        <p:txBody>
          <a:bodyPr/>
          <a:lstStyle/>
          <a:p>
            <a:r>
              <a:rPr lang="cs-CZ" dirty="0"/>
              <a:t>SOC284 Úvod do sociální gerontologie – důchody 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9875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990000"/>
                </a:solidFill>
              </a:rPr>
              <a:t>DC FONDY</a:t>
            </a:r>
            <a:endParaRPr lang="en-GB" altLang="cs-CZ">
              <a:solidFill>
                <a:srgbClr val="990000"/>
              </a:solidFill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971800"/>
            <a:ext cx="4175125" cy="3124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>
                <a:solidFill>
                  <a:schemeClr val="accent4"/>
                </a:solidFill>
              </a:rPr>
              <a:t>VÝHODY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>
                <a:solidFill>
                  <a:schemeClr val="accent4"/>
                </a:solidFill>
              </a:rPr>
              <a:t>vyšší zásluhovost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>
                <a:solidFill>
                  <a:schemeClr val="accent4"/>
                </a:solidFill>
              </a:rPr>
              <a:t>preference jednotlivců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>
                <a:solidFill>
                  <a:schemeClr val="accent4"/>
                </a:solidFill>
              </a:rPr>
              <a:t>průhlednost, transparentnost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>
                <a:solidFill>
                  <a:schemeClr val="accent4"/>
                </a:solidFill>
              </a:rPr>
              <a:t>konkurence = vyšší kvalita služeb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>
                <a:solidFill>
                  <a:schemeClr val="accent4"/>
                </a:solidFill>
              </a:rPr>
              <a:t>vyšší odolnost (?) vůči demografickým rizikům</a:t>
            </a:r>
            <a:endParaRPr lang="en-GB" altLang="cs-CZ" sz="2400" b="1" dirty="0">
              <a:solidFill>
                <a:schemeClr val="accent4"/>
              </a:solidFill>
            </a:endParaRPr>
          </a:p>
        </p:txBody>
      </p:sp>
      <p:sp>
        <p:nvSpPr>
          <p:cNvPr id="1126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56163" y="2971800"/>
            <a:ext cx="4037012" cy="3124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NEVÝHODY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rizika nesou účastníci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>
                <a:solidFill>
                  <a:schemeClr val="accent4"/>
                </a:solidFill>
              </a:rPr>
              <a:t>obtížná předvídatelnost dávek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>
                <a:solidFill>
                  <a:schemeClr val="accent4"/>
                </a:solidFill>
              </a:rPr>
              <a:t>solidarita je potlačena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>
                <a:solidFill>
                  <a:schemeClr val="accent4"/>
                </a:solidFill>
              </a:rPr>
              <a:t>vyšší náklady na administrativu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>
                <a:solidFill>
                  <a:schemeClr val="accent4"/>
                </a:solidFill>
              </a:rPr>
              <a:t>finančně náročný přechod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>
                <a:solidFill>
                  <a:schemeClr val="accent4"/>
                </a:solidFill>
              </a:rPr>
              <a:t>rizika inflace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>
                <a:solidFill>
                  <a:schemeClr val="accent4"/>
                </a:solidFill>
              </a:rPr>
              <a:t>rizika politických turbulencí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>
                <a:solidFill>
                  <a:schemeClr val="accent4"/>
                </a:solidFill>
              </a:rPr>
              <a:t>vliv ekonomických poklesů</a:t>
            </a:r>
            <a:endParaRPr lang="en-GB" altLang="cs-CZ" sz="2000" dirty="0">
              <a:solidFill>
                <a:schemeClr val="accent4"/>
              </a:solidFill>
            </a:endParaRP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949325" y="1828800"/>
            <a:ext cx="76612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447675"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2800"/>
              <a:t>(příspěvky + zhodnocení)</a:t>
            </a:r>
            <a:r>
              <a:rPr lang="en-US" altLang="cs-CZ" sz="2800"/>
              <a:t>/</a:t>
            </a:r>
            <a:r>
              <a:rPr lang="cs-CZ" altLang="cs-CZ" sz="2800"/>
              <a:t>naděje na dožití = </a:t>
            </a:r>
            <a:r>
              <a:rPr lang="cs-CZ" altLang="cs-CZ" sz="2800">
                <a:solidFill>
                  <a:srgbClr val="990000"/>
                </a:solidFill>
              </a:rPr>
              <a:t>důchod</a:t>
            </a:r>
            <a:r>
              <a:rPr lang="cs-CZ" altLang="cs-CZ" sz="2800"/>
              <a:t> + administrativa</a:t>
            </a:r>
            <a:endParaRPr lang="en-GB" altLang="cs-CZ" sz="2800">
              <a:solidFill>
                <a:srgbClr val="990000"/>
              </a:solidFill>
            </a:endParaRPr>
          </a:p>
        </p:txBody>
      </p:sp>
      <p:graphicFrame>
        <p:nvGraphicFramePr>
          <p:cNvPr id="134162" name="Group 18"/>
          <p:cNvGraphicFramePr>
            <a:graphicFrameLocks noGrp="1"/>
          </p:cNvGraphicFramePr>
          <p:nvPr/>
        </p:nvGraphicFramePr>
        <p:xfrm>
          <a:off x="4716463" y="260350"/>
          <a:ext cx="1824037" cy="1036638"/>
        </p:xfrm>
        <a:graphic>
          <a:graphicData uri="http://schemas.openxmlformats.org/drawingml/2006/table">
            <a:tbl>
              <a:tblPr/>
              <a:tblGrid>
                <a:gridCol w="912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1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Zástupný symbol pro zápatí 3">
            <a:extLst>
              <a:ext uri="{FF2B5EF4-FFF2-40B4-BE49-F238E27FC236}">
                <a16:creationId xmlns:a16="http://schemas.microsoft.com/office/drawing/2014/main" id="{874DC2DC-850F-4ADC-A384-803E6DAC63FE}"/>
              </a:ext>
            </a:extLst>
          </p:cNvPr>
          <p:cNvSpPr txBox="1">
            <a:spLocks/>
          </p:cNvSpPr>
          <p:nvPr/>
        </p:nvSpPr>
        <p:spPr bwMode="auto">
          <a:xfrm>
            <a:off x="484300" y="6248400"/>
            <a:ext cx="5798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dirty="0"/>
              <a:t>SOC284 Úvod do sociální gerontologie – důchody </a:t>
            </a:r>
            <a:endParaRPr lang="cs-CZ" alt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990000"/>
                </a:solidFill>
              </a:rPr>
              <a:t>NDC</a:t>
            </a:r>
            <a:endParaRPr lang="en-GB" altLang="cs-CZ">
              <a:solidFill>
                <a:srgbClr val="990000"/>
              </a:solidFill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49325" y="2971800"/>
            <a:ext cx="3754438" cy="3124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000" dirty="0"/>
              <a:t>VÝHODY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>
                <a:solidFill>
                  <a:schemeClr val="accent4"/>
                </a:solidFill>
              </a:rPr>
              <a:t>vazba příspěvek dávka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vhodný v případě málo rozvinutého kapitálového trhu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snadný přechod oběma směry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trh práce</a:t>
            </a:r>
            <a:endParaRPr lang="en-GB" altLang="cs-CZ" sz="2000" dirty="0"/>
          </a:p>
        </p:txBody>
      </p:sp>
      <p:sp>
        <p:nvSpPr>
          <p:cNvPr id="1229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56163" y="2971800"/>
            <a:ext cx="4108450" cy="3124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000" dirty="0"/>
              <a:t>NEVÝHODY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není to příliš složité pro občana?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>
                <a:solidFill>
                  <a:schemeClr val="accent4"/>
                </a:solidFill>
              </a:rPr>
              <a:t>(odtržení příjmové a výdajové strany -  absorpce demografických změn)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>
                <a:solidFill>
                  <a:schemeClr val="accent4"/>
                </a:solidFill>
              </a:rPr>
              <a:t>náročné na vstupní data a fungování IS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vměšování politiky</a:t>
            </a:r>
            <a:endParaRPr lang="en-GB" altLang="cs-CZ" sz="2000" dirty="0"/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949325" y="1828800"/>
            <a:ext cx="76612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447675"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2800"/>
              <a:t>(</a:t>
            </a:r>
            <a:r>
              <a:rPr lang="cs-CZ" altLang="cs-CZ" sz="2800">
                <a:solidFill>
                  <a:srgbClr val="990000"/>
                </a:solidFill>
              </a:rPr>
              <a:t>“příspěvky +</a:t>
            </a:r>
            <a:r>
              <a:rPr lang="cs-CZ" altLang="cs-CZ" sz="2800"/>
              <a:t> </a:t>
            </a:r>
            <a:r>
              <a:rPr lang="cs-CZ" altLang="cs-CZ" sz="2800">
                <a:solidFill>
                  <a:srgbClr val="990000"/>
                </a:solidFill>
              </a:rPr>
              <a:t>zhodnocení“</a:t>
            </a:r>
            <a:r>
              <a:rPr lang="cs-CZ" altLang="cs-CZ" sz="2800"/>
              <a:t>)</a:t>
            </a:r>
            <a:r>
              <a:rPr lang="en-US" altLang="cs-CZ" sz="2800"/>
              <a:t>/</a:t>
            </a:r>
            <a:r>
              <a:rPr lang="cs-CZ" altLang="cs-CZ" sz="2800"/>
              <a:t>naděje na dožití = </a:t>
            </a:r>
            <a:r>
              <a:rPr lang="cs-CZ" altLang="cs-CZ" sz="2800">
                <a:solidFill>
                  <a:srgbClr val="990000"/>
                </a:solidFill>
              </a:rPr>
              <a:t>důchod</a:t>
            </a:r>
            <a:r>
              <a:rPr lang="cs-CZ" altLang="cs-CZ" sz="2800"/>
              <a:t> + administrativa</a:t>
            </a:r>
            <a:endParaRPr lang="en-GB" altLang="cs-CZ" b="1">
              <a:solidFill>
                <a:srgbClr val="990000"/>
              </a:solidFill>
            </a:endParaRPr>
          </a:p>
        </p:txBody>
      </p:sp>
      <p:graphicFrame>
        <p:nvGraphicFramePr>
          <p:cNvPr id="135186" name="Group 18"/>
          <p:cNvGraphicFramePr>
            <a:graphicFrameLocks noGrp="1"/>
          </p:cNvGraphicFramePr>
          <p:nvPr/>
        </p:nvGraphicFramePr>
        <p:xfrm>
          <a:off x="4716463" y="260350"/>
          <a:ext cx="1824037" cy="1036638"/>
        </p:xfrm>
        <a:graphic>
          <a:graphicData uri="http://schemas.openxmlformats.org/drawingml/2006/table">
            <a:tbl>
              <a:tblPr/>
              <a:tblGrid>
                <a:gridCol w="912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1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Zástupný symbol pro zápatí 3">
            <a:extLst>
              <a:ext uri="{FF2B5EF4-FFF2-40B4-BE49-F238E27FC236}">
                <a16:creationId xmlns:a16="http://schemas.microsoft.com/office/drawing/2014/main" id="{7E927866-64B8-4711-B442-915C3D9080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</p:spPr>
        <p:txBody>
          <a:bodyPr/>
          <a:lstStyle/>
          <a:p>
            <a:r>
              <a:rPr lang="cs-CZ" dirty="0"/>
              <a:t>SOC284 Úvod do sociální gerontologie – důchody </a:t>
            </a:r>
            <a:endParaRPr lang="cs-CZ" alt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	SOC284 Úvod do sociální gerontologie – důchody 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9589" y="1047404"/>
            <a:ext cx="8082321" cy="5085109"/>
          </a:xfrm>
        </p:spPr>
        <p:txBody>
          <a:bodyPr/>
          <a:lstStyle/>
          <a:p>
            <a:pPr marL="0" indent="0" algn="ctr">
              <a:buNone/>
            </a:pPr>
            <a:r>
              <a:rPr lang="cs-CZ" sz="3000" i="1" dirty="0"/>
              <a:t>Prodlužování délky života </a:t>
            </a:r>
          </a:p>
          <a:p>
            <a:pPr marL="0" indent="0" algn="ctr">
              <a:buNone/>
            </a:pPr>
            <a:r>
              <a:rPr lang="cs-CZ" sz="3000" i="1" dirty="0"/>
              <a:t>je výsledkem </a:t>
            </a:r>
          </a:p>
          <a:p>
            <a:pPr marL="0" indent="0" algn="ctr">
              <a:buNone/>
            </a:pPr>
            <a:r>
              <a:rPr lang="cs-CZ" sz="3000" i="1" dirty="0"/>
              <a:t>zásadního zlepšení péče o zdraví, </a:t>
            </a:r>
          </a:p>
          <a:p>
            <a:pPr marL="0" indent="0" algn="ctr">
              <a:buNone/>
            </a:pPr>
            <a:r>
              <a:rPr lang="cs-CZ" sz="3000" i="1" dirty="0"/>
              <a:t>růstu životní úrovně a </a:t>
            </a:r>
          </a:p>
          <a:p>
            <a:pPr marL="0" indent="0" algn="ctr">
              <a:buNone/>
            </a:pPr>
            <a:r>
              <a:rPr lang="cs-CZ" sz="3000" i="1" dirty="0"/>
              <a:t>je jedním z nejvýznamnějších úspěchů posledních desetiletí. </a:t>
            </a:r>
          </a:p>
          <a:p>
            <a:pPr marL="0" indent="0" algn="r">
              <a:buNone/>
            </a:pPr>
            <a:endParaRPr lang="cs-CZ" sz="1100" dirty="0"/>
          </a:p>
          <a:p>
            <a:pPr marL="0" indent="0" algn="r">
              <a:buNone/>
            </a:pPr>
            <a:r>
              <a:rPr lang="cs-CZ" sz="1100" dirty="0"/>
              <a:t>(</a:t>
            </a:r>
            <a:r>
              <a:rPr lang="cs-CZ" sz="1100" i="1" dirty="0"/>
              <a:t>WHO:</a:t>
            </a:r>
            <a:r>
              <a:rPr lang="en-GB" sz="1100" i="1" dirty="0"/>
              <a:t> Active ageing: a policy Framework</a:t>
            </a:r>
            <a:r>
              <a:rPr lang="cs-CZ" sz="1100" i="1" dirty="0"/>
              <a:t>, 2002</a:t>
            </a:r>
            <a:r>
              <a:rPr lang="cs-CZ" sz="1100" dirty="0"/>
              <a:t>)</a:t>
            </a:r>
            <a:endParaRPr lang="cs-CZ" altLang="cs-CZ" sz="1100" dirty="0"/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990000"/>
                </a:solidFill>
              </a:rPr>
              <a:t>DB fondový </a:t>
            </a:r>
            <a:endParaRPr lang="en-GB" altLang="cs-CZ">
              <a:solidFill>
                <a:srgbClr val="990000"/>
              </a:solidFill>
            </a:endParaRP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949325" y="1828800"/>
            <a:ext cx="7661275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447675"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cs-CZ" altLang="cs-CZ" sz="2800"/>
              <a:t>vyskytuje se zřídka (historie)</a:t>
            </a:r>
          </a:p>
          <a:p>
            <a:pPr>
              <a:buFontTx/>
              <a:buChar char="•"/>
            </a:pPr>
            <a:r>
              <a:rPr lang="cs-CZ" altLang="cs-CZ" sz="2800"/>
              <a:t>zaměstnanecké penzijní plány</a:t>
            </a:r>
            <a:endParaRPr lang="en-GB" altLang="cs-CZ" sz="2800"/>
          </a:p>
        </p:txBody>
      </p:sp>
      <p:graphicFrame>
        <p:nvGraphicFramePr>
          <p:cNvPr id="178232" name="Group 56"/>
          <p:cNvGraphicFramePr>
            <a:graphicFrameLocks noGrp="1"/>
          </p:cNvGraphicFramePr>
          <p:nvPr>
            <p:ph idx="1"/>
          </p:nvPr>
        </p:nvGraphicFramePr>
        <p:xfrm>
          <a:off x="4716463" y="188913"/>
          <a:ext cx="1822450" cy="1087437"/>
        </p:xfrm>
        <a:graphic>
          <a:graphicData uri="http://schemas.openxmlformats.org/drawingml/2006/table">
            <a:tbl>
              <a:tblPr/>
              <a:tblGrid>
                <a:gridCol w="91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1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45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328" name="Zástupný symbol pro datum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ED78F5-254B-483B-A2D4-B8A39FF0C512}" type="datetime1">
              <a:rPr lang="cs-CZ" altLang="cs-CZ" sz="1000" smtClean="0"/>
              <a:t>27.11.2018</a:t>
            </a:fld>
            <a:endParaRPr lang="cs-CZ" altLang="cs-CZ" sz="1000"/>
          </a:p>
        </p:txBody>
      </p:sp>
      <p:sp>
        <p:nvSpPr>
          <p:cNvPr id="7" name="Zástupný symbol pro zápatí 3">
            <a:extLst>
              <a:ext uri="{FF2B5EF4-FFF2-40B4-BE49-F238E27FC236}">
                <a16:creationId xmlns:a16="http://schemas.microsoft.com/office/drawing/2014/main" id="{CB8D6E56-3967-42D2-8DAA-AD861184C669}"/>
              </a:ext>
            </a:extLst>
          </p:cNvPr>
          <p:cNvSpPr txBox="1">
            <a:spLocks/>
          </p:cNvSpPr>
          <p:nvPr/>
        </p:nvSpPr>
        <p:spPr>
          <a:xfrm>
            <a:off x="422694" y="6248400"/>
            <a:ext cx="6305910" cy="457200"/>
          </a:xfrm>
          <a:ln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2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SOC284 Úvod do sociální gerontologie – důchody </a:t>
            </a:r>
            <a:endParaRPr lang="cs-CZ" altLang="cs-CZ" sz="12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3600" dirty="0">
                <a:solidFill>
                  <a:schemeClr val="tx2"/>
                </a:solidFill>
              </a:rPr>
              <a:t>Charakteristika českého důchodového systému</a:t>
            </a:r>
          </a:p>
        </p:txBody>
      </p:sp>
      <p:pic>
        <p:nvPicPr>
          <p:cNvPr id="4099" name="Picture 3" descr="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844675"/>
            <a:ext cx="8713788" cy="29305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50825" y="4894262"/>
            <a:ext cx="8642350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800" dirty="0"/>
              <a:t>Doporučení Světové banky </a:t>
            </a:r>
            <a:r>
              <a:rPr lang="cs-CZ" altLang="cs-CZ" sz="1800" dirty="0">
                <a:solidFill>
                  <a:schemeClr val="tx2"/>
                </a:solidFill>
              </a:rPr>
              <a:t>– </a:t>
            </a:r>
            <a:r>
              <a:rPr lang="cs-CZ" altLang="cs-CZ" sz="1800" b="1" dirty="0">
                <a:solidFill>
                  <a:schemeClr val="tx2"/>
                </a:solidFill>
              </a:rPr>
              <a:t>3 pilíře</a:t>
            </a:r>
            <a:r>
              <a:rPr lang="cs-CZ" altLang="cs-CZ" sz="1800" dirty="0"/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800" dirty="0"/>
              <a:t>1. pilíř – rovná dávka (financování DB PAYG nebo NDC)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800" dirty="0"/>
              <a:t>2. pilíř – povinné spoření (provázané nebo neprovázané se zaměstnavatelem)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800" dirty="0"/>
              <a:t>3. pilíř – dobrovolné spoření bez podpory státu či garance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38BA081D-A6FA-45BB-B447-65DC81B681F4}"/>
              </a:ext>
            </a:extLst>
          </p:cNvPr>
          <p:cNvSpPr txBox="1">
            <a:spLocks/>
          </p:cNvSpPr>
          <p:nvPr/>
        </p:nvSpPr>
        <p:spPr>
          <a:xfrm>
            <a:off x="0" y="6510089"/>
            <a:ext cx="6305910" cy="457200"/>
          </a:xfrm>
          <a:ln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2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SOC284 Úvod do sociální gerontologie – důchody </a:t>
            </a:r>
            <a:endParaRPr lang="cs-CZ" altLang="cs-CZ" sz="12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8" name="Zástupný symbol pro datum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ED78F5-254B-483B-A2D4-B8A39FF0C512}" type="datetime1">
              <a:rPr lang="cs-CZ" altLang="cs-CZ" sz="1000" smtClean="0"/>
              <a:t>27.11.2018</a:t>
            </a:fld>
            <a:endParaRPr lang="cs-CZ" altLang="cs-CZ" sz="1000"/>
          </a:p>
        </p:txBody>
      </p:sp>
      <p:sp>
        <p:nvSpPr>
          <p:cNvPr id="7" name="Zástupný symbol pro zápatí 3">
            <a:extLst>
              <a:ext uri="{FF2B5EF4-FFF2-40B4-BE49-F238E27FC236}">
                <a16:creationId xmlns:a16="http://schemas.microsoft.com/office/drawing/2014/main" id="{CB8D6E56-3967-42D2-8DAA-AD861184C669}"/>
              </a:ext>
            </a:extLst>
          </p:cNvPr>
          <p:cNvSpPr txBox="1">
            <a:spLocks/>
          </p:cNvSpPr>
          <p:nvPr/>
        </p:nvSpPr>
        <p:spPr>
          <a:xfrm>
            <a:off x="422694" y="6248400"/>
            <a:ext cx="6305910" cy="457200"/>
          </a:xfrm>
          <a:ln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2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SOC284 Úvod do sociální gerontologie – důchody </a:t>
            </a:r>
            <a:endParaRPr lang="cs-CZ" altLang="cs-CZ" sz="12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EA495A5-563D-4162-B1CA-B7D0AFD95C35}"/>
              </a:ext>
            </a:extLst>
          </p:cNvPr>
          <p:cNvSpPr/>
          <p:nvPr/>
        </p:nvSpPr>
        <p:spPr>
          <a:xfrm>
            <a:off x="4869725" y="6125289"/>
            <a:ext cx="37177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/>
              <a:t>Zdroj</a:t>
            </a:r>
            <a:r>
              <a:rPr lang="en-US" sz="1000" dirty="0"/>
              <a:t>: </a:t>
            </a:r>
            <a:r>
              <a:rPr lang="cs-CZ" sz="1000" dirty="0"/>
              <a:t>MF ČR: </a:t>
            </a:r>
            <a:r>
              <a:rPr lang="pl-PL" sz="1000" dirty="0"/>
              <a:t>návrh státního rozpočtu na rok 2017; sešit H</a:t>
            </a:r>
            <a:endParaRPr lang="en-US" sz="10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140AEAA-5212-4C57-8F01-42AD2F241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105" y="906893"/>
            <a:ext cx="7863013" cy="506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28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8" name="Zástupný symbol pro datum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ED78F5-254B-483B-A2D4-B8A39FF0C512}" type="datetime1">
              <a:rPr lang="cs-CZ" altLang="cs-CZ" sz="1000" smtClean="0"/>
              <a:t>27.11.2018</a:t>
            </a:fld>
            <a:endParaRPr lang="cs-CZ" altLang="cs-CZ" sz="1000"/>
          </a:p>
        </p:txBody>
      </p:sp>
      <p:sp>
        <p:nvSpPr>
          <p:cNvPr id="7" name="Zástupný symbol pro zápatí 3">
            <a:extLst>
              <a:ext uri="{FF2B5EF4-FFF2-40B4-BE49-F238E27FC236}">
                <a16:creationId xmlns:a16="http://schemas.microsoft.com/office/drawing/2014/main" id="{CB8D6E56-3967-42D2-8DAA-AD861184C669}"/>
              </a:ext>
            </a:extLst>
          </p:cNvPr>
          <p:cNvSpPr txBox="1">
            <a:spLocks/>
          </p:cNvSpPr>
          <p:nvPr/>
        </p:nvSpPr>
        <p:spPr>
          <a:xfrm>
            <a:off x="422694" y="6248400"/>
            <a:ext cx="6305910" cy="457200"/>
          </a:xfrm>
          <a:ln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2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SOC284 Úvod do sociální gerontologie – důchody </a:t>
            </a:r>
            <a:endParaRPr lang="cs-CZ" altLang="cs-CZ" sz="12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EA495A5-563D-4162-B1CA-B7D0AFD95C35}"/>
              </a:ext>
            </a:extLst>
          </p:cNvPr>
          <p:cNvSpPr/>
          <p:nvPr/>
        </p:nvSpPr>
        <p:spPr>
          <a:xfrm>
            <a:off x="4869725" y="6125289"/>
            <a:ext cx="37177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/>
              <a:t>Zdroj</a:t>
            </a:r>
            <a:r>
              <a:rPr lang="en-US" sz="1000" dirty="0"/>
              <a:t>: </a:t>
            </a:r>
            <a:r>
              <a:rPr lang="cs-CZ" sz="1000" dirty="0"/>
              <a:t>MF ČR: </a:t>
            </a:r>
            <a:r>
              <a:rPr lang="pl-PL" sz="1000" dirty="0"/>
              <a:t>návrh státního rozpočtu na rok 2017; sešit H</a:t>
            </a:r>
            <a:endParaRPr lang="en-US" sz="10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4A1A3DC-92D9-46DD-8289-AAA4C00FC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73" y="968342"/>
            <a:ext cx="8115580" cy="487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40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8" name="Zástupný symbol pro datum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ED78F5-254B-483B-A2D4-B8A39FF0C512}" type="datetime1">
              <a:rPr lang="cs-CZ" altLang="cs-CZ" sz="1000" smtClean="0"/>
              <a:t>27.11.2018</a:t>
            </a:fld>
            <a:endParaRPr lang="cs-CZ" altLang="cs-CZ" sz="1000"/>
          </a:p>
        </p:txBody>
      </p:sp>
      <p:sp>
        <p:nvSpPr>
          <p:cNvPr id="7" name="Zástupný symbol pro zápatí 3">
            <a:extLst>
              <a:ext uri="{FF2B5EF4-FFF2-40B4-BE49-F238E27FC236}">
                <a16:creationId xmlns:a16="http://schemas.microsoft.com/office/drawing/2014/main" id="{CB8D6E56-3967-42D2-8DAA-AD861184C669}"/>
              </a:ext>
            </a:extLst>
          </p:cNvPr>
          <p:cNvSpPr txBox="1">
            <a:spLocks/>
          </p:cNvSpPr>
          <p:nvPr/>
        </p:nvSpPr>
        <p:spPr>
          <a:xfrm>
            <a:off x="422694" y="6248400"/>
            <a:ext cx="6305910" cy="457200"/>
          </a:xfrm>
          <a:ln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2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SOC284 Úvod do sociální gerontologie – důchody </a:t>
            </a:r>
            <a:endParaRPr lang="cs-CZ" altLang="cs-CZ" sz="12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EA495A5-563D-4162-B1CA-B7D0AFD95C35}"/>
              </a:ext>
            </a:extLst>
          </p:cNvPr>
          <p:cNvSpPr/>
          <p:nvPr/>
        </p:nvSpPr>
        <p:spPr>
          <a:xfrm>
            <a:off x="4869725" y="6125289"/>
            <a:ext cx="37177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/>
              <a:t>Zdroj</a:t>
            </a:r>
            <a:r>
              <a:rPr lang="en-US" sz="1000" dirty="0"/>
              <a:t>: </a:t>
            </a:r>
            <a:r>
              <a:rPr lang="cs-CZ" sz="1000" dirty="0"/>
              <a:t>MF ČR: </a:t>
            </a:r>
            <a:r>
              <a:rPr lang="pl-PL" sz="1000" dirty="0"/>
              <a:t>návrh státního rozpočtu na rok 2017; sešit H</a:t>
            </a:r>
            <a:endParaRPr lang="en-US" sz="1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1336BBB-C1EA-484B-821D-F33516900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52" y="908184"/>
            <a:ext cx="8004231" cy="481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04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8" name="Zástupný symbol pro datum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ED78F5-254B-483B-A2D4-B8A39FF0C512}" type="datetime1">
              <a:rPr lang="cs-CZ" altLang="cs-CZ" sz="1000" smtClean="0"/>
              <a:t>27.11.2018</a:t>
            </a:fld>
            <a:endParaRPr lang="cs-CZ" altLang="cs-CZ" sz="1000"/>
          </a:p>
        </p:txBody>
      </p:sp>
      <p:sp>
        <p:nvSpPr>
          <p:cNvPr id="7" name="Zástupný symbol pro zápatí 3">
            <a:extLst>
              <a:ext uri="{FF2B5EF4-FFF2-40B4-BE49-F238E27FC236}">
                <a16:creationId xmlns:a16="http://schemas.microsoft.com/office/drawing/2014/main" id="{CB8D6E56-3967-42D2-8DAA-AD861184C669}"/>
              </a:ext>
            </a:extLst>
          </p:cNvPr>
          <p:cNvSpPr txBox="1">
            <a:spLocks/>
          </p:cNvSpPr>
          <p:nvPr/>
        </p:nvSpPr>
        <p:spPr>
          <a:xfrm>
            <a:off x="422694" y="6248400"/>
            <a:ext cx="6305910" cy="457200"/>
          </a:xfrm>
          <a:ln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2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SOC284 Úvod do sociální gerontologie – důchody </a:t>
            </a:r>
            <a:endParaRPr lang="cs-CZ" altLang="cs-CZ" sz="12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EA495A5-563D-4162-B1CA-B7D0AFD95C35}"/>
              </a:ext>
            </a:extLst>
          </p:cNvPr>
          <p:cNvSpPr/>
          <p:nvPr/>
        </p:nvSpPr>
        <p:spPr>
          <a:xfrm>
            <a:off x="4869725" y="6125289"/>
            <a:ext cx="37177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/>
              <a:t>Zdroj</a:t>
            </a:r>
            <a:r>
              <a:rPr lang="cs-CZ" sz="1000" dirty="0"/>
              <a:t>: MPSV: informace o vyplacených dávkách, 2017</a:t>
            </a:r>
            <a:endParaRPr lang="en-US" sz="10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D7194D4-E6C6-4ED7-8999-5D2804B01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94" y="909940"/>
            <a:ext cx="7963317" cy="509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88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8" name="Zástupný symbol pro datum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ED78F5-254B-483B-A2D4-B8A39FF0C512}" type="datetime1">
              <a:rPr lang="cs-CZ" altLang="cs-CZ" sz="1000" smtClean="0"/>
              <a:t>27.11.2018</a:t>
            </a:fld>
            <a:endParaRPr lang="cs-CZ" altLang="cs-CZ" sz="1000"/>
          </a:p>
        </p:txBody>
      </p:sp>
      <p:sp>
        <p:nvSpPr>
          <p:cNvPr id="7" name="Zástupný symbol pro zápatí 3">
            <a:extLst>
              <a:ext uri="{FF2B5EF4-FFF2-40B4-BE49-F238E27FC236}">
                <a16:creationId xmlns:a16="http://schemas.microsoft.com/office/drawing/2014/main" id="{CB8D6E56-3967-42D2-8DAA-AD861184C669}"/>
              </a:ext>
            </a:extLst>
          </p:cNvPr>
          <p:cNvSpPr txBox="1">
            <a:spLocks/>
          </p:cNvSpPr>
          <p:nvPr/>
        </p:nvSpPr>
        <p:spPr>
          <a:xfrm>
            <a:off x="422694" y="6248400"/>
            <a:ext cx="6305910" cy="457200"/>
          </a:xfrm>
          <a:ln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2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SOC284 Úvod do sociální gerontologie – důchody </a:t>
            </a:r>
            <a:endParaRPr lang="cs-CZ" altLang="cs-CZ" sz="12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EA495A5-563D-4162-B1CA-B7D0AFD95C35}"/>
              </a:ext>
            </a:extLst>
          </p:cNvPr>
          <p:cNvSpPr/>
          <p:nvPr/>
        </p:nvSpPr>
        <p:spPr>
          <a:xfrm>
            <a:off x="4869725" y="6125289"/>
            <a:ext cx="37177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/>
              <a:t>Zdroj</a:t>
            </a:r>
            <a:r>
              <a:rPr lang="cs-CZ" sz="1000" dirty="0"/>
              <a:t>: MPSV: informace o vyplacených dávkách, 2017</a:t>
            </a:r>
            <a:endParaRPr lang="en-US" sz="10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837E1FB-DAE5-40B6-B755-0095742D4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23" y="992405"/>
            <a:ext cx="7787920" cy="466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82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8" name="Zástupný symbol pro datum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ED78F5-254B-483B-A2D4-B8A39FF0C512}" type="datetime1">
              <a:rPr lang="cs-CZ" altLang="cs-CZ" sz="1000" smtClean="0"/>
              <a:t>27.11.2018</a:t>
            </a:fld>
            <a:endParaRPr lang="cs-CZ" altLang="cs-CZ" sz="1000"/>
          </a:p>
        </p:txBody>
      </p:sp>
      <p:sp>
        <p:nvSpPr>
          <p:cNvPr id="7" name="Zástupný symbol pro zápatí 3">
            <a:extLst>
              <a:ext uri="{FF2B5EF4-FFF2-40B4-BE49-F238E27FC236}">
                <a16:creationId xmlns:a16="http://schemas.microsoft.com/office/drawing/2014/main" id="{CB8D6E56-3967-42D2-8DAA-AD861184C669}"/>
              </a:ext>
            </a:extLst>
          </p:cNvPr>
          <p:cNvSpPr txBox="1">
            <a:spLocks/>
          </p:cNvSpPr>
          <p:nvPr/>
        </p:nvSpPr>
        <p:spPr>
          <a:xfrm>
            <a:off x="422694" y="6248400"/>
            <a:ext cx="6305910" cy="457200"/>
          </a:xfrm>
          <a:ln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2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SOC284 Úvod do sociální gerontologie – důchody </a:t>
            </a:r>
            <a:endParaRPr lang="cs-CZ" altLang="cs-CZ" sz="12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EA495A5-563D-4162-B1CA-B7D0AFD95C35}"/>
              </a:ext>
            </a:extLst>
          </p:cNvPr>
          <p:cNvSpPr/>
          <p:nvPr/>
        </p:nvSpPr>
        <p:spPr>
          <a:xfrm>
            <a:off x="4869725" y="6125289"/>
            <a:ext cx="37177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/>
              <a:t>Zdroj</a:t>
            </a:r>
            <a:r>
              <a:rPr lang="cs-CZ" sz="1000" dirty="0"/>
              <a:t>: MPSV: informace o vyplacených dávkách, 2017</a:t>
            </a:r>
            <a:endParaRPr lang="en-US" sz="10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085A8C5-22FB-4EFA-BAED-F46726E58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94" y="992405"/>
            <a:ext cx="8035506" cy="481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712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Zástupný symbol pro číslo snímku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34F8530-E2E2-4073-98E0-91D15AC67C5F}" type="slidenum">
              <a:rPr lang="cs-CZ" altLang="cs-CZ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cs-CZ" altLang="cs-CZ" sz="1000"/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E0E503C3-2AA1-419E-9BF4-ADE6563D0481}"/>
              </a:ext>
            </a:extLst>
          </p:cNvPr>
          <p:cNvSpPr txBox="1">
            <a:spLocks/>
          </p:cNvSpPr>
          <p:nvPr/>
        </p:nvSpPr>
        <p:spPr>
          <a:xfrm>
            <a:off x="0" y="6472071"/>
            <a:ext cx="6305910" cy="457200"/>
          </a:xfrm>
          <a:ln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2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SOC284 Úvod do sociální gerontologie – důchody </a:t>
            </a:r>
            <a:endParaRPr lang="cs-CZ" altLang="cs-CZ" sz="12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9AEAEC8-6803-411F-B937-E8939456B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53" y="972461"/>
            <a:ext cx="8035273" cy="5217291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F37056D8-0333-4C92-9DE4-F4A33A421CC4}"/>
              </a:ext>
            </a:extLst>
          </p:cNvPr>
          <p:cNvSpPr txBox="1"/>
          <p:nvPr/>
        </p:nvSpPr>
        <p:spPr>
          <a:xfrm>
            <a:off x="1382670" y="6172167"/>
            <a:ext cx="7123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Zdroj</a:t>
            </a:r>
            <a:r>
              <a:rPr lang="en-US" sz="1000" dirty="0"/>
              <a:t>: </a:t>
            </a:r>
            <a:r>
              <a:rPr lang="cs-CZ" sz="1000" dirty="0"/>
              <a:t>PSP ČR</a:t>
            </a:r>
            <a:r>
              <a:rPr lang="en-US" sz="1000" dirty="0"/>
              <a:t>. </a:t>
            </a:r>
            <a:r>
              <a:rPr lang="en-US" sz="1000" dirty="0" err="1"/>
              <a:t>Návrh</a:t>
            </a:r>
            <a:r>
              <a:rPr lang="en-US" sz="1000" dirty="0"/>
              <a:t> </a:t>
            </a:r>
            <a:r>
              <a:rPr lang="cs-CZ" sz="1000" dirty="0"/>
              <a:t>zákona o státním rozpočtu na</a:t>
            </a:r>
            <a:r>
              <a:rPr lang="en-US" sz="1000" dirty="0"/>
              <a:t> </a:t>
            </a:r>
            <a:r>
              <a:rPr lang="en-US" sz="1000" dirty="0" err="1"/>
              <a:t>rok</a:t>
            </a:r>
            <a:r>
              <a:rPr lang="en-US" sz="1000" dirty="0"/>
              <a:t> 201</a:t>
            </a:r>
            <a:r>
              <a:rPr lang="cs-CZ" sz="1000" dirty="0"/>
              <a:t>8</a:t>
            </a:r>
            <a:r>
              <a:rPr lang="en-US" sz="1000" dirty="0"/>
              <a:t>.</a:t>
            </a:r>
            <a:r>
              <a:rPr lang="cs-CZ" sz="1000" dirty="0"/>
              <a:t> MPSV ČR. Informace o vyplacených dávkách v prosinci 2017.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72844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199" y="996533"/>
            <a:ext cx="8229600" cy="778098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cs-CZ" altLang="cs-CZ" sz="3200" dirty="0">
                <a:solidFill>
                  <a:schemeClr val="tx2"/>
                </a:solidFill>
              </a:rPr>
              <a:t>Současný důchodový systém v ČR (I. pilíř)</a:t>
            </a:r>
          </a:p>
        </p:txBody>
      </p:sp>
      <p:sp>
        <p:nvSpPr>
          <p:cNvPr id="5162" name="Text Box 171"/>
          <p:cNvSpPr txBox="1">
            <a:spLocks noChangeArrowheads="1"/>
          </p:cNvSpPr>
          <p:nvPr/>
        </p:nvSpPr>
        <p:spPr bwMode="auto">
          <a:xfrm>
            <a:off x="4572000" y="5389762"/>
            <a:ext cx="43910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900" dirty="0"/>
              <a:t>Zdroj: MPSV ČR. Informace o vyplacených dávkách v prosinci 2017.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56B77C6-68CB-4DD7-80D6-01652995F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89" y="2432035"/>
            <a:ext cx="8421421" cy="2922018"/>
          </a:xfrm>
          <a:prstGeom prst="rect">
            <a:avLst/>
          </a:prstGeom>
        </p:spPr>
      </p:pic>
      <p:sp>
        <p:nvSpPr>
          <p:cNvPr id="7" name="Zástupný symbol pro zápatí 3">
            <a:extLst>
              <a:ext uri="{FF2B5EF4-FFF2-40B4-BE49-F238E27FC236}">
                <a16:creationId xmlns:a16="http://schemas.microsoft.com/office/drawing/2014/main" id="{99593FD9-A946-4753-855F-296855B7CAE5}"/>
              </a:ext>
            </a:extLst>
          </p:cNvPr>
          <p:cNvSpPr txBox="1">
            <a:spLocks/>
          </p:cNvSpPr>
          <p:nvPr/>
        </p:nvSpPr>
        <p:spPr>
          <a:xfrm>
            <a:off x="0" y="6293521"/>
            <a:ext cx="6305910" cy="457200"/>
          </a:xfrm>
          <a:ln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2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SOC284 Úvod do sociální gerontologie – důchody </a:t>
            </a:r>
            <a:endParaRPr lang="cs-CZ" altLang="cs-CZ" sz="12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8682" y="793030"/>
            <a:ext cx="8086635" cy="647700"/>
          </a:xfrm>
        </p:spPr>
        <p:txBody>
          <a:bodyPr/>
          <a:lstStyle/>
          <a:p>
            <a:r>
              <a:rPr lang="cs-CZ" dirty="0"/>
              <a:t>Vývoj počtu seniorů ČR</a:t>
            </a:r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SOC284 Úvod do sociální gerontologie – důchody </a:t>
            </a:r>
            <a:endParaRPr lang="cs-CZ" altLang="cs-CZ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5A65A5BB-344A-43A9-92EF-12C43AB9E6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129" y="1440730"/>
            <a:ext cx="7998601" cy="4807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DF01303-65AB-4A70-B6AE-EC0A0C3CCA17}"/>
              </a:ext>
            </a:extLst>
          </p:cNvPr>
          <p:cNvSpPr txBox="1"/>
          <p:nvPr/>
        </p:nvSpPr>
        <p:spPr>
          <a:xfrm>
            <a:off x="4895414" y="4181832"/>
            <a:ext cx="3613712" cy="25237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b="0" dirty="0"/>
              <a:t>Počet obyvatel ČR</a:t>
            </a:r>
            <a:r>
              <a:rPr lang="cs-CZ" sz="2000" dirty="0"/>
              <a:t>: </a:t>
            </a:r>
          </a:p>
          <a:p>
            <a:r>
              <a:rPr lang="cs-CZ" sz="2000" dirty="0"/>
              <a:t>    10.5 mil. </a:t>
            </a:r>
            <a:r>
              <a:rPr lang="cs-CZ" sz="2000" b="0" dirty="0"/>
              <a:t>(2015)</a:t>
            </a:r>
          </a:p>
          <a:p>
            <a:endParaRPr lang="cs-CZ" sz="2000" dirty="0"/>
          </a:p>
          <a:p>
            <a:r>
              <a:rPr lang="cs-CZ" sz="2000" b="0" dirty="0"/>
              <a:t>Počet osob 65+</a:t>
            </a:r>
          </a:p>
          <a:p>
            <a:r>
              <a:rPr lang="cs-CZ" sz="2000" b="0" dirty="0"/>
              <a:t>     2015: </a:t>
            </a:r>
            <a:r>
              <a:rPr lang="cs-CZ" sz="2000" dirty="0"/>
              <a:t>17.9% </a:t>
            </a:r>
            <a:r>
              <a:rPr lang="cs-CZ" sz="2000" b="0" dirty="0"/>
              <a:t>(1.9 mil.)</a:t>
            </a:r>
          </a:p>
          <a:p>
            <a:r>
              <a:rPr lang="cs-CZ" sz="2000" b="0" dirty="0"/>
              <a:t>     2020: </a:t>
            </a:r>
            <a:r>
              <a:rPr lang="cs-CZ" sz="2000" dirty="0"/>
              <a:t>20.5% </a:t>
            </a:r>
            <a:r>
              <a:rPr lang="cs-CZ" sz="2000" b="0" dirty="0"/>
              <a:t>(2.2 mil.)</a:t>
            </a:r>
          </a:p>
          <a:p>
            <a:r>
              <a:rPr lang="cs-CZ" sz="2000" b="0" dirty="0"/>
              <a:t>     2050: </a:t>
            </a:r>
            <a:r>
              <a:rPr lang="cs-CZ" sz="2000" dirty="0"/>
              <a:t>32.2% </a:t>
            </a:r>
            <a:r>
              <a:rPr lang="cs-CZ" sz="2000" b="0" dirty="0"/>
              <a:t>(3.2 mil.)</a:t>
            </a:r>
          </a:p>
          <a:p>
            <a:endParaRPr lang="en-US" sz="18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E69A6FA-BB3F-4CC3-B241-65B33C9D2AA4}"/>
              </a:ext>
            </a:extLst>
          </p:cNvPr>
          <p:cNvSpPr txBox="1"/>
          <p:nvPr/>
        </p:nvSpPr>
        <p:spPr>
          <a:xfrm>
            <a:off x="4926023" y="6351657"/>
            <a:ext cx="3613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Zdroj: </a:t>
            </a:r>
            <a:r>
              <a:rPr lang="en-US" sz="1000" dirty="0"/>
              <a:t>Authors based on Czech Statistical Office</a:t>
            </a:r>
            <a:r>
              <a:rPr lang="cs-CZ" sz="1000" dirty="0"/>
              <a:t>. </a:t>
            </a:r>
            <a:r>
              <a:rPr lang="en-GB" sz="1000" i="1" dirty="0"/>
              <a:t>Projection of the population of the Czech Republic until 2100</a:t>
            </a:r>
            <a:r>
              <a:rPr lang="cs-CZ" sz="1000" i="1" dirty="0"/>
              <a:t>. </a:t>
            </a:r>
            <a:r>
              <a:rPr lang="en-US" sz="1000" i="1" dirty="0"/>
              <a:t>(</a:t>
            </a:r>
            <a:r>
              <a:rPr lang="en-US" sz="1000" dirty="0"/>
              <a:t>2013)</a:t>
            </a:r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22859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dirty="0"/>
              <a:t>Důchodová statistika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alt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7590EC6-8DD4-4046-8F91-E01C855A22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</p:spPr>
        <p:txBody>
          <a:bodyPr/>
          <a:lstStyle/>
          <a:p>
            <a:r>
              <a:rPr lang="cs-CZ" dirty="0"/>
              <a:t>SOC284 Úvod do sociální gerontologie – důchody </a:t>
            </a:r>
            <a:endParaRPr lang="cs-CZ" altLang="cs-CZ" dirty="0"/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07A1D1A8-DB36-4397-A643-E2C06151E3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29107"/>
              </p:ext>
            </p:extLst>
          </p:nvPr>
        </p:nvGraphicFramePr>
        <p:xfrm>
          <a:off x="422694" y="2017713"/>
          <a:ext cx="8211717" cy="41148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4674744">
                  <a:extLst>
                    <a:ext uri="{9D8B030D-6E8A-4147-A177-3AD203B41FA5}">
                      <a16:colId xmlns:a16="http://schemas.microsoft.com/office/drawing/2014/main" val="1725860000"/>
                    </a:ext>
                  </a:extLst>
                </a:gridCol>
                <a:gridCol w="1187235">
                  <a:extLst>
                    <a:ext uri="{9D8B030D-6E8A-4147-A177-3AD203B41FA5}">
                      <a16:colId xmlns:a16="http://schemas.microsoft.com/office/drawing/2014/main" val="2571802027"/>
                    </a:ext>
                  </a:extLst>
                </a:gridCol>
                <a:gridCol w="1187235">
                  <a:extLst>
                    <a:ext uri="{9D8B030D-6E8A-4147-A177-3AD203B41FA5}">
                      <a16:colId xmlns:a16="http://schemas.microsoft.com/office/drawing/2014/main" val="1546857037"/>
                    </a:ext>
                  </a:extLst>
                </a:gridCol>
                <a:gridCol w="1162503">
                  <a:extLst>
                    <a:ext uri="{9D8B030D-6E8A-4147-A177-3AD203B41FA5}">
                      <a16:colId xmlns:a16="http://schemas.microsoft.com/office/drawing/2014/main" val="2117319751"/>
                    </a:ext>
                  </a:extLst>
                </a:gridCol>
              </a:tblGrid>
              <a:tr h="40183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k 30.6.2018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celkem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žen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mužů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4198936"/>
                  </a:ext>
                </a:extLst>
              </a:tr>
              <a:tr h="727323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</a:rPr>
                        <a:t>počet důchodců (starobních)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2 403 695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1 464 600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939 095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5373709"/>
                  </a:ext>
                </a:extLst>
              </a:tr>
              <a:tr h="727323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</a:rPr>
                        <a:t>celkem důchodců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2 893 665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1 716 008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1 177 657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3869894"/>
                  </a:ext>
                </a:extLst>
              </a:tr>
              <a:tr h="727323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</a:rPr>
                        <a:t>počet důchodů vyplácených v ČR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3 501 149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 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 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6729694"/>
                  </a:ext>
                </a:extLst>
              </a:tr>
              <a:tr h="727323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>
                          <a:effectLst/>
                        </a:rPr>
                        <a:t>počet pojištěných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5 291 358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 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 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7578160"/>
                  </a:ext>
                </a:extLst>
              </a:tr>
              <a:tr h="401836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>
                          <a:effectLst/>
                        </a:rPr>
                        <a:t> 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 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 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 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6404859"/>
                  </a:ext>
                </a:extLst>
              </a:tr>
              <a:tr h="401836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>
                          <a:effectLst/>
                        </a:rPr>
                        <a:t>průměrný důchod (starobní)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12 369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13 633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11 247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7762360"/>
                  </a:ext>
                </a:extLst>
              </a:tr>
            </a:tbl>
          </a:graphicData>
        </a:graphic>
      </p:graphicFrame>
      <p:sp>
        <p:nvSpPr>
          <p:cNvPr id="6" name="Text Box 171">
            <a:extLst>
              <a:ext uri="{FF2B5EF4-FFF2-40B4-BE49-F238E27FC236}">
                <a16:creationId xmlns:a16="http://schemas.microsoft.com/office/drawing/2014/main" id="{C660D35D-A5DB-4584-A8DF-10B395BE8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2643" y="6246168"/>
            <a:ext cx="253866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900" dirty="0"/>
              <a:t>Zdroj: ČSSZ. Důchodová statistika. 2018. </a:t>
            </a:r>
          </a:p>
        </p:txBody>
      </p:sp>
    </p:spTree>
    <p:extLst>
      <p:ext uri="{BB962C8B-B14F-4D97-AF65-F5344CB8AC3E}">
        <p14:creationId xmlns:p14="http://schemas.microsoft.com/office/powerpoint/2010/main" val="1416424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82" y="877939"/>
            <a:ext cx="8086635" cy="647700"/>
          </a:xfrm>
        </p:spPr>
        <p:txBody>
          <a:bodyPr/>
          <a:lstStyle/>
          <a:p>
            <a:pPr algn="ctr" eaLnBrk="1" hangingPunct="1"/>
            <a:r>
              <a:rPr lang="cs-CZ" altLang="cs-CZ" dirty="0"/>
              <a:t>Důchodová statistika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7590EC6-8DD4-4046-8F91-E01C855A22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</p:spPr>
        <p:txBody>
          <a:bodyPr/>
          <a:lstStyle/>
          <a:p>
            <a:r>
              <a:rPr lang="cs-CZ" dirty="0"/>
              <a:t>SOC284 Úvod do sociální gerontologie – důchody </a:t>
            </a:r>
            <a:endParaRPr lang="cs-CZ" altLang="cs-CZ" dirty="0"/>
          </a:p>
        </p:txBody>
      </p:sp>
      <p:sp>
        <p:nvSpPr>
          <p:cNvPr id="6" name="Text Box 171">
            <a:extLst>
              <a:ext uri="{FF2B5EF4-FFF2-40B4-BE49-F238E27FC236}">
                <a16:creationId xmlns:a16="http://schemas.microsoft.com/office/drawing/2014/main" id="{C660D35D-A5DB-4584-A8DF-10B395BE8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2643" y="6246168"/>
            <a:ext cx="253866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900" dirty="0"/>
              <a:t>Zdroj: ČSSZ. Důchodová statistika. 2018. 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1281AACB-23B5-45E5-B7AE-96E24053F3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286153"/>
              </p:ext>
            </p:extLst>
          </p:nvPr>
        </p:nvGraphicFramePr>
        <p:xfrm>
          <a:off x="509589" y="1850605"/>
          <a:ext cx="7760368" cy="4395563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936881">
                  <a:extLst>
                    <a:ext uri="{9D8B030D-6E8A-4147-A177-3AD203B41FA5}">
                      <a16:colId xmlns:a16="http://schemas.microsoft.com/office/drawing/2014/main" val="1893848173"/>
                    </a:ext>
                  </a:extLst>
                </a:gridCol>
                <a:gridCol w="2936881">
                  <a:extLst>
                    <a:ext uri="{9D8B030D-6E8A-4147-A177-3AD203B41FA5}">
                      <a16:colId xmlns:a16="http://schemas.microsoft.com/office/drawing/2014/main" val="1023415454"/>
                    </a:ext>
                  </a:extLst>
                </a:gridCol>
                <a:gridCol w="1886606">
                  <a:extLst>
                    <a:ext uri="{9D8B030D-6E8A-4147-A177-3AD203B41FA5}">
                      <a16:colId xmlns:a16="http://schemas.microsoft.com/office/drawing/2014/main" val="1143379635"/>
                    </a:ext>
                  </a:extLst>
                </a:gridCol>
              </a:tblGrid>
              <a:tr h="4456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Druh důchodu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Průměrná výše vyplácených důchodů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Počet důchodců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0083376"/>
                  </a:ext>
                </a:extLst>
              </a:tr>
              <a:tr h="27007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(prosinec 2017)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31.12.2017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0987928"/>
                  </a:ext>
                </a:extLst>
              </a:tr>
              <a:tr h="27007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Starobní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11 850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2 403 933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2430642"/>
                  </a:ext>
                </a:extLst>
              </a:tr>
              <a:tr h="47262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Starobní předčasný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10 564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618 842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0880083"/>
                  </a:ext>
                </a:extLst>
              </a:tr>
              <a:tr h="47262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Invalidní 1. stupeň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5 998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166 077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2013358"/>
                  </a:ext>
                </a:extLst>
              </a:tr>
              <a:tr h="47262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Invalidní 2. stupeň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6 922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72 708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20201"/>
                  </a:ext>
                </a:extLst>
              </a:tr>
              <a:tr h="47262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Invalidní 3. stupeň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10 655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185 457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59088283"/>
                  </a:ext>
                </a:extLst>
              </a:tr>
              <a:tr h="27007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Vdovský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7 677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23 676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7982530"/>
                  </a:ext>
                </a:extLst>
              </a:tr>
              <a:tr h="27007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Vdovecký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6 815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5 590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8215113"/>
                  </a:ext>
                </a:extLst>
              </a:tr>
              <a:tr h="27007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Sirotčí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6 078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38 522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0326792"/>
                  </a:ext>
                </a:extLst>
              </a:tr>
              <a:tr h="27007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Celkem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-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2 895 963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3618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5536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82" y="824750"/>
            <a:ext cx="8086635" cy="647700"/>
          </a:xfrm>
        </p:spPr>
        <p:txBody>
          <a:bodyPr/>
          <a:lstStyle/>
          <a:p>
            <a:pPr algn="ctr" eaLnBrk="1" hangingPunct="1"/>
            <a:r>
              <a:rPr lang="cs-CZ" altLang="cs-CZ" dirty="0"/>
              <a:t>Důchodová statistika </a:t>
            </a:r>
            <a:br>
              <a:rPr lang="cs-CZ" altLang="cs-CZ" dirty="0"/>
            </a:br>
            <a:r>
              <a:rPr lang="cs-CZ" altLang="cs-CZ" dirty="0"/>
              <a:t>průměrný důchod a rozložení počtu důchodců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7590EC6-8DD4-4046-8F91-E01C855A22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</p:spPr>
        <p:txBody>
          <a:bodyPr/>
          <a:lstStyle/>
          <a:p>
            <a:r>
              <a:rPr lang="cs-CZ" dirty="0"/>
              <a:t>SOC284 Úvod do sociální gerontologie – důchody </a:t>
            </a:r>
            <a:endParaRPr lang="cs-CZ" altLang="cs-CZ" dirty="0"/>
          </a:p>
        </p:txBody>
      </p:sp>
      <p:sp>
        <p:nvSpPr>
          <p:cNvPr id="6" name="Text Box 171">
            <a:extLst>
              <a:ext uri="{FF2B5EF4-FFF2-40B4-BE49-F238E27FC236}">
                <a16:creationId xmlns:a16="http://schemas.microsoft.com/office/drawing/2014/main" id="{C660D35D-A5DB-4584-A8DF-10B395BE8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2643" y="6246168"/>
            <a:ext cx="253866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900" dirty="0"/>
              <a:t>Zdroj: ČSSZ. Důchodová statistika. 2018. 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30FEC8AF-4A64-4CC9-8BB5-060992DF3F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407888"/>
              </p:ext>
            </p:extLst>
          </p:nvPr>
        </p:nvGraphicFramePr>
        <p:xfrm>
          <a:off x="422694" y="1780925"/>
          <a:ext cx="8086635" cy="926179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539109">
                  <a:extLst>
                    <a:ext uri="{9D8B030D-6E8A-4147-A177-3AD203B41FA5}">
                      <a16:colId xmlns:a16="http://schemas.microsoft.com/office/drawing/2014/main" val="3731210650"/>
                    </a:ext>
                  </a:extLst>
                </a:gridCol>
                <a:gridCol w="539109">
                  <a:extLst>
                    <a:ext uri="{9D8B030D-6E8A-4147-A177-3AD203B41FA5}">
                      <a16:colId xmlns:a16="http://schemas.microsoft.com/office/drawing/2014/main" val="2996456860"/>
                    </a:ext>
                  </a:extLst>
                </a:gridCol>
                <a:gridCol w="539109">
                  <a:extLst>
                    <a:ext uri="{9D8B030D-6E8A-4147-A177-3AD203B41FA5}">
                      <a16:colId xmlns:a16="http://schemas.microsoft.com/office/drawing/2014/main" val="593912460"/>
                    </a:ext>
                  </a:extLst>
                </a:gridCol>
                <a:gridCol w="539109">
                  <a:extLst>
                    <a:ext uri="{9D8B030D-6E8A-4147-A177-3AD203B41FA5}">
                      <a16:colId xmlns:a16="http://schemas.microsoft.com/office/drawing/2014/main" val="3554334760"/>
                    </a:ext>
                  </a:extLst>
                </a:gridCol>
                <a:gridCol w="539109">
                  <a:extLst>
                    <a:ext uri="{9D8B030D-6E8A-4147-A177-3AD203B41FA5}">
                      <a16:colId xmlns:a16="http://schemas.microsoft.com/office/drawing/2014/main" val="62662854"/>
                    </a:ext>
                  </a:extLst>
                </a:gridCol>
                <a:gridCol w="539109">
                  <a:extLst>
                    <a:ext uri="{9D8B030D-6E8A-4147-A177-3AD203B41FA5}">
                      <a16:colId xmlns:a16="http://schemas.microsoft.com/office/drawing/2014/main" val="1873601103"/>
                    </a:ext>
                  </a:extLst>
                </a:gridCol>
                <a:gridCol w="539109">
                  <a:extLst>
                    <a:ext uri="{9D8B030D-6E8A-4147-A177-3AD203B41FA5}">
                      <a16:colId xmlns:a16="http://schemas.microsoft.com/office/drawing/2014/main" val="3956545119"/>
                    </a:ext>
                  </a:extLst>
                </a:gridCol>
                <a:gridCol w="539109">
                  <a:extLst>
                    <a:ext uri="{9D8B030D-6E8A-4147-A177-3AD203B41FA5}">
                      <a16:colId xmlns:a16="http://schemas.microsoft.com/office/drawing/2014/main" val="4160389819"/>
                    </a:ext>
                  </a:extLst>
                </a:gridCol>
                <a:gridCol w="539109">
                  <a:extLst>
                    <a:ext uri="{9D8B030D-6E8A-4147-A177-3AD203B41FA5}">
                      <a16:colId xmlns:a16="http://schemas.microsoft.com/office/drawing/2014/main" val="459614573"/>
                    </a:ext>
                  </a:extLst>
                </a:gridCol>
                <a:gridCol w="539109">
                  <a:extLst>
                    <a:ext uri="{9D8B030D-6E8A-4147-A177-3AD203B41FA5}">
                      <a16:colId xmlns:a16="http://schemas.microsoft.com/office/drawing/2014/main" val="3195987763"/>
                    </a:ext>
                  </a:extLst>
                </a:gridCol>
                <a:gridCol w="539109">
                  <a:extLst>
                    <a:ext uri="{9D8B030D-6E8A-4147-A177-3AD203B41FA5}">
                      <a16:colId xmlns:a16="http://schemas.microsoft.com/office/drawing/2014/main" val="826626397"/>
                    </a:ext>
                  </a:extLst>
                </a:gridCol>
                <a:gridCol w="539109">
                  <a:extLst>
                    <a:ext uri="{9D8B030D-6E8A-4147-A177-3AD203B41FA5}">
                      <a16:colId xmlns:a16="http://schemas.microsoft.com/office/drawing/2014/main" val="3296199190"/>
                    </a:ext>
                  </a:extLst>
                </a:gridCol>
                <a:gridCol w="539109">
                  <a:extLst>
                    <a:ext uri="{9D8B030D-6E8A-4147-A177-3AD203B41FA5}">
                      <a16:colId xmlns:a16="http://schemas.microsoft.com/office/drawing/2014/main" val="1030217822"/>
                    </a:ext>
                  </a:extLst>
                </a:gridCol>
                <a:gridCol w="539109">
                  <a:extLst>
                    <a:ext uri="{9D8B030D-6E8A-4147-A177-3AD203B41FA5}">
                      <a16:colId xmlns:a16="http://schemas.microsoft.com/office/drawing/2014/main" val="41026892"/>
                    </a:ext>
                  </a:extLst>
                </a:gridCol>
                <a:gridCol w="539109">
                  <a:extLst>
                    <a:ext uri="{9D8B030D-6E8A-4147-A177-3AD203B41FA5}">
                      <a16:colId xmlns:a16="http://schemas.microsoft.com/office/drawing/2014/main" val="2391791039"/>
                    </a:ext>
                  </a:extLst>
                </a:gridCol>
              </a:tblGrid>
              <a:tr h="313414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u="none" strike="noStrike" dirty="0">
                          <a:effectLst/>
                        </a:rPr>
                        <a:t> 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dirty="0">
                          <a:effectLst/>
                        </a:rPr>
                        <a:t>PHA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dirty="0">
                          <a:effectLst/>
                        </a:rPr>
                        <a:t>STČ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dirty="0">
                          <a:effectLst/>
                        </a:rPr>
                        <a:t>JHČ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dirty="0">
                          <a:effectLst/>
                        </a:rPr>
                        <a:t>PLK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dirty="0">
                          <a:effectLst/>
                        </a:rPr>
                        <a:t>KVK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dirty="0">
                          <a:effectLst/>
                        </a:rPr>
                        <a:t>ULK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dirty="0">
                          <a:effectLst/>
                        </a:rPr>
                        <a:t>LBK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dirty="0">
                          <a:effectLst/>
                        </a:rPr>
                        <a:t>KHK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>
                          <a:effectLst/>
                        </a:rPr>
                        <a:t>PAK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>
                          <a:effectLst/>
                        </a:rPr>
                        <a:t>VYS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>
                          <a:effectLst/>
                        </a:rPr>
                        <a:t>JHM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>
                          <a:effectLst/>
                        </a:rPr>
                        <a:t>OLM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>
                          <a:effectLst/>
                        </a:rPr>
                        <a:t>ZLK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>
                          <a:effectLst/>
                        </a:rPr>
                        <a:t>MSK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/>
                </a:tc>
                <a:extLst>
                  <a:ext uri="{0D108BD9-81ED-4DB2-BD59-A6C34878D82A}">
                    <a16:rowId xmlns:a16="http://schemas.microsoft.com/office/drawing/2014/main" val="2589542943"/>
                  </a:ext>
                </a:extLst>
              </a:tr>
              <a:tr h="313414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u="none" strike="noStrike">
                          <a:effectLst/>
                        </a:rPr>
                        <a:t>2017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12 646</a:t>
                      </a:r>
                      <a:endParaRPr lang="cs-CZ" sz="13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12 004</a:t>
                      </a:r>
                      <a:endParaRPr lang="cs-CZ" sz="13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u="none" strike="noStrike">
                          <a:effectLst/>
                        </a:rPr>
                        <a:t>11 755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u="none" strike="noStrike">
                          <a:effectLst/>
                        </a:rPr>
                        <a:t>11 797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11 497</a:t>
                      </a:r>
                      <a:endParaRPr lang="cs-CZ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u="none" strike="noStrike" dirty="0">
                          <a:effectLst/>
                        </a:rPr>
                        <a:t>11 706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u="none" strike="noStrike">
                          <a:effectLst/>
                        </a:rPr>
                        <a:t>11 740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u="none" strike="noStrike">
                          <a:effectLst/>
                        </a:rPr>
                        <a:t>11 712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u="none" strike="noStrike" dirty="0">
                          <a:effectLst/>
                        </a:rPr>
                        <a:t>11 624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u="none" strike="noStrike" dirty="0">
                          <a:effectLst/>
                        </a:rPr>
                        <a:t>11 587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u="none" strike="noStrike" dirty="0">
                          <a:effectLst/>
                        </a:rPr>
                        <a:t>11 706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11 496</a:t>
                      </a:r>
                      <a:endParaRPr lang="cs-CZ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u="none" strike="noStrike">
                          <a:effectLst/>
                        </a:rPr>
                        <a:t>11 629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u="none" strike="noStrike">
                          <a:effectLst/>
                        </a:rPr>
                        <a:t>11 914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/>
                </a:tc>
                <a:extLst>
                  <a:ext uri="{0D108BD9-81ED-4DB2-BD59-A6C34878D82A}">
                    <a16:rowId xmlns:a16="http://schemas.microsoft.com/office/drawing/2014/main" val="1357744861"/>
                  </a:ext>
                </a:extLst>
              </a:tr>
              <a:tr h="299351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u="none" strike="noStrike">
                          <a:effectLst/>
                        </a:rPr>
                        <a:t>2016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u="none" strike="noStrike">
                          <a:effectLst/>
                        </a:rPr>
                        <a:t>12 172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u="none" strike="noStrike">
                          <a:effectLst/>
                        </a:rPr>
                        <a:t>11 499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u="none" strike="noStrike">
                          <a:effectLst/>
                        </a:rPr>
                        <a:t>11 260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u="none" strike="noStrike">
                          <a:effectLst/>
                        </a:rPr>
                        <a:t>11 308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u="none" strike="noStrike">
                          <a:effectLst/>
                        </a:rPr>
                        <a:t>11 064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u="none" strike="noStrike">
                          <a:effectLst/>
                        </a:rPr>
                        <a:t>11 240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u="none" strike="noStrike">
                          <a:effectLst/>
                        </a:rPr>
                        <a:t>11 269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u="none" strike="noStrike">
                          <a:effectLst/>
                        </a:rPr>
                        <a:t>11 221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u="none" strike="noStrike">
                          <a:effectLst/>
                        </a:rPr>
                        <a:t>11 123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u="none" strike="noStrike">
                          <a:effectLst/>
                        </a:rPr>
                        <a:t>11 079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u="none" strike="noStrike">
                          <a:effectLst/>
                        </a:rPr>
                        <a:t>11 218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u="none" strike="noStrike" dirty="0">
                          <a:effectLst/>
                        </a:rPr>
                        <a:t>11 009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u="none" strike="noStrike" dirty="0">
                          <a:effectLst/>
                        </a:rPr>
                        <a:t>11 122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u="none" strike="noStrike" dirty="0">
                          <a:effectLst/>
                        </a:rPr>
                        <a:t>11 428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/>
                </a:tc>
                <a:extLst>
                  <a:ext uri="{0D108BD9-81ED-4DB2-BD59-A6C34878D82A}">
                    <a16:rowId xmlns:a16="http://schemas.microsoft.com/office/drawing/2014/main" val="4211824115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CE824652-15AB-4848-895A-8063D1FDC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179" y="3015579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179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Pojistné sociální dávky </a:t>
            </a:r>
            <a:r>
              <a:rPr lang="cs-CZ" dirty="0">
                <a:solidFill>
                  <a:schemeClr val="tx2"/>
                </a:solidFill>
              </a:rPr>
              <a:t>- PŘÍJMY</a:t>
            </a:r>
            <a:endParaRPr lang="en-GB" dirty="0">
              <a:solidFill>
                <a:schemeClr val="tx2"/>
              </a:solidFill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2479932"/>
              </p:ext>
            </p:extLst>
          </p:nvPr>
        </p:nvGraphicFramePr>
        <p:xfrm>
          <a:off x="467543" y="1876926"/>
          <a:ext cx="7848872" cy="410396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680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8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4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4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51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52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6398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Sazby pojistného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zaměstnanec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OSVČ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Dohoda o</a:t>
                      </a:r>
                      <a:r>
                        <a:rPr lang="en-GB" sz="1600" dirty="0">
                          <a:effectLst/>
                        </a:rPr>
                        <a:t>: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01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solidFill>
                            <a:schemeClr val="bg1"/>
                          </a:solidFill>
                          <a:effectLst/>
                        </a:rPr>
                        <a:t>zam-nec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solidFill>
                            <a:schemeClr val="bg1"/>
                          </a:solidFill>
                          <a:effectLst/>
                        </a:rPr>
                        <a:t>zam</a:t>
                      </a: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-tel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provedení práce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pracovní činnosti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5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Zdravotní pojištění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4.5%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9.0%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13.5%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 rowSpan="4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Stejná pravidla jako v případě zaměstnance. Pojištění se platí pouze pokud zdanitelný příjem přesáhne stanovenou</a:t>
                      </a:r>
                      <a:r>
                        <a:rPr lang="cs-CZ" sz="1600" baseline="0" dirty="0">
                          <a:effectLst/>
                        </a:rPr>
                        <a:t> hranici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 rowSpan="4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25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Nemocenské pojištění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0.0%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2.3%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2.3% </a:t>
                      </a:r>
                      <a:br>
                        <a:rPr lang="cs-CZ" sz="1600" dirty="0">
                          <a:effectLst/>
                        </a:rPr>
                      </a:br>
                      <a:r>
                        <a:rPr lang="en-GB" sz="1400" dirty="0">
                          <a:effectLst/>
                        </a:rPr>
                        <a:t>(</a:t>
                      </a:r>
                      <a:r>
                        <a:rPr lang="cs-CZ" sz="1400" dirty="0">
                          <a:effectLst/>
                        </a:rPr>
                        <a:t>dobrovolně</a:t>
                      </a:r>
                      <a:r>
                        <a:rPr lang="en-GB" sz="1400" dirty="0">
                          <a:effectLst/>
                        </a:rPr>
                        <a:t>)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25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Důchodové</a:t>
                      </a:r>
                      <a:r>
                        <a:rPr lang="cs-CZ" sz="1600" baseline="0" dirty="0">
                          <a:effectLst/>
                        </a:rPr>
                        <a:t> pojištění </a:t>
                      </a:r>
                      <a:r>
                        <a:rPr lang="en-GB" sz="1600" dirty="0">
                          <a:effectLst/>
                        </a:rPr>
                        <a:t>(</a:t>
                      </a:r>
                      <a:r>
                        <a:rPr lang="cs-CZ" sz="1600" dirty="0">
                          <a:effectLst/>
                        </a:rPr>
                        <a:t>starobní,</a:t>
                      </a:r>
                      <a:r>
                        <a:rPr lang="cs-CZ" sz="1600" baseline="0" dirty="0">
                          <a:effectLst/>
                        </a:rPr>
                        <a:t> pozůstalostní, invalidní</a:t>
                      </a:r>
                      <a:r>
                        <a:rPr lang="en-GB" sz="1600" dirty="0">
                          <a:effectLst/>
                        </a:rPr>
                        <a:t>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6.5%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21.5%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28.0%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0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Pojištění v nezaměstnanosti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0.0%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1.2%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1.2%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50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Základ „daně“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hrubý plat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50</a:t>
                      </a:r>
                      <a:r>
                        <a:rPr lang="cs-CZ" sz="1600" dirty="0">
                          <a:effectLst/>
                        </a:rPr>
                        <a:t> </a:t>
                      </a:r>
                      <a:r>
                        <a:rPr lang="en-GB" sz="1600" dirty="0">
                          <a:effectLst/>
                        </a:rPr>
                        <a:t>% </a:t>
                      </a:r>
                      <a:r>
                        <a:rPr lang="cs-CZ" sz="1600" dirty="0">
                          <a:effectLst/>
                        </a:rPr>
                        <a:t>zisku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10,000</a:t>
                      </a:r>
                      <a:r>
                        <a:rPr lang="cs-CZ" sz="1600" dirty="0">
                          <a:effectLst/>
                        </a:rPr>
                        <a:t> Kč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2,500</a:t>
                      </a:r>
                      <a:r>
                        <a:rPr lang="cs-CZ" sz="1600" dirty="0">
                          <a:effectLst/>
                        </a:rPr>
                        <a:t> Kč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065523A1-E84B-41AB-B7C6-32B65025BC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22694" y="6260432"/>
            <a:ext cx="6305910" cy="457200"/>
          </a:xfrm>
        </p:spPr>
        <p:txBody>
          <a:bodyPr/>
          <a:lstStyle/>
          <a:p>
            <a:r>
              <a:rPr lang="cs-CZ" dirty="0"/>
              <a:t>SOC284 Úvod do sociální gerontologie – důchody 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256345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82" y="862013"/>
            <a:ext cx="8086635" cy="647700"/>
          </a:xfrm>
        </p:spPr>
        <p:txBody>
          <a:bodyPr/>
          <a:lstStyle/>
          <a:p>
            <a:pPr eaLnBrk="1" hangingPunct="1"/>
            <a:r>
              <a:rPr lang="cs-CZ" altLang="cs-CZ" dirty="0"/>
              <a:t>Výše důchodu PAYG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pPr eaLnBrk="1" hangingPunct="1"/>
            <a:r>
              <a:rPr lang="cs-CZ" altLang="cs-CZ" dirty="0"/>
              <a:t>Výše důchodu DB důchodu dána formulí, v ČR se důchod skládá ze dvou složek: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sz="1400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Základní výměra (ZV) – stanovena jednotně</a:t>
            </a:r>
          </a:p>
          <a:p>
            <a:pPr lvl="1" eaLnBrk="1" hangingPunct="1"/>
            <a:r>
              <a:rPr lang="cs-CZ" altLang="cs-CZ" dirty="0"/>
              <a:t>Pro 2018: 2 700 Kč (9%)</a:t>
            </a:r>
          </a:p>
          <a:p>
            <a:pPr eaLnBrk="1" hangingPunct="1"/>
            <a:r>
              <a:rPr lang="cs-CZ" altLang="cs-CZ" dirty="0"/>
              <a:t>Procentní výměra (PV) – minimum: 770 Kč</a:t>
            </a:r>
          </a:p>
          <a:p>
            <a:pPr eaLnBrk="1" hangingPunct="1"/>
            <a:endParaRPr lang="cs-CZ" altLang="cs-CZ" dirty="0"/>
          </a:p>
          <a:p>
            <a:pPr marL="0" indent="0" eaLnBrk="1" hangingPunct="1">
              <a:buNone/>
            </a:pPr>
            <a:r>
              <a:rPr lang="cs-CZ" altLang="cs-CZ" dirty="0"/>
              <a:t>více na: </a:t>
            </a:r>
            <a:r>
              <a:rPr lang="cs-CZ" altLang="cs-CZ" dirty="0">
                <a:hlinkClick r:id="rId3"/>
              </a:rPr>
              <a:t>MPSV</a:t>
            </a:r>
            <a:endParaRPr lang="cs-CZ" altLang="cs-CZ" dirty="0"/>
          </a:p>
        </p:txBody>
      </p:sp>
      <p:graphicFrame>
        <p:nvGraphicFramePr>
          <p:cNvPr id="410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591911"/>
              </p:ext>
            </p:extLst>
          </p:nvPr>
        </p:nvGraphicFramePr>
        <p:xfrm>
          <a:off x="1476125" y="2428875"/>
          <a:ext cx="52673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Rovnice" r:id="rId4" imgW="1333500" imgH="254000" progId="Equation.3">
                  <p:embed/>
                </p:oleObj>
              </mc:Choice>
              <mc:Fallback>
                <p:oleObj name="Rovnice" r:id="rId4" imgW="1333500" imgH="254000" progId="Equation.3">
                  <p:embed/>
                  <p:pic>
                    <p:nvPicPr>
                      <p:cNvPr id="410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125" y="2428875"/>
                        <a:ext cx="5267325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2CCC215D-7D2C-4DCE-A82D-585707C754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22694" y="6260432"/>
            <a:ext cx="6305910" cy="457200"/>
          </a:xfrm>
        </p:spPr>
        <p:txBody>
          <a:bodyPr/>
          <a:lstStyle/>
          <a:p>
            <a:r>
              <a:rPr lang="cs-CZ" dirty="0"/>
              <a:t>SOC284 Úvod do sociální gerontologie – důchody </a:t>
            </a:r>
            <a:endParaRPr lang="cs-CZ" alt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Určení procentní výměry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b="1" dirty="0"/>
              <a:t>Rozhodné období</a:t>
            </a:r>
            <a:r>
              <a:rPr lang="cs-CZ" altLang="cs-CZ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35 kalendářních roků bezprostředně před rokem přiznání důchodu. Nezahrnují se roky před 1986.</a:t>
            </a:r>
          </a:p>
          <a:p>
            <a:pPr eaLnBrk="1" hangingPunct="1">
              <a:lnSpc>
                <a:spcPct val="90000"/>
              </a:lnSpc>
            </a:pPr>
            <a:endParaRPr lang="cs-CZ" altLang="cs-CZ" sz="1200" dirty="0"/>
          </a:p>
          <a:p>
            <a:pPr eaLnBrk="1" hangingPunct="1">
              <a:lnSpc>
                <a:spcPct val="90000"/>
              </a:lnSpc>
            </a:pPr>
            <a:r>
              <a:rPr lang="cs-CZ" altLang="cs-CZ" b="1" dirty="0"/>
              <a:t>Roční vyměřovací základ (RVZ)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Valorizované vyměřovací základy (hrubé příjmy) za rozhodné období</a:t>
            </a:r>
          </a:p>
          <a:p>
            <a:pPr lvl="1">
              <a:lnSpc>
                <a:spcPct val="90000"/>
              </a:lnSpc>
            </a:pPr>
            <a:r>
              <a:rPr lang="cs-CZ" altLang="cs-CZ" dirty="0"/>
              <a:t>Pro valorizaci se použije „k</a:t>
            </a:r>
            <a:r>
              <a:rPr lang="cs-CZ" altLang="cs-CZ" i="1" dirty="0"/>
              <a:t>oeficient nárůstu všeobecného vyměřovacího základu</a:t>
            </a:r>
            <a:r>
              <a:rPr lang="cs-CZ" altLang="cs-CZ" dirty="0"/>
              <a:t>“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Pozor na vyloučené doby (nemocenské pojištění, rodičovská, studium, …)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7590EC6-8DD4-4046-8F91-E01C855A22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</p:spPr>
        <p:txBody>
          <a:bodyPr/>
          <a:lstStyle/>
          <a:p>
            <a:r>
              <a:rPr lang="cs-CZ" dirty="0"/>
              <a:t>SOC284 Úvod do sociální gerontologie – důchody </a:t>
            </a:r>
            <a:endParaRPr lang="cs-CZ" alt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Určení procentní výměry (2)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829425" cy="4530725"/>
          </a:xfrm>
        </p:spPr>
        <p:txBody>
          <a:bodyPr/>
          <a:lstStyle/>
          <a:p>
            <a:pPr eaLnBrk="1" hangingPunct="1"/>
            <a:r>
              <a:rPr lang="cs-CZ" altLang="cs-CZ" dirty="0"/>
              <a:t>Přepočítací koeficient  - </a:t>
            </a:r>
            <a:br>
              <a:rPr lang="cs-CZ" altLang="cs-CZ" dirty="0"/>
            </a:br>
            <a:r>
              <a:rPr lang="cs-CZ" altLang="cs-CZ" dirty="0"/>
              <a:t>vyhlášen vládou</a:t>
            </a:r>
          </a:p>
          <a:p>
            <a:pPr eaLnBrk="1" hangingPunct="1"/>
            <a:endParaRPr lang="cs-CZ" altLang="cs-CZ" sz="1400" dirty="0"/>
          </a:p>
          <a:p>
            <a:pPr eaLnBrk="1" hangingPunct="1"/>
            <a:r>
              <a:rPr lang="cs-CZ" altLang="cs-CZ" dirty="0"/>
              <a:t>Osobní vyměřovací základ </a:t>
            </a:r>
          </a:p>
          <a:p>
            <a:pPr lvl="1" eaLnBrk="1" hangingPunct="1"/>
            <a:r>
              <a:rPr lang="cs-CZ" altLang="cs-CZ" dirty="0"/>
              <a:t>Průměr indexovaných RVZ</a:t>
            </a:r>
          </a:p>
          <a:p>
            <a:pPr lvl="1" eaLnBrk="1" hangingPunct="1"/>
            <a:r>
              <a:rPr lang="cs-CZ" altLang="cs-CZ" dirty="0"/>
              <a:t>Zjednodušení </a:t>
            </a:r>
            <a:r>
              <a:rPr lang="cs-CZ" altLang="cs-CZ" dirty="0">
                <a:sym typeface="Wingdings" pitchFamily="2" charset="2"/>
              </a:rPr>
              <a:t> předdůchodová mzda</a:t>
            </a:r>
            <a:endParaRPr lang="cs-CZ" alt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48" name="Object 5"/>
              <p:cNvSpPr txBox="1"/>
              <p:nvPr/>
            </p:nvSpPr>
            <p:spPr bwMode="auto">
              <a:xfrm>
                <a:off x="1857375" y="4653136"/>
                <a:ext cx="5420092" cy="1390476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𝑜𝑣</m:t>
                      </m:r>
                      <m:sSup>
                        <m:sSup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−1−</m:t>
                              </m:r>
                              <m:func>
                                <m:funcPr>
                                  <m:ctrlP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cs-CZ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</m:e>
                              </m:func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cs-CZ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−1−1986)</m:t>
                              </m:r>
                            </m:sub>
                            <m:sup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𝑅𝑉</m:t>
                              </m:r>
                              <m:sSubSup>
                                <m:sSubSupPr>
                                  <m:ctrlP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nary>
                                <m:naryPr>
                                  <m:chr m:val="∏"/>
                                  <m:ctrlP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cs-CZ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num>
                        <m:den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fName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−1−1986)−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𝑉𝐷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)∗12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6148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7375" y="4653136"/>
                <a:ext cx="5420092" cy="13904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149" name="Object 6"/>
          <p:cNvGraphicFramePr>
            <a:graphicFrameLocks noChangeAspect="1"/>
          </p:cNvGraphicFramePr>
          <p:nvPr/>
        </p:nvGraphicFramePr>
        <p:xfrm>
          <a:off x="5429250" y="1643063"/>
          <a:ext cx="1244600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Rovnice" r:id="rId4" imgW="676127" imgH="505444" progId="Equation.3">
                  <p:embed/>
                </p:oleObj>
              </mc:Choice>
              <mc:Fallback>
                <p:oleObj name="Rovnice" r:id="rId4" imgW="676127" imgH="505444" progId="Equation.3">
                  <p:embed/>
                  <p:pic>
                    <p:nvPicPr>
                      <p:cNvPr id="614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0" y="1643063"/>
                        <a:ext cx="1244600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5C8F2E3F-F037-404D-A9F0-A4A75FFD97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</p:spPr>
        <p:txBody>
          <a:bodyPr/>
          <a:lstStyle/>
          <a:p>
            <a:r>
              <a:rPr lang="cs-CZ" dirty="0"/>
              <a:t>SOC284 Úvod do sociální gerontologie – důchody </a:t>
            </a:r>
            <a:endParaRPr lang="cs-CZ" alt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27075"/>
            <a:ext cx="8086635" cy="647700"/>
          </a:xfrm>
        </p:spPr>
        <p:txBody>
          <a:bodyPr/>
          <a:lstStyle/>
          <a:p>
            <a:pPr eaLnBrk="1" hangingPunct="1"/>
            <a:r>
              <a:rPr lang="cs-CZ" altLang="cs-CZ" dirty="0"/>
              <a:t>Určení procentní výměry (4)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76138"/>
            <a:ext cx="8229600" cy="4554788"/>
          </a:xfrm>
        </p:spPr>
        <p:txBody>
          <a:bodyPr/>
          <a:lstStyle/>
          <a:p>
            <a:pPr eaLnBrk="1" hangingPunct="1"/>
            <a:r>
              <a:rPr lang="cs-CZ" altLang="cs-CZ" dirty="0"/>
              <a:t>Výpočtový základ </a:t>
            </a:r>
          </a:p>
          <a:p>
            <a:pPr lvl="1" eaLnBrk="1" hangingPunct="1"/>
            <a:r>
              <a:rPr lang="cs-CZ" altLang="cs-CZ" dirty="0"/>
              <a:t>uplatnění redukčních hranic na osobní vyměřovací základ (platí od 30.9.2011)</a:t>
            </a:r>
          </a:p>
          <a:p>
            <a:pPr lvl="1" eaLnBrk="1" hangingPunct="1"/>
            <a:r>
              <a:rPr lang="cs-CZ" altLang="cs-CZ" dirty="0"/>
              <a:t>mezi roky 2012-2014 přechodné období</a:t>
            </a:r>
          </a:p>
          <a:p>
            <a:pPr lvl="1" eaLnBrk="1" hangingPunct="1"/>
            <a:endParaRPr lang="cs-CZ" altLang="cs-CZ" dirty="0"/>
          </a:p>
          <a:p>
            <a:pPr lvl="1" eaLnBrk="1" hangingPunct="1"/>
            <a:r>
              <a:rPr lang="cs-CZ" altLang="cs-CZ" dirty="0"/>
              <a:t>2018</a:t>
            </a:r>
          </a:p>
          <a:p>
            <a:pPr lvl="2" eaLnBrk="1" hangingPunct="1"/>
            <a:r>
              <a:rPr lang="cs-CZ" altLang="cs-CZ" dirty="0"/>
              <a:t>rh1=  13 191 Kč – 44 % </a:t>
            </a:r>
            <a:r>
              <a:rPr lang="cs-CZ" altLang="cs-CZ" dirty="0" err="1"/>
              <a:t>prům</a:t>
            </a:r>
            <a:r>
              <a:rPr lang="cs-CZ" altLang="cs-CZ" dirty="0"/>
              <a:t>. mzdy (zápočet 100 %) </a:t>
            </a:r>
            <a:br>
              <a:rPr lang="cs-CZ" altLang="cs-CZ" dirty="0"/>
            </a:br>
            <a:r>
              <a:rPr lang="cs-CZ" altLang="cs-CZ" dirty="0"/>
              <a:t>rh2=119 916 Kč – 400 % </a:t>
            </a:r>
            <a:r>
              <a:rPr lang="cs-CZ" altLang="cs-CZ" dirty="0" err="1"/>
              <a:t>prům</a:t>
            </a:r>
            <a:r>
              <a:rPr lang="cs-CZ" altLang="cs-CZ" dirty="0"/>
              <a:t>. mzdy </a:t>
            </a:r>
          </a:p>
          <a:p>
            <a:pPr marL="671512" lvl="2" indent="0" eaLnBrk="1" hangingPunct="1">
              <a:buNone/>
            </a:pPr>
            <a:r>
              <a:rPr lang="cs-CZ" altLang="cs-CZ" dirty="0"/>
              <a:t>	(zápočet 26 %/0%) </a:t>
            </a:r>
          </a:p>
          <a:p>
            <a:pPr lvl="1" eaLnBrk="1" hangingPunct="1"/>
            <a:endParaRPr lang="cs-CZ" alt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A0531EC-55B8-4EC9-B0B4-C699472A0F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</p:spPr>
        <p:txBody>
          <a:bodyPr/>
          <a:lstStyle/>
          <a:p>
            <a:r>
              <a:rPr lang="cs-CZ" dirty="0"/>
              <a:t>SOC284 Úvod do sociální gerontologie – důchody </a:t>
            </a:r>
            <a:endParaRPr lang="cs-CZ" alt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Určení procentní výměry (5)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Doba pojištění (výdělková činnost + náhradní doba pojištění) – </a:t>
            </a:r>
            <a:r>
              <a:rPr lang="cs-CZ" altLang="cs-CZ" sz="2400" dirty="0"/>
              <a:t>vliv „prodlužování“ a „výchovy dětí“</a:t>
            </a:r>
          </a:p>
          <a:p>
            <a:pPr eaLnBrk="1" hangingPunct="1"/>
            <a:endParaRPr lang="cs-CZ" altLang="cs-CZ" sz="1400" dirty="0"/>
          </a:p>
          <a:p>
            <a:pPr eaLnBrk="1" hangingPunct="1"/>
            <a:r>
              <a:rPr lang="cs-CZ" altLang="cs-CZ" dirty="0"/>
              <a:t>Procentní výměra</a:t>
            </a:r>
          </a:p>
          <a:p>
            <a:pPr lvl="1" eaLnBrk="1" hangingPunct="1"/>
            <a:r>
              <a:rPr lang="cs-CZ" altLang="cs-CZ" dirty="0"/>
              <a:t>1,5% z VZ za každý rok pojištění</a:t>
            </a: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Za přesluhování nebo předčasný odchod do důchodu stanoveny bonusy a sankce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8DADB2E-0868-4111-9F67-B432280F38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</p:spPr>
        <p:txBody>
          <a:bodyPr/>
          <a:lstStyle/>
          <a:p>
            <a:r>
              <a:rPr lang="cs-CZ" dirty="0"/>
              <a:t>SOC284 Úvod do sociální gerontologie – důchody </a:t>
            </a:r>
            <a:endParaRPr lang="cs-CZ" alt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/>
              <a:t>Spočítejte důchod pro jedince,</a:t>
            </a:r>
            <a:br>
              <a:rPr lang="cs-CZ" altLang="cs-CZ" dirty="0"/>
            </a:br>
            <a:r>
              <a:rPr lang="cs-CZ" altLang="cs-CZ" dirty="0"/>
              <a:t>který má OVZ (mzdu) ve výši: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cs-CZ" altLang="cs-CZ" dirty="0"/>
          </a:p>
          <a:p>
            <a:pPr>
              <a:lnSpc>
                <a:spcPct val="80000"/>
              </a:lnSpc>
            </a:pPr>
            <a:r>
              <a:rPr lang="cs-CZ" altLang="cs-CZ" dirty="0"/>
              <a:t>11 200 Kč  (resp. 12 200 Kč)</a:t>
            </a:r>
          </a:p>
          <a:p>
            <a:pPr>
              <a:lnSpc>
                <a:spcPct val="80000"/>
              </a:lnSpc>
            </a:pPr>
            <a:endParaRPr lang="cs-CZ" altLang="cs-CZ" dirty="0"/>
          </a:p>
          <a:p>
            <a:pPr>
              <a:lnSpc>
                <a:spcPct val="80000"/>
              </a:lnSpc>
            </a:pPr>
            <a:r>
              <a:rPr lang="cs-CZ" altLang="cs-CZ" dirty="0"/>
              <a:t>28 000 Kč (resp. 29 000 Kč)</a:t>
            </a:r>
          </a:p>
          <a:p>
            <a:pPr>
              <a:lnSpc>
                <a:spcPct val="80000"/>
              </a:lnSpc>
            </a:pPr>
            <a:endParaRPr lang="cs-CZ" altLang="cs-CZ" dirty="0"/>
          </a:p>
          <a:p>
            <a:pPr>
              <a:lnSpc>
                <a:spcPct val="80000"/>
              </a:lnSpc>
            </a:pPr>
            <a:r>
              <a:rPr lang="cs-CZ" altLang="cs-CZ" dirty="0"/>
              <a:t>120 000 Kč (resp. 121 000 Kč)</a:t>
            </a:r>
          </a:p>
          <a:p>
            <a:endParaRPr lang="cs-CZ" dirty="0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SOC284 Úvod do sociální gerontologie – důchody 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27949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7"/>
          <p:cNvSpPr>
            <a:spLocks noGrp="1"/>
          </p:cNvSpPr>
          <p:nvPr>
            <p:ph type="title"/>
          </p:nvPr>
        </p:nvSpPr>
        <p:spPr>
          <a:xfrm>
            <a:off x="4572000" y="332656"/>
            <a:ext cx="4248472" cy="2088232"/>
          </a:xfrm>
        </p:spPr>
        <p:txBody>
          <a:bodyPr/>
          <a:lstStyle/>
          <a:p>
            <a:pPr eaLnBrk="1" hangingPunct="1"/>
            <a:r>
              <a:rPr lang="cs-CZ" sz="3200" dirty="0"/>
              <a:t>Starobní důchody - hrozba pro veřejné finance?</a:t>
            </a:r>
          </a:p>
        </p:txBody>
      </p:sp>
      <p:pic>
        <p:nvPicPr>
          <p:cNvPr id="28674" name="Zástupný symbol pro obsah 6"/>
          <p:cNvPicPr>
            <a:picLocks noGrp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6" t="34831" r="51015" b="27422"/>
          <a:stretch>
            <a:fillRect/>
          </a:stretch>
        </p:blipFill>
        <p:spPr>
          <a:xfrm>
            <a:off x="4211960" y="2564904"/>
            <a:ext cx="4932040" cy="4293097"/>
          </a:xfrm>
        </p:spPr>
      </p:pic>
      <p:pic>
        <p:nvPicPr>
          <p:cNvPr id="28675" name="Obrázek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610660" y="626585"/>
            <a:ext cx="5510095" cy="427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Obdélník 8"/>
          <p:cNvSpPr>
            <a:spLocks noChangeArrowheads="1"/>
          </p:cNvSpPr>
          <p:nvPr/>
        </p:nvSpPr>
        <p:spPr bwMode="auto">
          <a:xfrm>
            <a:off x="179512" y="5519234"/>
            <a:ext cx="16561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sz="1000" dirty="0">
                <a:latin typeface="+mj-lt"/>
              </a:rPr>
              <a:t>Zdroj: ČSÚ, 2010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69EE404-AA58-4407-ACA0-45D1994AC2E9}"/>
              </a:ext>
            </a:extLst>
          </p:cNvPr>
          <p:cNvSpPr txBox="1"/>
          <p:nvPr/>
        </p:nvSpPr>
        <p:spPr>
          <a:xfrm>
            <a:off x="92160" y="5923554"/>
            <a:ext cx="40324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Věková pyramida</a:t>
            </a:r>
            <a:endParaRPr lang="cs-CZ" sz="1800" dirty="0">
              <a:solidFill>
                <a:schemeClr val="tx2"/>
              </a:solidFill>
            </a:endParaRPr>
          </a:p>
          <a:p>
            <a:endParaRPr lang="cs-CZ" sz="1800" dirty="0">
              <a:solidFill>
                <a:schemeClr val="tx2"/>
              </a:solidFill>
            </a:endParaRPr>
          </a:p>
          <a:p>
            <a:r>
              <a:rPr lang="cs-CZ" sz="1800" dirty="0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Projekce do roku 2100</a:t>
            </a:r>
            <a:endParaRPr lang="cs-CZ" sz="1800" dirty="0">
              <a:solidFill>
                <a:schemeClr val="tx2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70486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71A602A-4BA3-4759-A04D-B3CAA15E7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4716"/>
            <a:ext cx="9144000" cy="5418620"/>
          </a:xfrm>
          <a:prstGeom prst="rect">
            <a:avLst/>
          </a:prstGeom>
        </p:spPr>
      </p:pic>
      <p:sp>
        <p:nvSpPr>
          <p:cNvPr id="3" name="Zástupný symbol pro zápatí 3">
            <a:extLst>
              <a:ext uri="{FF2B5EF4-FFF2-40B4-BE49-F238E27FC236}">
                <a16:creationId xmlns:a16="http://schemas.microsoft.com/office/drawing/2014/main" id="{C274F696-E444-4213-B430-C87A576A3B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53336"/>
            <a:ext cx="6305910" cy="457200"/>
          </a:xfrm>
        </p:spPr>
        <p:txBody>
          <a:bodyPr/>
          <a:lstStyle/>
          <a:p>
            <a:r>
              <a:rPr lang="cs-CZ" dirty="0"/>
              <a:t>SOC284 Úvod do sociální gerontologie – důchody 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078832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09589" y="2093495"/>
            <a:ext cx="8082321" cy="403901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b="1" dirty="0">
                <a:solidFill>
                  <a:schemeClr val="tx2"/>
                </a:solidFill>
              </a:rPr>
              <a:t>Zvýšení příjmů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Zvýšení sazby pojistného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Prodloužení doby pojištění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Zvýšení věku odchodu do důchodu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Změna podmínek pro nárok (všechny typy důchodů)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Zrušení/změna náhradních dob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b="1" dirty="0">
                <a:solidFill>
                  <a:schemeClr val="tx2"/>
                </a:solidFill>
              </a:rPr>
              <a:t>Snížení výdajů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Zvýšení věku odchodu do důchodu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Snížení důchodových dávek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Zrušení/zpřísnění valorizace dávek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8010CE6-F1FB-49BA-B5FA-792AE404E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275" y="1370013"/>
            <a:ext cx="8086635" cy="647700"/>
          </a:xfrm>
        </p:spPr>
        <p:txBody>
          <a:bodyPr/>
          <a:lstStyle/>
          <a:p>
            <a:pPr algn="ctr"/>
            <a:r>
              <a:rPr lang="cs-CZ" altLang="cs-CZ" sz="3600" b="1" dirty="0">
                <a:solidFill>
                  <a:schemeClr val="tx2"/>
                </a:solidFill>
              </a:rPr>
              <a:t>Možné parametrické změny</a:t>
            </a:r>
            <a:br>
              <a:rPr lang="cs-CZ" altLang="cs-CZ" sz="3600" b="1" dirty="0">
                <a:solidFill>
                  <a:schemeClr val="tx2"/>
                </a:solidFill>
              </a:rPr>
            </a:br>
            <a:r>
              <a:rPr lang="cs-CZ" altLang="cs-CZ" sz="3600" b="1" dirty="0">
                <a:solidFill>
                  <a:schemeClr val="tx2"/>
                </a:solidFill>
              </a:rPr>
              <a:t>důchodového systému</a:t>
            </a:r>
            <a:endParaRPr lang="en-GB" sz="3600" dirty="0">
              <a:solidFill>
                <a:schemeClr val="tx2"/>
              </a:solidFill>
            </a:endParaRP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CA63D7AA-183A-444A-BEB6-FD8041FAAB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</p:spPr>
        <p:txBody>
          <a:bodyPr/>
          <a:lstStyle/>
          <a:p>
            <a:r>
              <a:rPr lang="cs-CZ" dirty="0"/>
              <a:t>SOC284 Úvod do sociální gerontologie – důchody </a:t>
            </a: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275" y="1370013"/>
            <a:ext cx="8086635" cy="647700"/>
          </a:xfrm>
        </p:spPr>
        <p:txBody>
          <a:bodyPr/>
          <a:lstStyle/>
          <a:p>
            <a:pPr algn="ctr"/>
            <a:r>
              <a:rPr lang="cs-CZ" altLang="cs-CZ" sz="3600" b="1" dirty="0">
                <a:solidFill>
                  <a:schemeClr val="tx2"/>
                </a:solidFill>
              </a:rPr>
              <a:t>Možné parametrické změny</a:t>
            </a:r>
            <a:br>
              <a:rPr lang="cs-CZ" altLang="cs-CZ" sz="3600" b="1" dirty="0">
                <a:solidFill>
                  <a:schemeClr val="tx2"/>
                </a:solidFill>
              </a:rPr>
            </a:br>
            <a:r>
              <a:rPr lang="cs-CZ" altLang="cs-CZ" sz="3600" b="1" dirty="0">
                <a:solidFill>
                  <a:schemeClr val="tx2"/>
                </a:solidFill>
              </a:rPr>
              <a:t>důchodového systému</a:t>
            </a:r>
            <a:endParaRPr lang="en-GB" sz="3600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273967"/>
            <a:ext cx="8082321" cy="3858545"/>
          </a:xfrm>
        </p:spPr>
        <p:txBody>
          <a:bodyPr/>
          <a:lstStyle/>
          <a:p>
            <a:r>
              <a:rPr lang="cs-CZ" sz="2000" dirty="0"/>
              <a:t>Valorizace</a:t>
            </a:r>
          </a:p>
          <a:p>
            <a:pPr lvl="1"/>
            <a:r>
              <a:rPr lang="cs-CZ" sz="2000" dirty="0">
                <a:sym typeface="Wingdings" pitchFamily="2" charset="2"/>
              </a:rPr>
              <a:t>zjišťovat inflaci pro domácnosti důchodců?</a:t>
            </a:r>
          </a:p>
          <a:p>
            <a:pPr lvl="1"/>
            <a:r>
              <a:rPr lang="cs-CZ" sz="2000" dirty="0">
                <a:sym typeface="Wingdings" pitchFamily="2" charset="2"/>
              </a:rPr>
              <a:t>valorizovat dle zákonné úpravy nebo rozhodnutím vlády?</a:t>
            </a:r>
          </a:p>
          <a:p>
            <a:r>
              <a:rPr lang="cs-CZ" sz="2000" dirty="0">
                <a:sym typeface="Wingdings" pitchFamily="2" charset="2"/>
              </a:rPr>
              <a:t>Důchodový věk</a:t>
            </a:r>
          </a:p>
          <a:p>
            <a:pPr lvl="1"/>
            <a:r>
              <a:rPr lang="cs-CZ" sz="2000" dirty="0" err="1">
                <a:sym typeface="Wingdings" pitchFamily="2" charset="2"/>
              </a:rPr>
              <a:t>zastropovat</a:t>
            </a:r>
            <a:r>
              <a:rPr lang="cs-CZ" sz="2000" dirty="0">
                <a:sym typeface="Wingdings" pitchFamily="2" charset="2"/>
              </a:rPr>
              <a:t> hranici odchodu do důchodu (25%)?</a:t>
            </a:r>
          </a:p>
          <a:p>
            <a:pPr lvl="1"/>
            <a:r>
              <a:rPr lang="cs-CZ" sz="2000" dirty="0">
                <a:sym typeface="Wingdings" pitchFamily="2" charset="2"/>
              </a:rPr>
              <a:t>zohlednit „</a:t>
            </a:r>
            <a:r>
              <a:rPr lang="cs-CZ" sz="2000" dirty="0" err="1">
                <a:sym typeface="Wingdings" pitchFamily="2" charset="2"/>
              </a:rPr>
              <a:t>arduous</a:t>
            </a:r>
            <a:r>
              <a:rPr lang="cs-CZ" sz="2000" dirty="0">
                <a:sym typeface="Wingdings" pitchFamily="2" charset="2"/>
              </a:rPr>
              <a:t> </a:t>
            </a:r>
            <a:r>
              <a:rPr lang="cs-CZ" sz="2000" dirty="0" err="1">
                <a:sym typeface="Wingdings" pitchFamily="2" charset="2"/>
              </a:rPr>
              <a:t>jobs</a:t>
            </a:r>
            <a:r>
              <a:rPr lang="cs-CZ" sz="2000" dirty="0">
                <a:sym typeface="Wingdings" pitchFamily="2" charset="2"/>
              </a:rPr>
              <a:t>“?</a:t>
            </a:r>
          </a:p>
          <a:p>
            <a:r>
              <a:rPr lang="cs-CZ" sz="2000" dirty="0">
                <a:sym typeface="Wingdings" pitchFamily="2" charset="2"/>
              </a:rPr>
              <a:t>Spravedlnost</a:t>
            </a:r>
          </a:p>
          <a:p>
            <a:pPr lvl="1"/>
            <a:r>
              <a:rPr lang="cs-CZ" sz="2000" dirty="0">
                <a:sym typeface="Wingdings" pitchFamily="2" charset="2"/>
              </a:rPr>
              <a:t>sdílení vyměřovacích základů manželi?</a:t>
            </a:r>
          </a:p>
          <a:p>
            <a:pPr lvl="1"/>
            <a:r>
              <a:rPr lang="cs-CZ" sz="2000" dirty="0">
                <a:sym typeface="Wingdings" pitchFamily="2" charset="2"/>
              </a:rPr>
              <a:t>diferencovat pojistné s ohledem na počet dětí?</a:t>
            </a:r>
            <a:endParaRPr lang="en-GB" sz="20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AE70166-95E3-4418-AF3D-DB728D400A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5968" y="6400800"/>
            <a:ext cx="6305910" cy="457200"/>
          </a:xfrm>
        </p:spPr>
        <p:txBody>
          <a:bodyPr/>
          <a:lstStyle/>
          <a:p>
            <a:r>
              <a:rPr lang="cs-CZ" dirty="0"/>
              <a:t>SOC284 Úvod do sociální gerontologie – důchody 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8953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2694" y="3105150"/>
            <a:ext cx="8086635" cy="647700"/>
          </a:xfrm>
        </p:spPr>
        <p:txBody>
          <a:bodyPr/>
          <a:lstStyle/>
          <a:p>
            <a:pPr algn="ctr"/>
            <a:r>
              <a:rPr lang="cs-CZ" dirty="0"/>
              <a:t>Děkuji za pozornost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přestávka :D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cs-CZ" altLang="cs-CZ" dirty="0"/>
          </a:p>
          <a:p>
            <a:endParaRPr lang="cs-CZ" dirty="0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SOC284 Úvod do sociální gerontologie – důchody 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38936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31396" y="5997225"/>
            <a:ext cx="2607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Zdroj</a:t>
            </a:r>
            <a:r>
              <a:rPr lang="en-US" sz="1000" dirty="0"/>
              <a:t>: ČSSZ. </a:t>
            </a:r>
            <a:r>
              <a:rPr lang="en-US" sz="1000" dirty="0" err="1"/>
              <a:t>Důchodová</a:t>
            </a:r>
            <a:r>
              <a:rPr lang="en-US" sz="1000" dirty="0"/>
              <a:t> </a:t>
            </a:r>
            <a:r>
              <a:rPr lang="en-US" sz="1000" dirty="0" err="1"/>
              <a:t>statistika</a:t>
            </a:r>
            <a:r>
              <a:rPr lang="en-US" sz="1000" dirty="0"/>
              <a:t>. 201</a:t>
            </a:r>
            <a:r>
              <a:rPr lang="cs-CZ" sz="1000" dirty="0"/>
              <a:t>8</a:t>
            </a:r>
            <a:r>
              <a:rPr lang="en-US" sz="1000" dirty="0"/>
              <a:t>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E711F2B-4358-44F4-8298-97245A81E6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300" t="27617" r="16138" b="31686"/>
          <a:stretch/>
        </p:blipFill>
        <p:spPr>
          <a:xfrm>
            <a:off x="144161" y="404664"/>
            <a:ext cx="8694966" cy="5472608"/>
          </a:xfrm>
          <a:prstGeom prst="rect">
            <a:avLst/>
          </a:prstGeom>
        </p:spPr>
      </p:pic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32560503-C206-4C51-9D37-BDE8980C6BC7}"/>
              </a:ext>
            </a:extLst>
          </p:cNvPr>
          <p:cNvSpPr txBox="1">
            <a:spLocks/>
          </p:cNvSpPr>
          <p:nvPr/>
        </p:nvSpPr>
        <p:spPr>
          <a:xfrm>
            <a:off x="422694" y="6248400"/>
            <a:ext cx="6305910" cy="457200"/>
          </a:xfrm>
          <a:ln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5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SOC284 Úvod do sociální gerontologie – důchody </a:t>
            </a:r>
            <a:endParaRPr lang="cs-CZ" altLang="cs-CZ" sz="15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6310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275" y="809655"/>
            <a:ext cx="8086635" cy="647700"/>
          </a:xfrm>
        </p:spPr>
        <p:txBody>
          <a:bodyPr/>
          <a:lstStyle/>
          <a:p>
            <a:r>
              <a:rPr lang="cs-CZ" dirty="0"/>
              <a:t>O</a:t>
            </a:r>
            <a:r>
              <a:rPr lang="en-US" dirty="0" err="1"/>
              <a:t>ld</a:t>
            </a:r>
            <a:r>
              <a:rPr lang="en-US" dirty="0"/>
              <a:t> – age dependency ratio </a:t>
            </a:r>
            <a:endParaRPr lang="cs-CZ" dirty="0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SOC284 Úvod do sociální gerontologie – důchody </a:t>
            </a:r>
            <a:endParaRPr lang="cs-CZ" altLang="cs-CZ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0E36A8E0-4214-44EF-A147-4218410735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94" y="1457355"/>
            <a:ext cx="7951285" cy="4852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603A628-663A-4EEC-9D57-D4BC0CADA567}"/>
              </a:ext>
            </a:extLst>
          </p:cNvPr>
          <p:cNvSpPr txBox="1"/>
          <p:nvPr/>
        </p:nvSpPr>
        <p:spPr>
          <a:xfrm>
            <a:off x="5071992" y="4416630"/>
            <a:ext cx="3301987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sz="2000" b="0" dirty="0"/>
          </a:p>
          <a:p>
            <a:r>
              <a:rPr lang="cs-CZ" sz="2000" b="0" dirty="0"/>
              <a:t>Pozice ČR</a:t>
            </a:r>
          </a:p>
          <a:p>
            <a:r>
              <a:rPr lang="cs-CZ" sz="2000" b="0" dirty="0"/>
              <a:t>2005: </a:t>
            </a:r>
            <a:r>
              <a:rPr lang="cs-CZ" sz="2000" dirty="0"/>
              <a:t>19.8%</a:t>
            </a:r>
            <a:r>
              <a:rPr lang="cs-CZ" sz="2000" b="0" dirty="0"/>
              <a:t> (23)</a:t>
            </a:r>
          </a:p>
          <a:p>
            <a:r>
              <a:rPr lang="cs-CZ" sz="2000" b="0" dirty="0"/>
              <a:t>2015: </a:t>
            </a:r>
            <a:r>
              <a:rPr lang="cs-CZ" sz="2000" dirty="0"/>
              <a:t>26.6%</a:t>
            </a:r>
            <a:r>
              <a:rPr lang="cs-CZ" sz="2000" b="0" dirty="0"/>
              <a:t> (21)</a:t>
            </a:r>
          </a:p>
          <a:p>
            <a:r>
              <a:rPr lang="cs-CZ" sz="2000" b="0" dirty="0"/>
              <a:t>2020: </a:t>
            </a:r>
            <a:r>
              <a:rPr lang="cs-CZ" sz="2000" dirty="0"/>
              <a:t>31.4%</a:t>
            </a:r>
            <a:r>
              <a:rPr lang="cs-CZ" sz="2000" b="0" dirty="0"/>
              <a:t> (15)</a:t>
            </a:r>
          </a:p>
          <a:p>
            <a:r>
              <a:rPr lang="cs-CZ" sz="2000" b="0" dirty="0"/>
              <a:t>2050: </a:t>
            </a:r>
            <a:r>
              <a:rPr lang="cs-CZ" sz="2000" dirty="0"/>
              <a:t>51.9%</a:t>
            </a:r>
            <a:r>
              <a:rPr lang="cs-CZ" sz="2000" b="0" dirty="0"/>
              <a:t> (11)</a:t>
            </a:r>
          </a:p>
          <a:p>
            <a:r>
              <a:rPr lang="cs-CZ" sz="2000" b="0" dirty="0"/>
              <a:t> </a:t>
            </a:r>
            <a:endParaRPr lang="en-US" sz="2000" b="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FB0C022-20EF-4C5A-8204-031AADD309A7}"/>
              </a:ext>
            </a:extLst>
          </p:cNvPr>
          <p:cNvSpPr txBox="1"/>
          <p:nvPr/>
        </p:nvSpPr>
        <p:spPr>
          <a:xfrm>
            <a:off x="5035897" y="6263289"/>
            <a:ext cx="3338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Zdroj: </a:t>
            </a:r>
            <a:r>
              <a:rPr lang="en-US" sz="1000" dirty="0"/>
              <a:t>Authors based on </a:t>
            </a:r>
            <a:r>
              <a:rPr lang="en-GB" sz="1000" dirty="0"/>
              <a:t>Eurostat</a:t>
            </a:r>
            <a:r>
              <a:rPr lang="cs-CZ" sz="1000" dirty="0"/>
              <a:t>. </a:t>
            </a:r>
            <a:r>
              <a:rPr lang="en-GB" sz="1000" i="1" dirty="0"/>
              <a:t>Population: structure indicators</a:t>
            </a:r>
            <a:r>
              <a:rPr lang="cs-CZ" sz="1000" i="1" dirty="0"/>
              <a:t>.</a:t>
            </a:r>
            <a:r>
              <a:rPr lang="en-GB" sz="1000" i="1" dirty="0"/>
              <a:t> Population projections</a:t>
            </a:r>
            <a:r>
              <a:rPr lang="cs-CZ" sz="1000" i="1" dirty="0"/>
              <a:t>. </a:t>
            </a:r>
            <a:r>
              <a:rPr lang="en-US" sz="1000" i="1" dirty="0"/>
              <a:t>(</a:t>
            </a:r>
            <a:r>
              <a:rPr lang="en-US" sz="1000" dirty="0"/>
              <a:t>201</a:t>
            </a:r>
            <a:r>
              <a:rPr lang="cs-CZ" sz="1000" dirty="0"/>
              <a:t>7 </a:t>
            </a:r>
            <a:r>
              <a:rPr lang="cs-CZ" sz="1000" dirty="0" err="1"/>
              <a:t>a,b</a:t>
            </a:r>
            <a:r>
              <a:rPr lang="en-US" sz="1000" dirty="0"/>
              <a:t>)</a:t>
            </a: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Hospodaření seniorské domácnosti </a:t>
            </a:r>
            <a:br>
              <a:rPr lang="cs-CZ" dirty="0"/>
            </a:br>
            <a:r>
              <a:rPr lang="cs-CZ" dirty="0"/>
              <a:t>  </a:t>
            </a:r>
            <a:r>
              <a:rPr lang="cs-CZ" sz="2000" dirty="0"/>
              <a:t>v letech 2010 – 2015</a:t>
            </a:r>
            <a:endParaRPr lang="cs-CZ" dirty="0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SOC284 Úvod do sociální gerontologie – důchody </a:t>
            </a:r>
            <a:endParaRPr lang="cs-CZ" altLang="cs-C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A927E4-A6BB-41DB-89C8-AB59F715EE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93" y="1773238"/>
            <a:ext cx="6808285" cy="43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E8475A7-C27E-49D8-9C70-96DFF8B0C15D}"/>
              </a:ext>
            </a:extLst>
          </p:cNvPr>
          <p:cNvSpPr txBox="1"/>
          <p:nvPr/>
        </p:nvSpPr>
        <p:spPr>
          <a:xfrm>
            <a:off x="6183231" y="2909024"/>
            <a:ext cx="2808312" cy="37240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b="0" dirty="0"/>
              <a:t>Seniorské domácnosti</a:t>
            </a:r>
          </a:p>
          <a:p>
            <a:r>
              <a:rPr lang="cs-CZ" sz="2000" i="1" dirty="0"/>
              <a:t> Potraviny </a:t>
            </a:r>
          </a:p>
          <a:p>
            <a:r>
              <a:rPr lang="cs-CZ" sz="2000" b="0" dirty="0">
                <a:solidFill>
                  <a:schemeClr val="accent4"/>
                </a:solidFill>
              </a:rPr>
              <a:t>    2010: </a:t>
            </a:r>
            <a:r>
              <a:rPr lang="cs-CZ" sz="2000" dirty="0">
                <a:solidFill>
                  <a:schemeClr val="accent4"/>
                </a:solidFill>
              </a:rPr>
              <a:t>23 %</a:t>
            </a:r>
          </a:p>
          <a:p>
            <a:r>
              <a:rPr lang="cs-CZ" sz="2000" b="0" dirty="0">
                <a:solidFill>
                  <a:schemeClr val="accent4"/>
                </a:solidFill>
              </a:rPr>
              <a:t>    2015: </a:t>
            </a:r>
            <a:r>
              <a:rPr lang="cs-CZ" sz="2000" dirty="0">
                <a:solidFill>
                  <a:schemeClr val="accent4"/>
                </a:solidFill>
              </a:rPr>
              <a:t>29 %</a:t>
            </a:r>
          </a:p>
          <a:p>
            <a:r>
              <a:rPr lang="cs-CZ" sz="2000" b="0" dirty="0">
                <a:solidFill>
                  <a:schemeClr val="accent4"/>
                </a:solidFill>
              </a:rPr>
              <a:t> </a:t>
            </a:r>
            <a:r>
              <a:rPr lang="cs-CZ" sz="2000" i="1" dirty="0">
                <a:solidFill>
                  <a:schemeClr val="accent4"/>
                </a:solidFill>
              </a:rPr>
              <a:t>Bydlení</a:t>
            </a:r>
          </a:p>
          <a:p>
            <a:r>
              <a:rPr lang="cs-CZ" sz="2000" b="0" dirty="0">
                <a:solidFill>
                  <a:schemeClr val="accent4"/>
                </a:solidFill>
              </a:rPr>
              <a:t>    2010: </a:t>
            </a:r>
            <a:r>
              <a:rPr lang="cs-CZ" sz="2000" dirty="0">
                <a:solidFill>
                  <a:schemeClr val="accent4"/>
                </a:solidFill>
              </a:rPr>
              <a:t>25 %</a:t>
            </a:r>
          </a:p>
          <a:p>
            <a:r>
              <a:rPr lang="cs-CZ" sz="2000" b="0" dirty="0">
                <a:solidFill>
                  <a:schemeClr val="accent4"/>
                </a:solidFill>
              </a:rPr>
              <a:t>    2015: </a:t>
            </a:r>
            <a:r>
              <a:rPr lang="cs-CZ" sz="2000" dirty="0">
                <a:solidFill>
                  <a:schemeClr val="accent4"/>
                </a:solidFill>
              </a:rPr>
              <a:t>30 %</a:t>
            </a:r>
          </a:p>
          <a:p>
            <a:endParaRPr lang="cs-CZ" sz="2000" dirty="0">
              <a:solidFill>
                <a:srgbClr val="FF0000"/>
              </a:solidFill>
            </a:endParaRPr>
          </a:p>
          <a:p>
            <a:endParaRPr lang="cs-CZ" sz="2000" dirty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6BD5329-EE4F-4788-8611-91E92AF074EE}"/>
              </a:ext>
            </a:extLst>
          </p:cNvPr>
          <p:cNvSpPr txBox="1"/>
          <p:nvPr/>
        </p:nvSpPr>
        <p:spPr>
          <a:xfrm>
            <a:off x="4572000" y="6248400"/>
            <a:ext cx="3416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Zdroj: </a:t>
            </a:r>
            <a:r>
              <a:rPr lang="en-US" sz="1000" dirty="0"/>
              <a:t>Authors based on data from </a:t>
            </a:r>
            <a:r>
              <a:rPr lang="en-US" sz="1000" i="1" dirty="0"/>
              <a:t>The Family Account statistics </a:t>
            </a:r>
            <a:r>
              <a:rPr lang="en-US" sz="1000" dirty="0"/>
              <a:t>(Czech Statistical Office, 2010-2015)</a:t>
            </a:r>
            <a:endParaRPr lang="cs-CZ" sz="1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46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Peněžní vydání seniorské domácnosti </a:t>
            </a:r>
            <a:br>
              <a:rPr lang="cs-CZ" dirty="0"/>
            </a:br>
            <a:r>
              <a:rPr lang="cs-CZ" dirty="0"/>
              <a:t>v zemích Evropské unie (2010)</a:t>
            </a:r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SOC284 Úvod do sociální gerontologie – důchody </a:t>
            </a:r>
            <a:endParaRPr lang="cs-CZ" alt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A5FD505-D50A-4E7F-B8C3-1C1F6EBDD83B}"/>
              </a:ext>
            </a:extLst>
          </p:cNvPr>
          <p:cNvSpPr txBox="1"/>
          <p:nvPr/>
        </p:nvSpPr>
        <p:spPr>
          <a:xfrm>
            <a:off x="5101389" y="6267489"/>
            <a:ext cx="35132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Zdroj: </a:t>
            </a:r>
            <a:r>
              <a:rPr lang="en-US" sz="1000" dirty="0"/>
              <a:t>Authors based on </a:t>
            </a:r>
            <a:r>
              <a:rPr lang="cs-CZ" sz="1000" dirty="0" err="1"/>
              <a:t>Eurostat</a:t>
            </a:r>
            <a:r>
              <a:rPr lang="cs-CZ" sz="1000" dirty="0"/>
              <a:t>. </a:t>
            </a:r>
            <a:r>
              <a:rPr lang="en-GB" sz="1000" i="1" dirty="0"/>
              <a:t>Consumption expenditure of private households</a:t>
            </a:r>
            <a:r>
              <a:rPr lang="cs-CZ" sz="1000" i="1" dirty="0"/>
              <a:t>. </a:t>
            </a:r>
            <a:r>
              <a:rPr lang="en-US" sz="1000" dirty="0"/>
              <a:t>(201</a:t>
            </a:r>
            <a:r>
              <a:rPr lang="cs-CZ" sz="1000" dirty="0"/>
              <a:t>7c</a:t>
            </a:r>
            <a:r>
              <a:rPr lang="en-US" sz="1000" dirty="0"/>
              <a:t>)</a:t>
            </a:r>
            <a:endParaRPr lang="cs-CZ" sz="1000" dirty="0"/>
          </a:p>
          <a:p>
            <a:endParaRPr lang="cs-CZ" sz="1000" dirty="0"/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7D668233-238F-4E5C-9041-246A1C7951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424552"/>
              </p:ext>
            </p:extLst>
          </p:nvPr>
        </p:nvGraphicFramePr>
        <p:xfrm>
          <a:off x="323507" y="1782565"/>
          <a:ext cx="8137719" cy="446449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773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9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9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07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07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18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18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37095">
                <a:tc rowSpan="2"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Food and non-alcoholic beverages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Housing, water, electricity, gas and other fuels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Recreation and culture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0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%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rank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%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rank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%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Rank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031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Bulgaria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30.3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41.0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2.3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28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031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</a:rPr>
                        <a:t>Czech Republic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</a:rPr>
                        <a:t>22.3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</a:rPr>
                        <a:t>27.4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</a:rPr>
                        <a:t>24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</a:rPr>
                        <a:t>10.3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031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Germany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11.4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25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33.2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17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11.4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031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France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18.8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13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30.2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22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7.1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14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031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Hungary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19.1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12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44.4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5.4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18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031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Austria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13.0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23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26.7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26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12.1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031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Poland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24.2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8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39.9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5.2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20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031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Romania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32.2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41.0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2.5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27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031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Slovakia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24.2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8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42.4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6.0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16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031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Finland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14.2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20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32.8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19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10.1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7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9031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Sweden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13.0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23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38.6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13.8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9031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United Kingdom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14.9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19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19.0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27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14.9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455" marR="30455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1517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Chudoba seniorů</a:t>
            </a:r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SOC284 Úvod do sociální gerontologie – důchody </a:t>
            </a:r>
            <a:endParaRPr lang="cs-CZ" altLang="cs-CZ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CDE8508D-06C3-4B11-BCC9-88F0254CCA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4" b="7579"/>
          <a:stretch/>
        </p:blipFill>
        <p:spPr bwMode="auto">
          <a:xfrm>
            <a:off x="324764" y="1971560"/>
            <a:ext cx="8359005" cy="241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ADE3B90-4960-423F-9BA8-717AB5DD133C}"/>
              </a:ext>
            </a:extLst>
          </p:cNvPr>
          <p:cNvSpPr txBox="1"/>
          <p:nvPr/>
        </p:nvSpPr>
        <p:spPr>
          <a:xfrm>
            <a:off x="4680284" y="4389792"/>
            <a:ext cx="4019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Zdroj: </a:t>
            </a:r>
            <a:r>
              <a:rPr lang="en-US" sz="1000" dirty="0"/>
              <a:t>Authors based on data from</a:t>
            </a:r>
            <a:r>
              <a:rPr lang="cs-CZ" sz="1000" dirty="0"/>
              <a:t> </a:t>
            </a:r>
            <a:r>
              <a:rPr lang="en-GB" sz="1000" i="1" dirty="0"/>
              <a:t>EU-SILC data 2010-2015</a:t>
            </a:r>
            <a:endParaRPr lang="cs-CZ" sz="1000" dirty="0"/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08964859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econ_sablona_4_3_cz</Template>
  <TotalTime>205</TotalTime>
  <Words>2244</Words>
  <Application>Microsoft Office PowerPoint</Application>
  <PresentationFormat>Předvádění na obrazovce (4:3)</PresentationFormat>
  <Paragraphs>574</Paragraphs>
  <Slides>43</Slides>
  <Notes>29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52" baseType="lpstr">
      <vt:lpstr>SimSun</vt:lpstr>
      <vt:lpstr>Arial</vt:lpstr>
      <vt:lpstr>Calibri</vt:lpstr>
      <vt:lpstr>Cambria Math</vt:lpstr>
      <vt:lpstr>Tahoma</vt:lpstr>
      <vt:lpstr>Times New Roman</vt:lpstr>
      <vt:lpstr>Wingdings</vt:lpstr>
      <vt:lpstr>Prezentace_MU_CZ</vt:lpstr>
      <vt:lpstr>Rovnice</vt:lpstr>
      <vt:lpstr>Důchody  Jana Godarová</vt:lpstr>
      <vt:lpstr>Prezentace aplikace PowerPoint</vt:lpstr>
      <vt:lpstr>Vývoj počtu seniorů ČR</vt:lpstr>
      <vt:lpstr>Starobní důchody - hrozba pro veřejné finance?</vt:lpstr>
      <vt:lpstr>Prezentace aplikace PowerPoint</vt:lpstr>
      <vt:lpstr>Old – age dependency ratio </vt:lpstr>
      <vt:lpstr>Hospodaření seniorské domácnosti    v letech 2010 – 2015</vt:lpstr>
      <vt:lpstr>Peněžní vydání seniorské domácnosti  v zemích Evropské unie (2010)</vt:lpstr>
      <vt:lpstr>Chudoba seniorů</vt:lpstr>
      <vt:lpstr>Prezentace aplikace PowerPoint</vt:lpstr>
      <vt:lpstr>Prezentace aplikace PowerPoint</vt:lpstr>
      <vt:lpstr>HDP x spotřeba seniorů</vt:lpstr>
      <vt:lpstr>Prezentace aplikace PowerPoint</vt:lpstr>
      <vt:lpstr>Důchodový systém</vt:lpstr>
      <vt:lpstr>Nastavení důchodového systému</vt:lpstr>
      <vt:lpstr>Členění důchodového systému</vt:lpstr>
      <vt:lpstr>DB PAYG     </vt:lpstr>
      <vt:lpstr>DC FONDY</vt:lpstr>
      <vt:lpstr>NDC</vt:lpstr>
      <vt:lpstr>DB fondový </vt:lpstr>
      <vt:lpstr>Charakteristika českého důchodového systému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Současný důchodový systém v ČR (I. pilíř)</vt:lpstr>
      <vt:lpstr>Důchodová statistika</vt:lpstr>
      <vt:lpstr>Důchodová statistika</vt:lpstr>
      <vt:lpstr>Důchodová statistika  průměrný důchod a rozložení počtu důchodců</vt:lpstr>
      <vt:lpstr>Pojistné sociální dávky - PŘÍJMY</vt:lpstr>
      <vt:lpstr>Výše důchodu PAYG</vt:lpstr>
      <vt:lpstr>Určení procentní výměry</vt:lpstr>
      <vt:lpstr>Určení procentní výměry (2) </vt:lpstr>
      <vt:lpstr>Určení procentní výměry (4)</vt:lpstr>
      <vt:lpstr>Určení procentní výměry (5)</vt:lpstr>
      <vt:lpstr>Spočítejte důchod pro jedince, který má OVZ (mzdu) ve výši:</vt:lpstr>
      <vt:lpstr>Prezentace aplikace PowerPoint</vt:lpstr>
      <vt:lpstr>Možné parametrické změny důchodového systému</vt:lpstr>
      <vt:lpstr>Možné parametrické změny důchodového systému</vt:lpstr>
      <vt:lpstr>Děkuji za pozornost   přestávka :D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Důchody  Jana Godarová</dc:title>
  <dc:creator>Ellie</dc:creator>
  <cp:lastModifiedBy>Ellie</cp:lastModifiedBy>
  <cp:revision>21</cp:revision>
  <cp:lastPrinted>1601-01-01T00:00:00Z</cp:lastPrinted>
  <dcterms:created xsi:type="dcterms:W3CDTF">2018-11-27T01:40:54Z</dcterms:created>
  <dcterms:modified xsi:type="dcterms:W3CDTF">2018-11-27T05:06:44Z</dcterms:modified>
</cp:coreProperties>
</file>