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2" r:id="rId1"/>
  </p:sldMasterIdLst>
  <p:notesMasterIdLst>
    <p:notesMasterId r:id="rId36"/>
  </p:notesMasterIdLst>
  <p:handoutMasterIdLst>
    <p:handoutMasterId r:id="rId37"/>
  </p:handoutMasterIdLst>
  <p:sldIdLst>
    <p:sldId id="370" r:id="rId2"/>
    <p:sldId id="454" r:id="rId3"/>
    <p:sldId id="455" r:id="rId4"/>
    <p:sldId id="483" r:id="rId5"/>
    <p:sldId id="445" r:id="rId6"/>
    <p:sldId id="470" r:id="rId7"/>
    <p:sldId id="482" r:id="rId8"/>
    <p:sldId id="500" r:id="rId9"/>
    <p:sldId id="481" r:id="rId10"/>
    <p:sldId id="471" r:id="rId11"/>
    <p:sldId id="496" r:id="rId12"/>
    <p:sldId id="473" r:id="rId13"/>
    <p:sldId id="476" r:id="rId14"/>
    <p:sldId id="477" r:id="rId15"/>
    <p:sldId id="474" r:id="rId16"/>
    <p:sldId id="475" r:id="rId17"/>
    <p:sldId id="447" r:id="rId18"/>
    <p:sldId id="490" r:id="rId19"/>
    <p:sldId id="489" r:id="rId20"/>
    <p:sldId id="392" r:id="rId21"/>
    <p:sldId id="479" r:id="rId22"/>
    <p:sldId id="478" r:id="rId23"/>
    <p:sldId id="485" r:id="rId24"/>
    <p:sldId id="486" r:id="rId25"/>
    <p:sldId id="491" r:id="rId26"/>
    <p:sldId id="492" r:id="rId27"/>
    <p:sldId id="493" r:id="rId28"/>
    <p:sldId id="494" r:id="rId29"/>
    <p:sldId id="452" r:id="rId30"/>
    <p:sldId id="497" r:id="rId31"/>
    <p:sldId id="498" r:id="rId32"/>
    <p:sldId id="453" r:id="rId33"/>
    <p:sldId id="499" r:id="rId34"/>
    <p:sldId id="495" r:id="rId35"/>
  </p:sldIdLst>
  <p:sldSz cx="9144000" cy="6858000" type="screen4x3"/>
  <p:notesSz cx="6797675" cy="99282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ECA000"/>
    <a:srgbClr val="FF9900"/>
    <a:srgbClr val="9C9D9F"/>
    <a:srgbClr val="006600"/>
    <a:srgbClr val="FFC00F"/>
    <a:srgbClr val="FFC010"/>
    <a:srgbClr val="FFB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92" autoAdjust="0"/>
    <p:restoredTop sz="81205" autoAdjust="0"/>
  </p:normalViewPr>
  <p:slideViewPr>
    <p:cSldViewPr>
      <p:cViewPr varScale="1">
        <p:scale>
          <a:sx n="75" d="100"/>
          <a:sy n="75" d="100"/>
        </p:scale>
        <p:origin x="72" y="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2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43F9CD-6556-4C8B-94C2-E0389A8DF941}" type="doc">
      <dgm:prSet loTypeId="urn:microsoft.com/office/officeart/2005/8/layout/cycle1" loCatId="cycle" qsTypeId="urn:microsoft.com/office/officeart/2005/8/quickstyle/simple4" qsCatId="simple" csTypeId="urn:microsoft.com/office/officeart/2005/8/colors/accent6_4" csCatId="accent6" phldr="1"/>
      <dgm:spPr/>
      <dgm:t>
        <a:bodyPr/>
        <a:lstStyle/>
        <a:p>
          <a:endParaRPr lang="cs-CZ"/>
        </a:p>
      </dgm:t>
    </dgm:pt>
    <dgm:pt modelId="{CC66DAC8-3ADD-4553-8D2C-16930EC1F104}">
      <dgm:prSet phldrT="[Text]"/>
      <dgm:spPr/>
      <dgm:t>
        <a:bodyPr/>
        <a:lstStyle/>
        <a:p>
          <a:r>
            <a:rPr lang="cs-CZ" dirty="0" smtClean="0">
              <a:latin typeface="Source Sans Pro"/>
            </a:rPr>
            <a:t>Narůstání tenze</a:t>
          </a:r>
          <a:endParaRPr lang="cs-CZ" dirty="0">
            <a:latin typeface="Source Sans Pro"/>
          </a:endParaRPr>
        </a:p>
      </dgm:t>
    </dgm:pt>
    <dgm:pt modelId="{A82285E1-59D7-4BE1-ACF4-2542A0CA94BB}" type="parTrans" cxnId="{901F9AD3-73BA-430D-BA70-EB6864613F4A}">
      <dgm:prSet/>
      <dgm:spPr/>
      <dgm:t>
        <a:bodyPr/>
        <a:lstStyle/>
        <a:p>
          <a:endParaRPr lang="cs-CZ"/>
        </a:p>
      </dgm:t>
    </dgm:pt>
    <dgm:pt modelId="{332AFCC1-AA63-48D3-ADA5-582B891A1ECB}" type="sibTrans" cxnId="{901F9AD3-73BA-430D-BA70-EB6864613F4A}">
      <dgm:prSet/>
      <dgm:spPr>
        <a:solidFill>
          <a:srgbClr val="ECA000"/>
        </a:solidFill>
      </dgm:spPr>
      <dgm:t>
        <a:bodyPr/>
        <a:lstStyle/>
        <a:p>
          <a:endParaRPr lang="cs-CZ"/>
        </a:p>
      </dgm:t>
    </dgm:pt>
    <dgm:pt modelId="{F305681E-66B5-4210-92B8-648385163118}">
      <dgm:prSet phldrT="[Text]"/>
      <dgm:spPr/>
      <dgm:t>
        <a:bodyPr/>
        <a:lstStyle/>
        <a:p>
          <a:r>
            <a:rPr lang="cs-CZ" dirty="0" smtClean="0">
              <a:latin typeface="Source Sans Pro"/>
            </a:rPr>
            <a:t>Násilí</a:t>
          </a:r>
          <a:endParaRPr lang="cs-CZ" dirty="0">
            <a:latin typeface="Source Sans Pro"/>
          </a:endParaRPr>
        </a:p>
      </dgm:t>
    </dgm:pt>
    <dgm:pt modelId="{8D0D6EF2-9C37-4C92-B1A5-5D8F1A1FF02D}" type="parTrans" cxnId="{BDFA7C82-435F-4D65-B786-5C0D36FB1257}">
      <dgm:prSet/>
      <dgm:spPr/>
      <dgm:t>
        <a:bodyPr/>
        <a:lstStyle/>
        <a:p>
          <a:endParaRPr lang="cs-CZ"/>
        </a:p>
      </dgm:t>
    </dgm:pt>
    <dgm:pt modelId="{6EB38308-FA4A-4910-8D14-F617D619CC96}" type="sibTrans" cxnId="{BDFA7C82-435F-4D65-B786-5C0D36FB1257}">
      <dgm:prSet/>
      <dgm:spPr>
        <a:solidFill>
          <a:srgbClr val="ECA000"/>
        </a:solidFill>
      </dgm:spPr>
      <dgm:t>
        <a:bodyPr/>
        <a:lstStyle/>
        <a:p>
          <a:endParaRPr lang="cs-CZ"/>
        </a:p>
      </dgm:t>
    </dgm:pt>
    <dgm:pt modelId="{77E81D08-0DC6-4E5F-AE33-E35D113C5408}">
      <dgm:prSet phldrT="[Text]"/>
      <dgm:spPr/>
      <dgm:t>
        <a:bodyPr/>
        <a:lstStyle/>
        <a:p>
          <a:r>
            <a:rPr lang="cs-CZ" dirty="0" smtClean="0">
              <a:latin typeface="Source Sans Pro"/>
            </a:rPr>
            <a:t>Období „klidu“</a:t>
          </a:r>
          <a:endParaRPr lang="cs-CZ" dirty="0">
            <a:latin typeface="Source Sans Pro"/>
          </a:endParaRPr>
        </a:p>
      </dgm:t>
    </dgm:pt>
    <dgm:pt modelId="{EAF476E9-5240-4123-A9F1-72821419283E}" type="parTrans" cxnId="{2254DDA6-AE17-4F74-91BC-3E66D2A09366}">
      <dgm:prSet/>
      <dgm:spPr/>
      <dgm:t>
        <a:bodyPr/>
        <a:lstStyle/>
        <a:p>
          <a:endParaRPr lang="cs-CZ"/>
        </a:p>
      </dgm:t>
    </dgm:pt>
    <dgm:pt modelId="{6B0211C0-1132-48B5-BE25-FA6EDE81DE91}" type="sibTrans" cxnId="{2254DDA6-AE17-4F74-91BC-3E66D2A09366}">
      <dgm:prSet/>
      <dgm:spPr>
        <a:solidFill>
          <a:srgbClr val="ECA000"/>
        </a:solidFill>
      </dgm:spPr>
      <dgm:t>
        <a:bodyPr/>
        <a:lstStyle/>
        <a:p>
          <a:endParaRPr lang="cs-CZ"/>
        </a:p>
      </dgm:t>
    </dgm:pt>
    <dgm:pt modelId="{32AB0D86-1E04-4A79-BCD7-53416EC34A8E}" type="pres">
      <dgm:prSet presAssocID="{2843F9CD-6556-4C8B-94C2-E0389A8DF94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B4EEC8F-7B08-4E6D-AA66-CCD804348DF3}" type="pres">
      <dgm:prSet presAssocID="{CC66DAC8-3ADD-4553-8D2C-16930EC1F104}" presName="dummy" presStyleCnt="0"/>
      <dgm:spPr/>
    </dgm:pt>
    <dgm:pt modelId="{1B81715A-900C-42DD-A57D-BCD056D2C2A0}" type="pres">
      <dgm:prSet presAssocID="{CC66DAC8-3ADD-4553-8D2C-16930EC1F104}" presName="node" presStyleLbl="revTx" presStyleIdx="0" presStyleCnt="3" custRadScaleRad="107176" custRadScaleInc="636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686D0A-429D-499D-BE3F-28AA9F6DB5A9}" type="pres">
      <dgm:prSet presAssocID="{332AFCC1-AA63-48D3-ADA5-582B891A1ECB}" presName="sibTrans" presStyleLbl="node1" presStyleIdx="0" presStyleCnt="3"/>
      <dgm:spPr/>
      <dgm:t>
        <a:bodyPr/>
        <a:lstStyle/>
        <a:p>
          <a:endParaRPr lang="cs-CZ"/>
        </a:p>
      </dgm:t>
    </dgm:pt>
    <dgm:pt modelId="{D14FC4CA-D481-4EC1-8740-F5F521946183}" type="pres">
      <dgm:prSet presAssocID="{F305681E-66B5-4210-92B8-648385163118}" presName="dummy" presStyleCnt="0"/>
      <dgm:spPr/>
    </dgm:pt>
    <dgm:pt modelId="{E73ABC05-9FE7-456A-AB7A-0160FAAE9693}" type="pres">
      <dgm:prSet presAssocID="{F305681E-66B5-4210-92B8-648385163118}" presName="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F2779A-F562-4259-B6A3-DA66036EC1A4}" type="pres">
      <dgm:prSet presAssocID="{6EB38308-FA4A-4910-8D14-F617D619CC96}" presName="sibTrans" presStyleLbl="node1" presStyleIdx="1" presStyleCnt="3"/>
      <dgm:spPr/>
      <dgm:t>
        <a:bodyPr/>
        <a:lstStyle/>
        <a:p>
          <a:endParaRPr lang="cs-CZ"/>
        </a:p>
      </dgm:t>
    </dgm:pt>
    <dgm:pt modelId="{477C5C8B-B3C1-4BBA-BC29-A1CFFED9EF4A}" type="pres">
      <dgm:prSet presAssocID="{77E81D08-0DC6-4E5F-AE33-E35D113C5408}" presName="dummy" presStyleCnt="0"/>
      <dgm:spPr/>
    </dgm:pt>
    <dgm:pt modelId="{07B7ACCC-10D5-4509-96F5-DC471CA77025}" type="pres">
      <dgm:prSet presAssocID="{77E81D08-0DC6-4E5F-AE33-E35D113C5408}" presName="node" presStyleLbl="revTx" presStyleIdx="2" presStyleCnt="3" custRadScaleRad="114593" custRadScaleInc="-1113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55A551-DC78-4703-8732-98830A2FF7DE}" type="pres">
      <dgm:prSet presAssocID="{6B0211C0-1132-48B5-BE25-FA6EDE81DE91}" presName="sibTrans" presStyleLbl="node1" presStyleIdx="2" presStyleCnt="3" custLinFactNeighborY="-798"/>
      <dgm:spPr/>
      <dgm:t>
        <a:bodyPr/>
        <a:lstStyle/>
        <a:p>
          <a:endParaRPr lang="cs-CZ"/>
        </a:p>
      </dgm:t>
    </dgm:pt>
  </dgm:ptLst>
  <dgm:cxnLst>
    <dgm:cxn modelId="{25B88122-FCE1-4F62-9574-8F2588C48F6D}" type="presOf" srcId="{CC66DAC8-3ADD-4553-8D2C-16930EC1F104}" destId="{1B81715A-900C-42DD-A57D-BCD056D2C2A0}" srcOrd="0" destOrd="0" presId="urn:microsoft.com/office/officeart/2005/8/layout/cycle1"/>
    <dgm:cxn modelId="{680427C5-3785-4B75-B0FC-CF856F20DEE7}" type="presOf" srcId="{2843F9CD-6556-4C8B-94C2-E0389A8DF941}" destId="{32AB0D86-1E04-4A79-BCD7-53416EC34A8E}" srcOrd="0" destOrd="0" presId="urn:microsoft.com/office/officeart/2005/8/layout/cycle1"/>
    <dgm:cxn modelId="{DBB64F79-49CE-47E8-BCDA-D60DA9FA6F8B}" type="presOf" srcId="{6B0211C0-1132-48B5-BE25-FA6EDE81DE91}" destId="{4155A551-DC78-4703-8732-98830A2FF7DE}" srcOrd="0" destOrd="0" presId="urn:microsoft.com/office/officeart/2005/8/layout/cycle1"/>
    <dgm:cxn modelId="{2254DDA6-AE17-4F74-91BC-3E66D2A09366}" srcId="{2843F9CD-6556-4C8B-94C2-E0389A8DF941}" destId="{77E81D08-0DC6-4E5F-AE33-E35D113C5408}" srcOrd="2" destOrd="0" parTransId="{EAF476E9-5240-4123-A9F1-72821419283E}" sibTransId="{6B0211C0-1132-48B5-BE25-FA6EDE81DE91}"/>
    <dgm:cxn modelId="{4953D238-2693-4539-899B-FA5DE7068DE3}" type="presOf" srcId="{77E81D08-0DC6-4E5F-AE33-E35D113C5408}" destId="{07B7ACCC-10D5-4509-96F5-DC471CA77025}" srcOrd="0" destOrd="0" presId="urn:microsoft.com/office/officeart/2005/8/layout/cycle1"/>
    <dgm:cxn modelId="{B9C07670-0536-4D1C-8421-4304D917734C}" type="presOf" srcId="{6EB38308-FA4A-4910-8D14-F617D619CC96}" destId="{66F2779A-F562-4259-B6A3-DA66036EC1A4}" srcOrd="0" destOrd="0" presId="urn:microsoft.com/office/officeart/2005/8/layout/cycle1"/>
    <dgm:cxn modelId="{901F9AD3-73BA-430D-BA70-EB6864613F4A}" srcId="{2843F9CD-6556-4C8B-94C2-E0389A8DF941}" destId="{CC66DAC8-3ADD-4553-8D2C-16930EC1F104}" srcOrd="0" destOrd="0" parTransId="{A82285E1-59D7-4BE1-ACF4-2542A0CA94BB}" sibTransId="{332AFCC1-AA63-48D3-ADA5-582B891A1ECB}"/>
    <dgm:cxn modelId="{0B2C3718-3C13-409D-BFDB-72B374F2A0DA}" type="presOf" srcId="{F305681E-66B5-4210-92B8-648385163118}" destId="{E73ABC05-9FE7-456A-AB7A-0160FAAE9693}" srcOrd="0" destOrd="0" presId="urn:microsoft.com/office/officeart/2005/8/layout/cycle1"/>
    <dgm:cxn modelId="{511A33F3-44FF-4043-A77B-4AEDDC6F5542}" type="presOf" srcId="{332AFCC1-AA63-48D3-ADA5-582B891A1ECB}" destId="{0E686D0A-429D-499D-BE3F-28AA9F6DB5A9}" srcOrd="0" destOrd="0" presId="urn:microsoft.com/office/officeart/2005/8/layout/cycle1"/>
    <dgm:cxn modelId="{BDFA7C82-435F-4D65-B786-5C0D36FB1257}" srcId="{2843F9CD-6556-4C8B-94C2-E0389A8DF941}" destId="{F305681E-66B5-4210-92B8-648385163118}" srcOrd="1" destOrd="0" parTransId="{8D0D6EF2-9C37-4C92-B1A5-5D8F1A1FF02D}" sibTransId="{6EB38308-FA4A-4910-8D14-F617D619CC96}"/>
    <dgm:cxn modelId="{CDD5C53E-85FC-4958-B03E-3C66A42D4862}" type="presParOf" srcId="{32AB0D86-1E04-4A79-BCD7-53416EC34A8E}" destId="{FB4EEC8F-7B08-4E6D-AA66-CCD804348DF3}" srcOrd="0" destOrd="0" presId="urn:microsoft.com/office/officeart/2005/8/layout/cycle1"/>
    <dgm:cxn modelId="{336CAAC5-6880-4DB5-BC83-64E8ABACD832}" type="presParOf" srcId="{32AB0D86-1E04-4A79-BCD7-53416EC34A8E}" destId="{1B81715A-900C-42DD-A57D-BCD056D2C2A0}" srcOrd="1" destOrd="0" presId="urn:microsoft.com/office/officeart/2005/8/layout/cycle1"/>
    <dgm:cxn modelId="{573D6CC6-C820-431B-96FC-65DD58019462}" type="presParOf" srcId="{32AB0D86-1E04-4A79-BCD7-53416EC34A8E}" destId="{0E686D0A-429D-499D-BE3F-28AA9F6DB5A9}" srcOrd="2" destOrd="0" presId="urn:microsoft.com/office/officeart/2005/8/layout/cycle1"/>
    <dgm:cxn modelId="{9D5B62FE-B030-4B90-8DBB-745BA8ACDE35}" type="presParOf" srcId="{32AB0D86-1E04-4A79-BCD7-53416EC34A8E}" destId="{D14FC4CA-D481-4EC1-8740-F5F521946183}" srcOrd="3" destOrd="0" presId="urn:microsoft.com/office/officeart/2005/8/layout/cycle1"/>
    <dgm:cxn modelId="{6EA443FD-2823-4555-8A82-C04C346C3ACD}" type="presParOf" srcId="{32AB0D86-1E04-4A79-BCD7-53416EC34A8E}" destId="{E73ABC05-9FE7-456A-AB7A-0160FAAE9693}" srcOrd="4" destOrd="0" presId="urn:microsoft.com/office/officeart/2005/8/layout/cycle1"/>
    <dgm:cxn modelId="{E115853F-06EA-47E7-8977-9D96D1678E66}" type="presParOf" srcId="{32AB0D86-1E04-4A79-BCD7-53416EC34A8E}" destId="{66F2779A-F562-4259-B6A3-DA66036EC1A4}" srcOrd="5" destOrd="0" presId="urn:microsoft.com/office/officeart/2005/8/layout/cycle1"/>
    <dgm:cxn modelId="{ABEAD6BD-1801-4CB5-BB24-4784C07032CC}" type="presParOf" srcId="{32AB0D86-1E04-4A79-BCD7-53416EC34A8E}" destId="{477C5C8B-B3C1-4BBA-BC29-A1CFFED9EF4A}" srcOrd="6" destOrd="0" presId="urn:microsoft.com/office/officeart/2005/8/layout/cycle1"/>
    <dgm:cxn modelId="{086E8BCD-2F39-4B06-8D7D-6E563D3A866F}" type="presParOf" srcId="{32AB0D86-1E04-4A79-BCD7-53416EC34A8E}" destId="{07B7ACCC-10D5-4509-96F5-DC471CA77025}" srcOrd="7" destOrd="0" presId="urn:microsoft.com/office/officeart/2005/8/layout/cycle1"/>
    <dgm:cxn modelId="{D47A4BA9-15A1-4DBF-9432-AB8B0F0F692F}" type="presParOf" srcId="{32AB0D86-1E04-4A79-BCD7-53416EC34A8E}" destId="{4155A551-DC78-4703-8732-98830A2FF7DE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81715A-900C-42DD-A57D-BCD056D2C2A0}">
      <dsp:nvSpPr>
        <dsp:cNvPr id="0" name=""/>
        <dsp:cNvSpPr/>
      </dsp:nvSpPr>
      <dsp:spPr>
        <a:xfrm>
          <a:off x="3696074" y="308278"/>
          <a:ext cx="1532929" cy="153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latin typeface="Source Sans Pro"/>
            </a:rPr>
            <a:t>Narůstání tenze</a:t>
          </a:r>
          <a:endParaRPr lang="cs-CZ" sz="2600" kern="1200" dirty="0">
            <a:latin typeface="Source Sans Pro"/>
          </a:endParaRPr>
        </a:p>
      </dsp:txBody>
      <dsp:txXfrm>
        <a:off x="3696074" y="308278"/>
        <a:ext cx="1532929" cy="1532929"/>
      </dsp:txXfrm>
    </dsp:sp>
    <dsp:sp modelId="{0E686D0A-429D-499D-BE3F-28AA9F6DB5A9}">
      <dsp:nvSpPr>
        <dsp:cNvPr id="0" name=""/>
        <dsp:cNvSpPr/>
      </dsp:nvSpPr>
      <dsp:spPr>
        <a:xfrm>
          <a:off x="1346025" y="-61061"/>
          <a:ext cx="3622375" cy="3622375"/>
        </a:xfrm>
        <a:prstGeom prst="circularArrow">
          <a:avLst>
            <a:gd name="adj1" fmla="val 8252"/>
            <a:gd name="adj2" fmla="val 576426"/>
            <a:gd name="adj3" fmla="val 3250093"/>
            <a:gd name="adj4" fmla="val 210649"/>
            <a:gd name="adj5" fmla="val 9627"/>
          </a:avLst>
        </a:prstGeom>
        <a:solidFill>
          <a:srgbClr val="ECA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3ABC05-9FE7-456A-AB7A-0160FAAE9693}">
      <dsp:nvSpPr>
        <dsp:cNvPr id="0" name=""/>
        <dsp:cNvSpPr/>
      </dsp:nvSpPr>
      <dsp:spPr>
        <a:xfrm>
          <a:off x="2281535" y="2530616"/>
          <a:ext cx="1532929" cy="153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latin typeface="Source Sans Pro"/>
            </a:rPr>
            <a:t>Násilí</a:t>
          </a:r>
          <a:endParaRPr lang="cs-CZ" sz="2600" kern="1200" dirty="0">
            <a:latin typeface="Source Sans Pro"/>
          </a:endParaRPr>
        </a:p>
      </dsp:txBody>
      <dsp:txXfrm>
        <a:off x="2281535" y="2530616"/>
        <a:ext cx="1532929" cy="1532929"/>
      </dsp:txXfrm>
    </dsp:sp>
    <dsp:sp modelId="{66F2779A-F562-4259-B6A3-DA66036EC1A4}">
      <dsp:nvSpPr>
        <dsp:cNvPr id="0" name=""/>
        <dsp:cNvSpPr/>
      </dsp:nvSpPr>
      <dsp:spPr>
        <a:xfrm>
          <a:off x="1013304" y="-111513"/>
          <a:ext cx="3622375" cy="3622375"/>
        </a:xfrm>
        <a:prstGeom prst="circularArrow">
          <a:avLst>
            <a:gd name="adj1" fmla="val 8252"/>
            <a:gd name="adj2" fmla="val 576426"/>
            <a:gd name="adj3" fmla="val 9895968"/>
            <a:gd name="adj4" fmla="val 6684634"/>
            <a:gd name="adj5" fmla="val 9627"/>
          </a:avLst>
        </a:prstGeom>
        <a:solidFill>
          <a:srgbClr val="ECA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B7ACCC-10D5-4509-96F5-DC471CA77025}">
      <dsp:nvSpPr>
        <dsp:cNvPr id="0" name=""/>
        <dsp:cNvSpPr/>
      </dsp:nvSpPr>
      <dsp:spPr>
        <a:xfrm>
          <a:off x="743747" y="308270"/>
          <a:ext cx="1532929" cy="153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latin typeface="Source Sans Pro"/>
            </a:rPr>
            <a:t>Období „klidu“</a:t>
          </a:r>
          <a:endParaRPr lang="cs-CZ" sz="2600" kern="1200" dirty="0">
            <a:latin typeface="Source Sans Pro"/>
          </a:endParaRPr>
        </a:p>
      </dsp:txBody>
      <dsp:txXfrm>
        <a:off x="743747" y="308270"/>
        <a:ext cx="1532929" cy="1532929"/>
      </dsp:txXfrm>
    </dsp:sp>
    <dsp:sp modelId="{4155A551-DC78-4703-8732-98830A2FF7DE}">
      <dsp:nvSpPr>
        <dsp:cNvPr id="0" name=""/>
        <dsp:cNvSpPr/>
      </dsp:nvSpPr>
      <dsp:spPr>
        <a:xfrm>
          <a:off x="1117388" y="-212736"/>
          <a:ext cx="3622375" cy="3622375"/>
        </a:xfrm>
        <a:prstGeom prst="circularArrow">
          <a:avLst>
            <a:gd name="adj1" fmla="val 8252"/>
            <a:gd name="adj2" fmla="val 576426"/>
            <a:gd name="adj3" fmla="val 17487493"/>
            <a:gd name="adj4" fmla="val 14548930"/>
            <a:gd name="adj5" fmla="val 9627"/>
          </a:avLst>
        </a:prstGeom>
        <a:solidFill>
          <a:srgbClr val="ECA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anose="020F0502020204030204" pitchFamily="34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Calibri" panose="020F0502020204030204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cs-CZ"/>
              <a:t>13.2.2015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anose="020F0502020204030204" pitchFamily="34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CC58FFE-9A29-49AB-960D-7BCD57EE6CE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4329359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r>
              <a:rPr lang="cs-CZ"/>
              <a:t>13.2.2015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E3289F7-75B1-404C-9F5D-288CDBE1FA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5355034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88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5133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8168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1961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14355769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dirty="0" err="1" smtClean="0"/>
              <a:t>Modelovka</a:t>
            </a:r>
            <a:endParaRPr lang="cs-CZ" altLang="cs-CZ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18460860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Modelovka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5334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9276045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5521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27944123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992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8570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053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Obsah bezpečnostního balíčku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1615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0389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E19785F-32E1-4D9E-AF70-6270DD9DB49F}" type="slidenum">
              <a:rPr lang="cs-CZ" altLang="cs-CZ" smtClean="0">
                <a:latin typeface="Calibri" panose="020F0502020204030204" pitchFamily="34" charset="0"/>
              </a:rPr>
              <a:pPr/>
              <a:t>29</a:t>
            </a:fld>
            <a:endParaRPr lang="cs-CZ" altLang="cs-CZ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5477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2771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73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CCABB7F-F9EC-461A-A8B1-B2E5B0F9BD91}" type="slidenum">
              <a:rPr lang="cs-CZ" altLang="cs-CZ" smtClean="0">
                <a:latin typeface="Calibri" panose="020F0502020204030204" pitchFamily="34" charset="0"/>
              </a:rPr>
              <a:pPr/>
              <a:t>32</a:t>
            </a:fld>
            <a:endParaRPr lang="cs-CZ" altLang="cs-CZ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8636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1173D-6B6A-417C-B5A5-10003D9EEDAD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716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34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dirty="0" smtClean="0"/>
              <a:t>Cvičení</a:t>
            </a:r>
            <a:r>
              <a:rPr lang="cs-CZ" altLang="cs-CZ" baseline="0" dirty="0" smtClean="0"/>
              <a:t> ve dvojicích – neverbálně vyjadřovat odmítání, pohrdání x přijetí a důvěru</a:t>
            </a:r>
            <a:endParaRPr lang="cs-CZ" altLang="cs-CZ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1576980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908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8430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570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7988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848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EEFEFB3B-9262-4A6C-A736-65956D089AA7}" type="datetimeFigureOut">
              <a:rPr lang="cs-CZ"/>
              <a:pPr>
                <a:defRPr/>
              </a:pPr>
              <a:t>17. 10. 2018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A9C2FFA-499C-4A16-A1C6-4CD0BE8066E2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3489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D09B9EB0-5E27-4A5B-A81F-213434E5C94D}" type="datetimeFigureOut">
              <a:rPr lang="cs-CZ"/>
              <a:pPr>
                <a:defRPr/>
              </a:pPr>
              <a:t>17. 10. 2018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5398FB4-86F6-4F14-B216-7F4212DC9E82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8853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F1B1287D-15EB-4679-95E7-74EABFE5CC1B}" type="datetimeFigureOut">
              <a:rPr lang="cs-CZ"/>
              <a:pPr>
                <a:defRPr/>
              </a:pPr>
              <a:t>17. 10. 2018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86E9082-0012-42B0-B4DB-BA4FDE469C4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79908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F015C584-9FF1-464D-A8AB-0299D9F3A848}" type="datetimeFigureOut">
              <a:rPr lang="cs-CZ"/>
              <a:pPr>
                <a:defRPr/>
              </a:pPr>
              <a:t>17. 10. 2018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E79506F-83D3-4598-9A13-2C49425F964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109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5D469559-EF01-4F74-AE37-AE79206694E1}" type="datetimeFigureOut">
              <a:rPr lang="cs-CZ"/>
              <a:pPr>
                <a:defRPr/>
              </a:pPr>
              <a:t>17. 10. 2018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5BF3B6D-4FB7-4B79-A669-136EF85CECD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0148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2E6C3C16-9C6C-44F7-8260-59838BE5A484}" type="datetimeFigureOut">
              <a:rPr lang="cs-CZ"/>
              <a:pPr>
                <a:defRPr/>
              </a:pPr>
              <a:t>17. 10. 2018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9605678-DD09-46C8-837E-5B0E04B07F6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15734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94050936-67AF-4833-A488-3AFD928E4EFA}" type="datetimeFigureOut">
              <a:rPr lang="cs-CZ"/>
              <a:pPr>
                <a:defRPr/>
              </a:pPr>
              <a:t>17. 10. 2018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59AA5CD-FE65-4DF9-8855-D3920B5CF654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89375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DBAE7886-F4A7-426A-9774-23AAD3CBDDDE}" type="datetimeFigureOut">
              <a:rPr lang="cs-CZ"/>
              <a:pPr>
                <a:defRPr/>
              </a:pPr>
              <a:t>17. 10. 2018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E416ED7-0151-44CC-9BED-2EDEB8D401F4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7524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73838FDC-944B-4FB4-98D2-5BBD45FBFCB1}" type="datetimeFigureOut">
              <a:rPr lang="cs-CZ"/>
              <a:pPr>
                <a:defRPr/>
              </a:pPr>
              <a:t>17. 10. 2018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15627D7-804C-46CF-883D-AAC18066ADB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528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DE92CD02-6E29-45A7-B1C8-CC18A621D0E5}" type="datetimeFigureOut">
              <a:rPr lang="cs-CZ"/>
              <a:pPr>
                <a:defRPr/>
              </a:pPr>
              <a:t>17. 10. 2018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C4276F-D4A7-49C6-AE73-9EC0258BA683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4063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1756A039-B718-4A37-88FC-3BC77E1C82E3}" type="datetimeFigureOut">
              <a:rPr lang="cs-CZ"/>
              <a:pPr>
                <a:defRPr/>
              </a:pPr>
              <a:t>17. 10. 2018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4B651DA-CA51-4A08-A68C-89501654CD37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427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07" r:id="rId1"/>
    <p:sldLayoutId id="2147484608" r:id="rId2"/>
    <p:sldLayoutId id="2147484609" r:id="rId3"/>
    <p:sldLayoutId id="2147484610" r:id="rId4"/>
    <p:sldLayoutId id="2147484611" r:id="rId5"/>
    <p:sldLayoutId id="2147484612" r:id="rId6"/>
    <p:sldLayoutId id="2147484613" r:id="rId7"/>
    <p:sldLayoutId id="2147484614" r:id="rId8"/>
    <p:sldLayoutId id="2147484615" r:id="rId9"/>
    <p:sldLayoutId id="2147484616" r:id="rId10"/>
    <p:sldLayoutId id="21474846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468313" y="1600200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b="1" smtClean="0">
                <a:latin typeface="Source Sans Pro"/>
              </a:rPr>
              <a:t>Principy poradenství</a:t>
            </a:r>
          </a:p>
        </p:txBody>
      </p:sp>
      <p:sp>
        <p:nvSpPr>
          <p:cNvPr id="2" name="Zástupný symbol pro obsah 4"/>
          <p:cNvSpPr>
            <a:spLocks noGrp="1"/>
          </p:cNvSpPr>
          <p:nvPr>
            <p:ph type="subTitle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endParaRPr lang="cs-CZ" altLang="cs-CZ" sz="2400" b="1" dirty="0" smtClean="0"/>
          </a:p>
          <a:p>
            <a:pPr eaLnBrk="1" hangingPunct="1">
              <a:buFontTx/>
              <a:buNone/>
              <a:defRPr/>
            </a:pPr>
            <a:endParaRPr lang="cs-CZ" altLang="cs-CZ" sz="2400" b="1" dirty="0" smtClean="0"/>
          </a:p>
          <a:p>
            <a:pPr eaLnBrk="1" hangingPunct="1">
              <a:buFontTx/>
              <a:buNone/>
              <a:defRPr/>
            </a:pPr>
            <a:endParaRPr lang="cs-CZ" altLang="cs-CZ" sz="2400" b="1" dirty="0" smtClean="0"/>
          </a:p>
        </p:txBody>
      </p:sp>
      <p:sp>
        <p:nvSpPr>
          <p:cNvPr id="6" name="Obdélník 5"/>
          <p:cNvSpPr/>
          <p:nvPr/>
        </p:nvSpPr>
        <p:spPr>
          <a:xfrm>
            <a:off x="250825" y="6084888"/>
            <a:ext cx="8751888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8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				        		</a:t>
            </a:r>
          </a:p>
        </p:txBody>
      </p:sp>
      <p:pic>
        <p:nvPicPr>
          <p:cNvPr id="5" name="Picture 4" descr="http://www.persefona.cz/img/sliderPoradenstv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64" y="2924945"/>
            <a:ext cx="9148564" cy="34563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endPos="0" dist="5000" dir="5400000" sy="-100000" algn="bl" rotWithShape="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r>
              <a:rPr lang="cs-CZ" sz="4000" dirty="0">
                <a:latin typeface="Source Sans Pro"/>
              </a:rPr>
              <a:t>Obecně je věnována pozornost: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latin typeface="Source Sans Pro"/>
              </a:rPr>
              <a:t>očekávání klienta</a:t>
            </a:r>
          </a:p>
          <a:p>
            <a:pPr lvl="0"/>
            <a:r>
              <a:rPr lang="cs-CZ" dirty="0">
                <a:latin typeface="Source Sans Pro"/>
              </a:rPr>
              <a:t>osobním cílům a </a:t>
            </a:r>
            <a:r>
              <a:rPr lang="cs-CZ" dirty="0" smtClean="0">
                <a:latin typeface="Source Sans Pro"/>
              </a:rPr>
              <a:t>jejich průběžnému hodnocení</a:t>
            </a:r>
            <a:endParaRPr lang="cs-CZ" dirty="0">
              <a:latin typeface="Source Sans Pro"/>
            </a:endParaRPr>
          </a:p>
          <a:p>
            <a:pPr lvl="0"/>
            <a:r>
              <a:rPr lang="cs-CZ" dirty="0">
                <a:latin typeface="Source Sans Pro"/>
              </a:rPr>
              <a:t>informacím relevantním k naplnění osobního cíle </a:t>
            </a:r>
            <a:endParaRPr lang="cs-CZ" dirty="0" smtClean="0">
              <a:latin typeface="Source Sans Pro"/>
            </a:endParaRPr>
          </a:p>
          <a:p>
            <a:pPr lvl="0"/>
            <a:r>
              <a:rPr lang="cs-CZ" dirty="0" smtClean="0">
                <a:latin typeface="Source Sans Pro"/>
              </a:rPr>
              <a:t>odhadu </a:t>
            </a:r>
            <a:r>
              <a:rPr lang="cs-CZ" dirty="0">
                <a:latin typeface="Source Sans Pro"/>
              </a:rPr>
              <a:t>nebezpečnosti a intenzitě násilí</a:t>
            </a:r>
          </a:p>
          <a:p>
            <a:pPr lvl="0"/>
            <a:r>
              <a:rPr lang="cs-CZ" dirty="0">
                <a:latin typeface="Source Sans Pro"/>
              </a:rPr>
              <a:t>možnostem řešení situace </a:t>
            </a:r>
            <a:endParaRPr lang="cs-CZ" dirty="0" smtClean="0">
              <a:latin typeface="Source Sans Pro"/>
            </a:endParaRPr>
          </a:p>
          <a:p>
            <a:pPr lvl="0"/>
            <a:r>
              <a:rPr lang="cs-CZ" dirty="0" smtClean="0">
                <a:latin typeface="Source Sans Pro"/>
              </a:rPr>
              <a:t>požadavkům klienta</a:t>
            </a:r>
            <a:endParaRPr lang="cs-CZ" dirty="0">
              <a:latin typeface="Source Sans Pro"/>
            </a:endParaRPr>
          </a:p>
          <a:p>
            <a:pPr lvl="0"/>
            <a:r>
              <a:rPr lang="cs-CZ" dirty="0">
                <a:latin typeface="Source Sans Pro"/>
              </a:rPr>
              <a:t>bezpečnostnímu plánu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1986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 smtClean="0">
                <a:latin typeface="Source Sans Pro"/>
              </a:rPr>
              <a:t>  </a:t>
            </a:r>
            <a:r>
              <a:rPr lang="cs-CZ" sz="4000" dirty="0" smtClean="0">
                <a:latin typeface="Source Sans Pro"/>
              </a:rPr>
              <a:t/>
            </a:r>
            <a:br>
              <a:rPr lang="cs-CZ" sz="4000" dirty="0" smtClean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Zásady poradenského procesu</a:t>
            </a:r>
            <a:endParaRPr lang="cs-CZ" sz="4000" dirty="0">
              <a:latin typeface="Source Sans Pro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7638"/>
            <a:ext cx="9252520" cy="5323730"/>
          </a:xfrm>
        </p:spPr>
        <p:txBody>
          <a:bodyPr/>
          <a:lstStyle/>
          <a:p>
            <a:r>
              <a:rPr lang="cs-CZ" sz="3600" b="1" dirty="0" smtClean="0">
                <a:latin typeface="Source Sans Pro"/>
              </a:rPr>
              <a:t>Svoboda</a:t>
            </a:r>
            <a:r>
              <a:rPr lang="cs-CZ" sz="3600" dirty="0" smtClean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klienta</a:t>
            </a:r>
            <a:r>
              <a:rPr lang="cs-CZ" sz="3600" dirty="0" smtClean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– co bude řešit, o čem mluvit, jak se rozhodne</a:t>
            </a:r>
          </a:p>
          <a:p>
            <a:r>
              <a:rPr lang="cs-CZ" sz="3600" b="1" dirty="0" smtClean="0">
                <a:latin typeface="Source Sans Pro"/>
              </a:rPr>
              <a:t>Respekt</a:t>
            </a:r>
            <a:r>
              <a:rPr lang="cs-CZ" sz="3600" dirty="0" smtClean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ke klientovi – akceptace, přijetí</a:t>
            </a:r>
          </a:p>
          <a:p>
            <a:r>
              <a:rPr lang="cs-CZ" sz="3600" b="1" dirty="0" smtClean="0">
                <a:latin typeface="Source Sans Pro"/>
              </a:rPr>
              <a:t>Důvěrnost</a:t>
            </a: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mlčenlivost</a:t>
            </a:r>
          </a:p>
          <a:p>
            <a:r>
              <a:rPr lang="cs-CZ" sz="3600" b="1" dirty="0" smtClean="0">
                <a:latin typeface="Source Sans Pro"/>
              </a:rPr>
              <a:t>Spolupráce</a:t>
            </a:r>
            <a:r>
              <a:rPr lang="cs-CZ" sz="3600" dirty="0" smtClean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– motivace klienta</a:t>
            </a:r>
            <a:endParaRPr lang="cs-CZ" dirty="0">
              <a:latin typeface="Source Sans Pro"/>
            </a:endParaRPr>
          </a:p>
          <a:p>
            <a:r>
              <a:rPr lang="cs-CZ" sz="3600" b="1" dirty="0" smtClean="0">
                <a:latin typeface="Source Sans Pro"/>
              </a:rPr>
              <a:t>Důvěra</a:t>
            </a:r>
            <a:r>
              <a:rPr lang="cs-CZ" sz="3600" dirty="0" smtClean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ve zdroje, možnou změnu – optimismus, naděje</a:t>
            </a:r>
          </a:p>
          <a:p>
            <a:r>
              <a:rPr lang="cs-CZ" sz="3600" b="1" dirty="0" smtClean="0">
                <a:latin typeface="Source Sans Pro"/>
              </a:rPr>
              <a:t>Porozumění</a:t>
            </a:r>
            <a:r>
              <a:rPr lang="cs-CZ" sz="3600" dirty="0" smtClean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– klientovu světu, situaci, hodnotám, problému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6831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/>
          <a:lstStyle/>
          <a:p>
            <a:r>
              <a:rPr lang="cs-CZ" sz="2000" dirty="0" smtClean="0">
                <a:latin typeface="Source Sans Pro"/>
              </a:rPr>
              <a:t>  </a:t>
            </a:r>
            <a:r>
              <a:rPr lang="cs-CZ" sz="4000" dirty="0" smtClean="0">
                <a:latin typeface="Source Sans Pro"/>
              </a:rPr>
              <a:t/>
            </a:r>
            <a:br>
              <a:rPr lang="cs-CZ" sz="4000" dirty="0" smtClean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Fáze poradenského procesu</a:t>
            </a:r>
            <a:br>
              <a:rPr lang="cs-CZ" sz="4000" dirty="0" smtClean="0">
                <a:latin typeface="Source Sans Pro"/>
              </a:rPr>
            </a:br>
            <a:r>
              <a:rPr lang="cs-CZ" sz="3200" dirty="0" smtClean="0">
                <a:latin typeface="Source Sans Pro"/>
              </a:rPr>
              <a:t>(</a:t>
            </a:r>
            <a:r>
              <a:rPr lang="cs-CZ" sz="3200" dirty="0" err="1" smtClean="0">
                <a:latin typeface="Source Sans Pro"/>
              </a:rPr>
              <a:t>Eganův</a:t>
            </a:r>
            <a:r>
              <a:rPr lang="cs-CZ" sz="3200" dirty="0" smtClean="0">
                <a:latin typeface="Source Sans Pro"/>
              </a:rPr>
              <a:t> model pomáhajícího procesu) </a:t>
            </a:r>
            <a:endParaRPr lang="cs-CZ" sz="3200" dirty="0">
              <a:latin typeface="Source Sans Pro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5013176"/>
          </a:xfrm>
        </p:spPr>
        <p:txBody>
          <a:bodyPr/>
          <a:lstStyle/>
          <a:p>
            <a:r>
              <a:rPr lang="de-DE" b="1" dirty="0" err="1">
                <a:latin typeface="Source Sans Pro"/>
              </a:rPr>
              <a:t>Fáze</a:t>
            </a:r>
            <a:r>
              <a:rPr lang="de-DE" b="1" dirty="0">
                <a:latin typeface="Source Sans Pro"/>
              </a:rPr>
              <a:t> 1: </a:t>
            </a:r>
            <a:r>
              <a:rPr lang="de-DE" b="1" dirty="0" err="1">
                <a:latin typeface="Source Sans Pro"/>
              </a:rPr>
              <a:t>Mapování</a:t>
            </a:r>
            <a:r>
              <a:rPr lang="de-DE" b="1" dirty="0">
                <a:latin typeface="Source Sans Pro"/>
              </a:rPr>
              <a:t> </a:t>
            </a:r>
            <a:r>
              <a:rPr lang="de-DE" b="1" dirty="0" err="1" smtClean="0">
                <a:latin typeface="Source Sans Pro"/>
              </a:rPr>
              <a:t>problému</a:t>
            </a:r>
            <a:endParaRPr lang="cs-CZ" b="1" dirty="0" smtClean="0">
              <a:latin typeface="Source Sans Pro"/>
            </a:endParaRP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- vytvoření bezpečného prostředí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- akceptace klientových postojů </a:t>
            </a:r>
            <a:r>
              <a:rPr lang="cs-CZ" dirty="0">
                <a:latin typeface="Source Sans Pro"/>
              </a:rPr>
              <a:t>a </a:t>
            </a:r>
            <a:r>
              <a:rPr lang="cs-CZ" dirty="0" smtClean="0">
                <a:latin typeface="Source Sans Pro"/>
              </a:rPr>
              <a:t>názorů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- zrcadlení emocí </a:t>
            </a:r>
            <a:r>
              <a:rPr lang="cs-CZ" dirty="0">
                <a:latin typeface="Source Sans Pro"/>
              </a:rPr>
              <a:t>a </a:t>
            </a:r>
            <a:r>
              <a:rPr lang="cs-CZ" dirty="0" smtClean="0">
                <a:latin typeface="Source Sans Pro"/>
              </a:rPr>
              <a:t>prostor </a:t>
            </a:r>
            <a:r>
              <a:rPr lang="cs-CZ" dirty="0">
                <a:latin typeface="Source Sans Pro"/>
              </a:rPr>
              <a:t>k </a:t>
            </a:r>
            <a:r>
              <a:rPr lang="cs-CZ" dirty="0" smtClean="0">
                <a:latin typeface="Source Sans Pro"/>
              </a:rPr>
              <a:t>ventilaci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     - vyjádření zájmu, otevřené otázky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- nedochází k</a:t>
            </a:r>
            <a:r>
              <a:rPr lang="cs-CZ" dirty="0">
                <a:latin typeface="Source Sans Pro"/>
              </a:rPr>
              <a:t> navrhování </a:t>
            </a:r>
            <a:r>
              <a:rPr lang="cs-CZ" dirty="0" smtClean="0">
                <a:latin typeface="Source Sans Pro"/>
              </a:rPr>
              <a:t>řešení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- cíl porozumět</a:t>
            </a:r>
          </a:p>
          <a:p>
            <a:pPr marL="0" indent="0">
              <a:buNone/>
            </a:pPr>
            <a:r>
              <a:rPr lang="cs-CZ" sz="1000" dirty="0">
                <a:latin typeface="Source Sans Pro"/>
              </a:rPr>
              <a:t> </a:t>
            </a:r>
            <a:r>
              <a:rPr lang="cs-CZ" sz="1000" dirty="0" smtClean="0">
                <a:latin typeface="Source Sans Pro"/>
              </a:rPr>
              <a:t> </a:t>
            </a:r>
          </a:p>
          <a:p>
            <a:pPr marL="0" indent="0" algn="ctr">
              <a:buNone/>
            </a:pPr>
            <a:r>
              <a:rPr lang="cs-CZ" b="1" dirty="0" smtClean="0">
                <a:latin typeface="Source Sans Pro"/>
              </a:rPr>
              <a:t>Pozor, ať mapování nepůsobí jako výslech!</a:t>
            </a:r>
            <a:endParaRPr lang="cs-CZ" b="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97604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476375" y="476672"/>
            <a:ext cx="619196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cs-CZ" sz="4000" dirty="0">
                <a:latin typeface="Source Sans Pro"/>
                <a:ea typeface="+mj-ea"/>
                <a:cs typeface="+mj-cs"/>
              </a:rPr>
              <a:t>Oblasti k mapování</a:t>
            </a:r>
          </a:p>
        </p:txBody>
      </p:sp>
      <p:sp>
        <p:nvSpPr>
          <p:cNvPr id="26627" name="Text Box 36"/>
          <p:cNvSpPr txBox="1">
            <a:spLocks noChangeArrowheads="1"/>
          </p:cNvSpPr>
          <p:nvPr/>
        </p:nvSpPr>
        <p:spPr bwMode="auto">
          <a:xfrm>
            <a:off x="-5680" y="1412776"/>
            <a:ext cx="914400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8775" indent="-358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5975" indent="-358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Situace obecně + prožívání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Chování násilné osoby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Formy násilí a intenzita, míra ohrožení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Očekávání, zakázka, cíl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latin typeface="Source Sans Pro"/>
              </a:rPr>
              <a:t>Zkušenosti s podobnou </a:t>
            </a:r>
            <a:r>
              <a:rPr lang="cs-CZ" sz="2800" dirty="0" smtClean="0">
                <a:latin typeface="Source Sans Pro"/>
              </a:rPr>
              <a:t>situací, </a:t>
            </a:r>
            <a:r>
              <a:rPr lang="cs-CZ" altLang="cs-CZ" sz="2800" dirty="0" smtClean="0">
                <a:latin typeface="Source Sans Pro"/>
              </a:rPr>
              <a:t>pokusy o řešení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Source Sans Pro"/>
              </a:rPr>
              <a:t>Katastrofický scénář</a:t>
            </a:r>
            <a:endParaRPr lang="cs-CZ" altLang="cs-CZ" sz="2800" dirty="0" smtClean="0">
              <a:latin typeface="Source Sans Pro"/>
            </a:endParaRP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Vztahy – partnerský, rodinné, přátelské, pracovní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Zaměstnání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endParaRPr lang="cs-CZ" altLang="cs-CZ" sz="2800" dirty="0" smtClean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78935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476375" y="548679"/>
            <a:ext cx="5975945" cy="611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cs-CZ" sz="4000" dirty="0">
                <a:latin typeface="Source Sans Pro"/>
                <a:ea typeface="+mj-ea"/>
                <a:cs typeface="+mj-cs"/>
              </a:rPr>
              <a:t>Oblasti k mapování</a:t>
            </a:r>
          </a:p>
        </p:txBody>
      </p:sp>
      <p:sp>
        <p:nvSpPr>
          <p:cNvPr id="28675" name="Text Box 36"/>
          <p:cNvSpPr txBox="1">
            <a:spLocks noChangeArrowheads="1"/>
          </p:cNvSpPr>
          <p:nvPr/>
        </p:nvSpPr>
        <p:spPr bwMode="auto">
          <a:xfrm>
            <a:off x="-31552" y="1628800"/>
            <a:ext cx="9073008" cy="5678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8775" indent="-358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5975" indent="-358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Děti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Zdravotní stav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Finance (dluhy, sociální dávky, příjmy…)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Bydlení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Sociální sítě a podpůrné subjekty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Instituce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Zájmy a koníčky, jiné zdroje, </a:t>
            </a:r>
            <a:r>
              <a:rPr lang="cs-CZ" sz="2800" dirty="0" smtClean="0"/>
              <a:t>vyrovnávací </a:t>
            </a:r>
            <a:r>
              <a:rPr lang="cs-CZ" sz="2800" dirty="0"/>
              <a:t>strategie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endParaRPr lang="cs-CZ" altLang="cs-CZ" sz="2800" dirty="0" smtClean="0">
              <a:latin typeface="Source Sans Pro"/>
            </a:endParaRPr>
          </a:p>
          <a:p>
            <a:pPr eaLnBrk="1" hangingPunct="1">
              <a:lnSpc>
                <a:spcPct val="150000"/>
              </a:lnSpc>
            </a:pPr>
            <a:endParaRPr lang="cs-CZ" alt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>
                <a:latin typeface="Source Sans Pro"/>
              </a:rPr>
              <a:t>  </a:t>
            </a:r>
            <a:r>
              <a:rPr lang="cs-CZ" sz="4000" dirty="0" smtClean="0">
                <a:latin typeface="Source Sans Pro"/>
              </a:rPr>
              <a:t/>
            </a:r>
            <a:br>
              <a:rPr lang="cs-CZ" sz="4000" dirty="0" smtClean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Fáze poradenského procesu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4997152"/>
          </a:xfrm>
        </p:spPr>
        <p:txBody>
          <a:bodyPr/>
          <a:lstStyle/>
          <a:p>
            <a:r>
              <a:rPr lang="cs-CZ" b="1" dirty="0">
                <a:latin typeface="Source Sans Pro"/>
              </a:rPr>
              <a:t>Fáze 2: Formulace zakázky a cíle klienta</a:t>
            </a:r>
            <a:endParaRPr lang="cs-CZ" dirty="0">
              <a:latin typeface="Source Sans Pro"/>
            </a:endParaRP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dirty="0" smtClean="0">
                <a:latin typeface="Source Sans Pro"/>
              </a:rPr>
              <a:t>- </a:t>
            </a:r>
            <a:r>
              <a:rPr lang="cs-CZ" dirty="0">
                <a:latin typeface="Source Sans Pro"/>
              </a:rPr>
              <a:t>zjistit, </a:t>
            </a:r>
            <a:r>
              <a:rPr lang="cs-CZ" dirty="0" smtClean="0">
                <a:latin typeface="Source Sans Pro"/>
              </a:rPr>
              <a:t>čeho </a:t>
            </a:r>
            <a:r>
              <a:rPr lang="cs-CZ" dirty="0">
                <a:latin typeface="Source Sans Pro"/>
              </a:rPr>
              <a:t>by chtěl </a:t>
            </a:r>
            <a:r>
              <a:rPr lang="cs-CZ" dirty="0" smtClean="0">
                <a:latin typeface="Source Sans Pro"/>
              </a:rPr>
              <a:t>klient dosáhnout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- hodnocení cílů, výběr cíle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- zkoumání reálnosti cíle   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   - hodnocení </a:t>
            </a:r>
            <a:r>
              <a:rPr lang="cs-CZ" dirty="0">
                <a:latin typeface="Source Sans Pro"/>
              </a:rPr>
              <a:t>možnosti k </a:t>
            </a:r>
            <a:r>
              <a:rPr lang="cs-CZ" dirty="0" smtClean="0">
                <a:latin typeface="Source Sans Pro"/>
              </a:rPr>
              <a:t>dosažení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- hledání konkrétního </a:t>
            </a:r>
            <a:r>
              <a:rPr lang="cs-CZ" dirty="0">
                <a:latin typeface="Source Sans Pro"/>
              </a:rPr>
              <a:t>řešení a </a:t>
            </a:r>
            <a:r>
              <a:rPr lang="cs-CZ" dirty="0" smtClean="0">
                <a:latin typeface="Source Sans Pro"/>
              </a:rPr>
              <a:t>zvažování 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     možných rizik </a:t>
            </a:r>
            <a:r>
              <a:rPr lang="cs-CZ" dirty="0">
                <a:latin typeface="Source Sans Pro"/>
              </a:rPr>
              <a:t>a </a:t>
            </a:r>
            <a:r>
              <a:rPr lang="cs-CZ" dirty="0" smtClean="0">
                <a:latin typeface="Source Sans Pro"/>
              </a:rPr>
              <a:t>předností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- sumarizace </a:t>
            </a:r>
            <a:r>
              <a:rPr lang="cs-CZ" dirty="0">
                <a:latin typeface="Source Sans Pro"/>
              </a:rPr>
              <a:t>a parafráze</a:t>
            </a:r>
          </a:p>
        </p:txBody>
      </p:sp>
    </p:spTree>
    <p:extLst>
      <p:ext uri="{BB962C8B-B14F-4D97-AF65-F5344CB8AC3E}">
        <p14:creationId xmlns:p14="http://schemas.microsoft.com/office/powerpoint/2010/main" val="2556280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r>
              <a:rPr lang="cs-CZ" sz="4000" dirty="0" smtClean="0">
                <a:latin typeface="Source Sans Pro"/>
              </a:rPr>
              <a:t>Fáze poradenského procesu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824536"/>
          </a:xfrm>
        </p:spPr>
        <p:txBody>
          <a:bodyPr/>
          <a:lstStyle/>
          <a:p>
            <a:r>
              <a:rPr lang="de-DE" b="1" dirty="0" err="1" smtClean="0">
                <a:latin typeface="Source Sans Pro"/>
              </a:rPr>
              <a:t>Fáze</a:t>
            </a:r>
            <a:r>
              <a:rPr lang="de-DE" b="1" dirty="0" smtClean="0">
                <a:latin typeface="Source Sans Pro"/>
              </a:rPr>
              <a:t> 3: </a:t>
            </a:r>
            <a:r>
              <a:rPr lang="de-DE" b="1" dirty="0" err="1" smtClean="0">
                <a:latin typeface="Source Sans Pro"/>
              </a:rPr>
              <a:t>Plán</a:t>
            </a:r>
            <a:r>
              <a:rPr lang="de-DE" b="1" dirty="0" smtClean="0">
                <a:latin typeface="Source Sans Pro"/>
              </a:rPr>
              <a:t> a </a:t>
            </a:r>
            <a:r>
              <a:rPr lang="de-DE" b="1" dirty="0" err="1" smtClean="0">
                <a:latin typeface="Source Sans Pro"/>
              </a:rPr>
              <a:t>prostředky</a:t>
            </a:r>
            <a:r>
              <a:rPr lang="de-DE" b="1" dirty="0" smtClean="0">
                <a:latin typeface="Source Sans Pro"/>
              </a:rPr>
              <a:t> k </a:t>
            </a:r>
            <a:r>
              <a:rPr lang="de-DE" b="1" dirty="0" err="1" smtClean="0">
                <a:latin typeface="Source Sans Pro"/>
              </a:rPr>
              <a:t>dosažení</a:t>
            </a:r>
            <a:r>
              <a:rPr lang="de-DE" b="1" dirty="0" smtClean="0">
                <a:latin typeface="Source Sans Pro"/>
              </a:rPr>
              <a:t> </a:t>
            </a:r>
            <a:r>
              <a:rPr lang="de-DE" b="1" dirty="0" err="1" smtClean="0">
                <a:latin typeface="Source Sans Pro"/>
              </a:rPr>
              <a:t>cíle</a:t>
            </a:r>
            <a:endParaRPr lang="cs-CZ" dirty="0" smtClean="0">
              <a:latin typeface="Source Sans Pro"/>
            </a:endParaRP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   - </a:t>
            </a:r>
            <a:r>
              <a:rPr lang="cs-CZ" dirty="0">
                <a:latin typeface="Source Sans Pro"/>
              </a:rPr>
              <a:t>jak dosáhnout zvolených </a:t>
            </a:r>
            <a:r>
              <a:rPr lang="cs-CZ" dirty="0" smtClean="0">
                <a:latin typeface="Source Sans Pro"/>
              </a:rPr>
              <a:t>cílů 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   - alternativy, důsledky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        - podpora k uskutečnění </a:t>
            </a:r>
            <a:r>
              <a:rPr lang="cs-CZ" dirty="0">
                <a:latin typeface="Source Sans Pro"/>
              </a:rPr>
              <a:t>kroků v </a:t>
            </a:r>
            <a:r>
              <a:rPr lang="cs-CZ" dirty="0" smtClean="0">
                <a:latin typeface="Source Sans Pro"/>
              </a:rPr>
              <a:t>praxi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   - zvyšování kompetencí klienta 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        - závěr, nabídka</a:t>
            </a:r>
            <a:endParaRPr lang="cs-CZ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380722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584325" y="908720"/>
            <a:ext cx="5867995" cy="62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z="4000" b="1" dirty="0" smtClean="0">
                <a:latin typeface="Source Sans Pro"/>
              </a:rPr>
              <a:t>Cyklus domácího násilí</a:t>
            </a:r>
          </a:p>
        </p:txBody>
      </p:sp>
      <p:sp>
        <p:nvSpPr>
          <p:cNvPr id="32771" name="Rectangle 6"/>
          <p:cNvSpPr>
            <a:spLocks noChangeArrowheads="1"/>
          </p:cNvSpPr>
          <p:nvPr/>
        </p:nvSpPr>
        <p:spPr bwMode="auto">
          <a:xfrm>
            <a:off x="611188" y="1989138"/>
            <a:ext cx="7543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cs-CZ" altLang="cs-CZ" sz="2400" b="1">
                <a:latin typeface="Calibri" panose="020F0502020204030204" pitchFamily="34" charset="0"/>
              </a:rPr>
              <a:t> </a:t>
            </a:r>
            <a:endParaRPr lang="cs-CZ" altLang="cs-CZ" sz="2400">
              <a:latin typeface="Calibri" panose="020F050202020403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695722264"/>
              </p:ext>
            </p:extLst>
          </p:nvPr>
        </p:nvGraphicFramePr>
        <p:xfrm>
          <a:off x="1609841" y="24928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latin typeface="Source Sans Pro"/>
              </a:rPr>
              <a:t>  </a:t>
            </a:r>
            <a:r>
              <a:rPr lang="cs-CZ" sz="4000" dirty="0">
                <a:latin typeface="Source Sans Pro"/>
              </a:rPr>
              <a:t/>
            </a:r>
            <a:br>
              <a:rPr lang="cs-CZ" sz="4000" dirty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Problematické chování oběti</a:t>
            </a:r>
            <a:endParaRPr lang="cs-CZ" sz="4000" dirty="0">
              <a:latin typeface="Source Sans Pro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Char char="•"/>
            </a:pPr>
            <a:r>
              <a:rPr lang="cs-CZ" altLang="cs-CZ" sz="2800" b="1" dirty="0" smtClean="0">
                <a:latin typeface="Source Sans Pro"/>
              </a:rPr>
              <a:t>Manipulace s realitou: </a:t>
            </a:r>
            <a:r>
              <a:rPr lang="cs-CZ" altLang="cs-CZ" sz="2800" dirty="0" smtClean="0">
                <a:latin typeface="Source Sans Pro"/>
              </a:rPr>
              <a:t>oběť vidí realitu pokřiveným způsoben, hledá nějaké vysvětlení</a:t>
            </a:r>
            <a:endParaRPr lang="cs-CZ" altLang="cs-CZ" sz="2800" b="1" dirty="0" smtClean="0">
              <a:latin typeface="Source Sans Pro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cs-CZ" altLang="cs-CZ" sz="2800" b="1" dirty="0" smtClean="0">
                <a:latin typeface="Source Sans Pro"/>
              </a:rPr>
              <a:t>Zablokované ventilování vzteku: </a:t>
            </a:r>
            <a:r>
              <a:rPr lang="cs-CZ" altLang="cs-CZ" sz="2800" dirty="0" smtClean="0">
                <a:latin typeface="Source Sans Pro"/>
              </a:rPr>
              <a:t>utíkání před konflikty, neschopnost vyjadřovat své pocity, potřeby, hranice</a:t>
            </a:r>
            <a:endParaRPr lang="cs-CZ" altLang="cs-CZ" sz="2800" b="1" dirty="0" smtClean="0">
              <a:latin typeface="Source Sans Pro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cs-CZ" altLang="cs-CZ" sz="2800" b="1" dirty="0" smtClean="0">
                <a:latin typeface="Source Sans Pro"/>
              </a:rPr>
              <a:t>Disociace: </a:t>
            </a:r>
            <a:r>
              <a:rPr lang="cs-CZ" altLang="cs-CZ" sz="2800" dirty="0" smtClean="0">
                <a:latin typeface="Source Sans Pro"/>
              </a:rPr>
              <a:t>otupění prožívání emocí (slouží jako ochrana před plným prožíváním bolesti)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cs-CZ" altLang="cs-CZ" sz="2800" b="1" dirty="0" smtClean="0">
                <a:latin typeface="Source Sans Pro"/>
              </a:rPr>
              <a:t>Minimalizace násilí: </a:t>
            </a:r>
            <a:r>
              <a:rPr lang="cs-CZ" altLang="cs-CZ" sz="2800" dirty="0" smtClean="0">
                <a:latin typeface="Source Sans Pro"/>
              </a:rPr>
              <a:t>bagatelizace a racionalizace násilí, sebeobviňování a pochyby o sobě samé, popírání, utajování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cs-CZ" altLang="cs-CZ" sz="2800" b="1" dirty="0" smtClean="0">
                <a:latin typeface="Source Sans Pro"/>
              </a:rPr>
              <a:t>Přílišná ochota vyhovět: </a:t>
            </a:r>
            <a:r>
              <a:rPr lang="cs-CZ" altLang="cs-CZ" sz="2800" dirty="0" smtClean="0">
                <a:latin typeface="Source Sans Pro"/>
              </a:rPr>
              <a:t>naučený postup, uplatňuje i vůči jiným autoritám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094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 smtClean="0">
                <a:latin typeface="Source Sans Pro"/>
              </a:rPr>
              <a:t>  </a:t>
            </a:r>
            <a:r>
              <a:rPr lang="cs-CZ" sz="4000" b="1" dirty="0" smtClean="0">
                <a:latin typeface="Source Sans Pro"/>
              </a:rPr>
              <a:t/>
            </a:r>
            <a:br>
              <a:rPr lang="cs-CZ" sz="4000" b="1" dirty="0" smtClean="0">
                <a:latin typeface="Source Sans Pro"/>
              </a:rPr>
            </a:br>
            <a:r>
              <a:rPr lang="cs-CZ" sz="4000" b="1" dirty="0" smtClean="0">
                <a:latin typeface="Source Sans Pro"/>
              </a:rPr>
              <a:t>Příprava </a:t>
            </a:r>
            <a:r>
              <a:rPr lang="cs-CZ" sz="4000" b="1" dirty="0">
                <a:latin typeface="Source Sans Pro"/>
              </a:rPr>
              <a:t>bezpečnostního plánu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435280" cy="4968552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Source Sans Pro"/>
              </a:rPr>
              <a:t>I. Identifikace rizikových faktorů </a:t>
            </a:r>
            <a:endParaRPr lang="cs-CZ" dirty="0">
              <a:latin typeface="Source Sans Pro"/>
            </a:endParaRPr>
          </a:p>
          <a:p>
            <a:r>
              <a:rPr lang="cs-CZ" dirty="0" smtClean="0">
                <a:latin typeface="Source Sans Pro"/>
              </a:rPr>
              <a:t>prostor oběti pro </a:t>
            </a:r>
            <a:r>
              <a:rPr lang="cs-CZ" dirty="0">
                <a:latin typeface="Source Sans Pro"/>
              </a:rPr>
              <a:t>vyjádření </a:t>
            </a:r>
            <a:r>
              <a:rPr lang="cs-CZ" dirty="0" smtClean="0">
                <a:latin typeface="Source Sans Pro"/>
              </a:rPr>
              <a:t>jejího subjektivního </a:t>
            </a:r>
            <a:r>
              <a:rPr lang="cs-CZ" dirty="0">
                <a:latin typeface="Source Sans Pro"/>
              </a:rPr>
              <a:t>vnímání </a:t>
            </a:r>
            <a:r>
              <a:rPr lang="cs-CZ" dirty="0" smtClean="0">
                <a:latin typeface="Source Sans Pro"/>
              </a:rPr>
              <a:t>násilí a </a:t>
            </a:r>
            <a:r>
              <a:rPr lang="cs-CZ" dirty="0">
                <a:latin typeface="Source Sans Pro"/>
              </a:rPr>
              <a:t>jeho </a:t>
            </a:r>
            <a:r>
              <a:rPr lang="cs-CZ" dirty="0" smtClean="0">
                <a:latin typeface="Source Sans Pro"/>
              </a:rPr>
              <a:t>vývoje</a:t>
            </a:r>
          </a:p>
          <a:p>
            <a:pPr marL="0" indent="0">
              <a:buNone/>
            </a:pPr>
            <a:endParaRPr lang="cs-CZ" dirty="0">
              <a:latin typeface="Source Sans Pro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Source Sans Pro"/>
              </a:rPr>
              <a:t>Formy a nebezpečnost násilí ve vztahu</a:t>
            </a:r>
          </a:p>
          <a:p>
            <a:pPr>
              <a:buFontTx/>
              <a:buChar char="-"/>
            </a:pPr>
            <a:r>
              <a:rPr lang="cs-CZ" dirty="0" smtClean="0">
                <a:latin typeface="Source Sans Pro"/>
              </a:rPr>
              <a:t>Odhad </a:t>
            </a:r>
            <a:r>
              <a:rPr lang="cs-CZ" dirty="0">
                <a:latin typeface="Source Sans Pro"/>
              </a:rPr>
              <a:t>o</a:t>
            </a:r>
            <a:r>
              <a:rPr lang="cs-CZ" altLang="cs-CZ" dirty="0" smtClean="0">
                <a:latin typeface="Source Sans Pro"/>
              </a:rPr>
              <a:t>becných sklonů násilné osoby k násilí</a:t>
            </a:r>
            <a:endParaRPr lang="cs-CZ" dirty="0" smtClean="0">
              <a:latin typeface="Source Sans Pro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Source Sans Pro"/>
              </a:rPr>
              <a:t>Odhad zranitelnosti ohrožené osoby</a:t>
            </a:r>
          </a:p>
          <a:p>
            <a:pPr>
              <a:buFontTx/>
              <a:buChar char="-"/>
            </a:pPr>
            <a:r>
              <a:rPr lang="cs-CZ" dirty="0" smtClean="0">
                <a:latin typeface="Source Sans Pro"/>
              </a:rPr>
              <a:t>Signály zvýšeného rizika</a:t>
            </a:r>
            <a:endParaRPr lang="cs-CZ" dirty="0">
              <a:latin typeface="Source Sans Pro"/>
            </a:endParaRPr>
          </a:p>
          <a:p>
            <a:endParaRPr lang="cs-CZ" dirty="0" smtClean="0">
              <a:latin typeface="Source Sans Pro"/>
            </a:endParaRPr>
          </a:p>
          <a:p>
            <a:endParaRPr lang="cs-CZ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03232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333375"/>
            <a:ext cx="7313612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smtClean="0">
                <a:latin typeface="Source Sans Pro"/>
              </a:rPr>
              <a:t>Poradenství obecně 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603375"/>
            <a:ext cx="8713787" cy="5229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sz="2800" dirty="0" smtClean="0">
                <a:latin typeface="Source Sans Pro"/>
              </a:rPr>
              <a:t>informace</a:t>
            </a:r>
            <a:r>
              <a:rPr lang="cs-CZ" sz="2800" dirty="0">
                <a:latin typeface="Source Sans Pro"/>
              </a:rPr>
              <a:t>, rady, vedení a </a:t>
            </a:r>
            <a:r>
              <a:rPr lang="cs-CZ" sz="2800" dirty="0" smtClean="0">
                <a:latin typeface="Source Sans Pro"/>
              </a:rPr>
              <a:t>podpora ve </a:t>
            </a:r>
            <a:r>
              <a:rPr lang="cs-CZ" sz="2800" dirty="0">
                <a:latin typeface="Source Sans Pro"/>
              </a:rPr>
              <a:t>vztahu partnerské spolupráce </a:t>
            </a:r>
            <a:endParaRPr lang="cs-CZ" sz="2800" dirty="0" smtClean="0">
              <a:latin typeface="Source Sans Pro"/>
            </a:endParaRPr>
          </a:p>
          <a:p>
            <a:pPr eaLnBrk="1" hangingPunct="1">
              <a:defRPr/>
            </a:pPr>
            <a:r>
              <a:rPr lang="cs-CZ" sz="2800" dirty="0">
                <a:latin typeface="Source Sans Pro"/>
              </a:rPr>
              <a:t>přiměřeně k </a:t>
            </a:r>
            <a:r>
              <a:rPr lang="cs-CZ" sz="2800" dirty="0" smtClean="0">
                <a:latin typeface="Source Sans Pro"/>
              </a:rPr>
              <a:t>situaci klienta </a:t>
            </a:r>
            <a:r>
              <a:rPr lang="cs-CZ" sz="2800" dirty="0">
                <a:latin typeface="Source Sans Pro"/>
              </a:rPr>
              <a:t>a jeho životním cílům a potřebám </a:t>
            </a:r>
            <a:endParaRPr lang="cs-CZ" sz="2800" dirty="0" smtClean="0">
              <a:latin typeface="Source Sans Pro"/>
            </a:endParaRPr>
          </a:p>
          <a:p>
            <a:pPr eaLnBrk="1" hangingPunct="1">
              <a:defRPr/>
            </a:pPr>
            <a:r>
              <a:rPr lang="cs-CZ" sz="2800" dirty="0" smtClean="0">
                <a:latin typeface="Source Sans Pro"/>
              </a:rPr>
              <a:t>mapování </a:t>
            </a:r>
            <a:r>
              <a:rPr lang="cs-CZ" sz="2800" dirty="0">
                <a:latin typeface="Source Sans Pro"/>
              </a:rPr>
              <a:t>vlastních sil a </a:t>
            </a:r>
            <a:r>
              <a:rPr lang="cs-CZ" sz="2800" dirty="0" smtClean="0">
                <a:latin typeface="Source Sans Pro"/>
              </a:rPr>
              <a:t>zdrojů klienta i zdrojů </a:t>
            </a:r>
            <a:r>
              <a:rPr lang="cs-CZ" sz="2800" dirty="0">
                <a:latin typeface="Source Sans Pro"/>
              </a:rPr>
              <a:t>okolí</a:t>
            </a:r>
            <a:endParaRPr lang="cs-CZ" sz="2800" dirty="0" smtClean="0">
              <a:latin typeface="Source Sans Pro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cs-CZ" sz="2800" dirty="0" smtClean="0">
              <a:latin typeface="Source Sans Pro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sz="2800" dirty="0" smtClean="0">
                <a:latin typeface="Source Sans Pro"/>
              </a:rPr>
              <a:t>Cíl - zlepšit </a:t>
            </a:r>
            <a:r>
              <a:rPr lang="cs-CZ" sz="2800" dirty="0">
                <a:latin typeface="Source Sans Pro"/>
              </a:rPr>
              <a:t>schopnost klienta se </a:t>
            </a:r>
            <a:r>
              <a:rPr lang="cs-CZ" sz="2800" dirty="0" smtClean="0">
                <a:latin typeface="Source Sans Pro"/>
              </a:rPr>
              <a:t>v situaci </a:t>
            </a:r>
            <a:r>
              <a:rPr lang="cs-CZ" sz="2800" b="1" dirty="0" smtClean="0">
                <a:latin typeface="Source Sans Pro"/>
              </a:rPr>
              <a:t>orientovat</a:t>
            </a:r>
            <a:r>
              <a:rPr lang="cs-CZ" sz="2800" dirty="0" smtClean="0">
                <a:latin typeface="Source Sans Pro"/>
              </a:rPr>
              <a:t>, co nejlépe ji </a:t>
            </a:r>
            <a:r>
              <a:rPr lang="cs-CZ" sz="2800" b="1" dirty="0" smtClean="0">
                <a:latin typeface="Source Sans Pro"/>
              </a:rPr>
              <a:t>řešit</a:t>
            </a:r>
            <a:r>
              <a:rPr lang="cs-CZ" sz="2800" dirty="0" smtClean="0">
                <a:latin typeface="Source Sans Pro"/>
              </a:rPr>
              <a:t> </a:t>
            </a:r>
            <a:r>
              <a:rPr lang="cs-CZ" sz="2800" dirty="0">
                <a:latin typeface="Source Sans Pro"/>
              </a:rPr>
              <a:t>nebo </a:t>
            </a:r>
            <a:r>
              <a:rPr lang="cs-CZ" sz="2800" b="1" dirty="0">
                <a:latin typeface="Source Sans Pro"/>
              </a:rPr>
              <a:t>přijmout</a:t>
            </a:r>
            <a:r>
              <a:rPr lang="cs-CZ" sz="2800" dirty="0">
                <a:latin typeface="Source Sans Pro"/>
              </a:rPr>
              <a:t> </a:t>
            </a:r>
            <a:r>
              <a:rPr lang="cs-CZ" sz="2800" dirty="0" smtClean="0">
                <a:latin typeface="Source Sans Pro"/>
              </a:rPr>
              <a:t>(včetně </a:t>
            </a:r>
            <a:r>
              <a:rPr lang="cs-CZ" sz="2800" dirty="0">
                <a:latin typeface="Source Sans Pro"/>
              </a:rPr>
              <a:t>přijetí zodpovědnosti za důsledky </a:t>
            </a:r>
            <a:r>
              <a:rPr lang="cs-CZ" sz="2800" dirty="0" smtClean="0">
                <a:latin typeface="Source Sans Pro"/>
              </a:rPr>
              <a:t>rozhodnutí)</a:t>
            </a:r>
            <a:endParaRPr lang="cs-CZ" altLang="cs-CZ" sz="2800" dirty="0">
              <a:latin typeface="Source Sans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6"/>
          <p:cNvSpPr>
            <a:spLocks noChangeArrowheads="1"/>
          </p:cNvSpPr>
          <p:nvPr/>
        </p:nvSpPr>
        <p:spPr bwMode="auto">
          <a:xfrm>
            <a:off x="107504" y="1844824"/>
            <a:ext cx="8770615" cy="4753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FF9900"/>
              </a:buClr>
              <a:defRPr/>
            </a:pPr>
            <a:r>
              <a:rPr lang="cs-CZ" altLang="cs-CZ" sz="3000" b="1" dirty="0" smtClean="0">
                <a:latin typeface="Source Sans Pro"/>
              </a:rPr>
              <a:t>Formy n</a:t>
            </a:r>
            <a:r>
              <a:rPr lang="cs-CZ" altLang="cs-CZ" sz="3000" b="1" dirty="0" smtClean="0">
                <a:latin typeface="Source Sans Pro"/>
              </a:rPr>
              <a:t>ásilí </a:t>
            </a:r>
            <a:r>
              <a:rPr lang="cs-CZ" altLang="cs-CZ" sz="3000" b="1" dirty="0" smtClean="0">
                <a:latin typeface="Source Sans Pro"/>
              </a:rPr>
              <a:t>ve vztahu k blízké osobě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 smtClean="0">
                <a:latin typeface="Source Sans Pro"/>
              </a:rPr>
              <a:t>Dopouští se násilná osoba závažného fyzického nebo sexuálního násilí?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 smtClean="0">
                <a:latin typeface="Source Sans Pro"/>
              </a:rPr>
              <a:t>Vyhrožuje závažným násilím, sděluje své násilné úmysly?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 smtClean="0">
                <a:latin typeface="Source Sans Pro"/>
              </a:rPr>
              <a:t>Dochází ke stupňování fyzického/sexuálního násilí nebo vyhrůžek a úmyslů?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 smtClean="0">
                <a:latin typeface="Source Sans Pro"/>
              </a:rPr>
              <a:t>Má </a:t>
            </a:r>
            <a:r>
              <a:rPr lang="cs-CZ" altLang="cs-CZ" sz="3000" dirty="0" smtClean="0">
                <a:latin typeface="Source Sans Pro"/>
              </a:rPr>
              <a:t>násilná osoba názory a postoje, které schvalují násilí?</a:t>
            </a:r>
          </a:p>
        </p:txBody>
      </p:sp>
      <p:sp>
        <p:nvSpPr>
          <p:cNvPr id="36867" name="Nadpis 1"/>
          <p:cNvSpPr>
            <a:spLocks noGrp="1"/>
          </p:cNvSpPr>
          <p:nvPr>
            <p:ph type="ctrTitle" idx="4294967295"/>
          </p:nvPr>
        </p:nvSpPr>
        <p:spPr bwMode="auto">
          <a:xfrm>
            <a:off x="1835150" y="188913"/>
            <a:ext cx="5401146" cy="935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z="1600" dirty="0" smtClean="0">
                <a:latin typeface="Source Sans Pro"/>
              </a:rPr>
              <a:t>  </a:t>
            </a:r>
            <a:r>
              <a:rPr lang="cs-CZ" altLang="cs-CZ" sz="4000" dirty="0" smtClean="0">
                <a:latin typeface="Source Sans Pro"/>
              </a:rPr>
              <a:t/>
            </a:r>
            <a:br>
              <a:rPr lang="cs-CZ" altLang="cs-CZ" sz="4000" dirty="0" smtClean="0">
                <a:latin typeface="Source Sans Pro"/>
              </a:rPr>
            </a:br>
            <a:r>
              <a:rPr lang="cs-CZ" altLang="cs-CZ" sz="4000" dirty="0" smtClean="0">
                <a:latin typeface="Source Sans Pro"/>
              </a:rPr>
              <a:t>Odhad nebezpečnosti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1800" dirty="0" smtClean="0">
                <a:latin typeface="Source Sans Pro"/>
              </a:rPr>
              <a:t> </a:t>
            </a:r>
            <a:r>
              <a:rPr lang="cs-CZ" altLang="cs-CZ" dirty="0" smtClean="0">
                <a:latin typeface="Source Sans Pro"/>
              </a:rPr>
              <a:t/>
            </a:r>
            <a:br>
              <a:rPr lang="cs-CZ" altLang="cs-CZ" dirty="0" smtClean="0">
                <a:latin typeface="Source Sans Pro"/>
              </a:rPr>
            </a:br>
            <a:r>
              <a:rPr lang="cs-CZ" altLang="cs-CZ" sz="4000" dirty="0" smtClean="0">
                <a:latin typeface="Source Sans Pro"/>
              </a:rPr>
              <a:t>Odhad nebezpečnosti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8928992" cy="5229200"/>
          </a:xfrm>
        </p:spPr>
        <p:txBody>
          <a:bodyPr/>
          <a:lstStyle/>
          <a:p>
            <a:pPr eaLnBrk="1" hangingPunct="1">
              <a:buClr>
                <a:srgbClr val="FF9900"/>
              </a:buClr>
              <a:defRPr/>
            </a:pPr>
            <a:r>
              <a:rPr lang="cs-CZ" altLang="cs-CZ" sz="3000" b="1" dirty="0">
                <a:latin typeface="Source Sans Pro"/>
              </a:rPr>
              <a:t>Obecné sklony násilné osoby </a:t>
            </a:r>
            <a:r>
              <a:rPr lang="cs-CZ" altLang="cs-CZ" sz="3000" b="1" dirty="0" smtClean="0">
                <a:latin typeface="Source Sans Pro"/>
              </a:rPr>
              <a:t>(NS) k </a:t>
            </a:r>
            <a:r>
              <a:rPr lang="cs-CZ" altLang="cs-CZ" sz="3000" b="1" dirty="0">
                <a:latin typeface="Source Sans Pro"/>
              </a:rPr>
              <a:t>násilí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>
                <a:latin typeface="Source Sans Pro"/>
              </a:rPr>
              <a:t>Dopouští se obecné kriminality?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>
                <a:latin typeface="Source Sans Pro"/>
              </a:rPr>
              <a:t>Jsou informace o problémech v předchozích vztazích?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>
                <a:latin typeface="Source Sans Pro"/>
              </a:rPr>
              <a:t>Má </a:t>
            </a:r>
            <a:r>
              <a:rPr lang="cs-CZ" altLang="cs-CZ" sz="3000" dirty="0" smtClean="0">
                <a:latin typeface="Source Sans Pro"/>
              </a:rPr>
              <a:t>NS pracovní </a:t>
            </a:r>
            <a:r>
              <a:rPr lang="cs-CZ" altLang="cs-CZ" sz="3000" dirty="0">
                <a:latin typeface="Source Sans Pro"/>
              </a:rPr>
              <a:t>nebo finanční problémy?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>
                <a:latin typeface="Source Sans Pro"/>
              </a:rPr>
              <a:t>Má </a:t>
            </a:r>
            <a:r>
              <a:rPr lang="cs-CZ" altLang="cs-CZ" sz="3000" dirty="0" smtClean="0">
                <a:latin typeface="Source Sans Pro"/>
              </a:rPr>
              <a:t>NS problémy </a:t>
            </a:r>
            <a:r>
              <a:rPr lang="cs-CZ" altLang="cs-CZ" sz="3000" dirty="0">
                <a:latin typeface="Source Sans Pro"/>
              </a:rPr>
              <a:t>s toxikomanií a jinými závislostmi?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>
                <a:latin typeface="Source Sans Pro"/>
              </a:rPr>
              <a:t>Má </a:t>
            </a:r>
            <a:r>
              <a:rPr lang="cs-CZ" altLang="cs-CZ" sz="3000" dirty="0" smtClean="0">
                <a:latin typeface="Source Sans Pro"/>
              </a:rPr>
              <a:t>NS problémy </a:t>
            </a:r>
            <a:r>
              <a:rPr lang="cs-CZ" altLang="cs-CZ" sz="3000" dirty="0">
                <a:latin typeface="Source Sans Pro"/>
              </a:rPr>
              <a:t>v oblasti duševního zdraví</a:t>
            </a:r>
            <a:r>
              <a:rPr lang="cs-CZ" altLang="cs-CZ" sz="3000" dirty="0" smtClean="0">
                <a:latin typeface="Source Sans Pro"/>
              </a:rPr>
              <a:t>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>
                <a:latin typeface="Source Sans Pro"/>
              </a:rPr>
              <a:t>Porušuje </a:t>
            </a:r>
            <a:r>
              <a:rPr lang="cs-CZ" altLang="cs-CZ" sz="3000" dirty="0" smtClean="0">
                <a:latin typeface="Source Sans Pro"/>
              </a:rPr>
              <a:t>NS příkazy </a:t>
            </a:r>
            <a:r>
              <a:rPr lang="cs-CZ" altLang="cs-CZ" sz="3000" dirty="0">
                <a:latin typeface="Source Sans Pro"/>
              </a:rPr>
              <a:t>soudu a jiná nařízení?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endParaRPr lang="cs-CZ" altLang="cs-CZ" dirty="0">
              <a:latin typeface="Source Sans Pro"/>
            </a:endParaRP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endParaRPr lang="cs-CZ" altLang="cs-CZ" b="1" dirty="0">
              <a:latin typeface="Source Sans Pro"/>
            </a:endParaRPr>
          </a:p>
          <a:p>
            <a:pPr eaLnBrk="1" hangingPunct="1">
              <a:buClr>
                <a:srgbClr val="FF9900"/>
              </a:buClr>
              <a:defRPr/>
            </a:pPr>
            <a:endParaRPr lang="cs-CZ" altLang="cs-CZ" sz="2800" b="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516556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1800" dirty="0" smtClean="0">
                <a:latin typeface="Source Sans Pro"/>
              </a:rPr>
              <a:t>  </a:t>
            </a:r>
            <a:r>
              <a:rPr lang="cs-CZ" altLang="cs-CZ" dirty="0" smtClean="0">
                <a:latin typeface="Source Sans Pro"/>
              </a:rPr>
              <a:t/>
            </a:r>
            <a:br>
              <a:rPr lang="cs-CZ" altLang="cs-CZ" dirty="0" smtClean="0">
                <a:latin typeface="Source Sans Pro"/>
              </a:rPr>
            </a:br>
            <a:r>
              <a:rPr lang="cs-CZ" altLang="cs-CZ" sz="4000" dirty="0" smtClean="0">
                <a:latin typeface="Source Sans Pro"/>
              </a:rPr>
              <a:t>Odhad nebezpečnosti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8892480" cy="4925144"/>
          </a:xfrm>
        </p:spPr>
        <p:txBody>
          <a:bodyPr/>
          <a:lstStyle/>
          <a:p>
            <a:pPr eaLnBrk="1" hangingPunct="1">
              <a:buClr>
                <a:srgbClr val="FF9900"/>
              </a:buClr>
              <a:defRPr/>
            </a:pPr>
            <a:r>
              <a:rPr lang="cs-CZ" altLang="cs-CZ" sz="2800" b="1" dirty="0">
                <a:latin typeface="Source Sans Pro"/>
              </a:rPr>
              <a:t>Zranitelnost ohrožené osoby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Chová se ohrožená osoba rozporuplně ve vztahu k násilné osobě?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Má z násilné osoby extrémní strach?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Má ohrožená osoba problém se zajištěním svého bezpečí?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Existují objektivní překážky, které brání zajištění bezpečí pro ohroženou osobu (nejenom v místě bydliště, ale i v zaměstnání?)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Má ohrožená osoba závažné osobní problémy?</a:t>
            </a:r>
          </a:p>
          <a:p>
            <a:endParaRPr lang="cs-CZ" sz="2800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4444827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/>
          <a:lstStyle/>
          <a:p>
            <a:r>
              <a:rPr lang="cs-CZ" altLang="cs-CZ" sz="4000" dirty="0" smtClean="0">
                <a:latin typeface="Source Sans Pro"/>
              </a:rPr>
              <a:t>Odhad nebezpečnosti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08" y="1556792"/>
            <a:ext cx="8856984" cy="5184576"/>
          </a:xfrm>
        </p:spPr>
        <p:txBody>
          <a:bodyPr/>
          <a:lstStyle/>
          <a:p>
            <a:pPr lvl="0">
              <a:buClr>
                <a:srgbClr val="FF9933"/>
              </a:buClr>
            </a:pPr>
            <a:r>
              <a:rPr lang="cs-CZ" b="1" dirty="0">
                <a:latin typeface="Source Sans Pro"/>
              </a:rPr>
              <a:t>Signály zvýšeného rizika </a:t>
            </a:r>
            <a:endParaRPr lang="cs-CZ" b="1" dirty="0" smtClean="0">
              <a:latin typeface="Source Sans Pro"/>
            </a:endParaRPr>
          </a:p>
          <a:p>
            <a:pPr lvl="1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cs-CZ" dirty="0" smtClean="0">
                <a:latin typeface="Source Sans Pro"/>
              </a:rPr>
              <a:t>násilná </a:t>
            </a:r>
            <a:r>
              <a:rPr lang="cs-CZ" dirty="0">
                <a:latin typeface="Source Sans Pro"/>
              </a:rPr>
              <a:t>osoba je držitelem střelné </a:t>
            </a:r>
            <a:r>
              <a:rPr lang="cs-CZ" dirty="0" smtClean="0">
                <a:latin typeface="Source Sans Pro"/>
              </a:rPr>
              <a:t>zbraně</a:t>
            </a:r>
            <a:endParaRPr lang="cs-CZ" dirty="0">
              <a:latin typeface="Source Sans Pro"/>
            </a:endParaRPr>
          </a:p>
          <a:p>
            <a:pPr lvl="1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Source Sans Pro"/>
              </a:rPr>
              <a:t>násilná osoba je konzumentem </a:t>
            </a:r>
            <a:r>
              <a:rPr lang="cs-CZ" dirty="0" smtClean="0">
                <a:latin typeface="Source Sans Pro"/>
              </a:rPr>
              <a:t>alkoholu, drog</a:t>
            </a:r>
            <a:endParaRPr lang="cs-CZ" dirty="0">
              <a:latin typeface="Source Sans Pro"/>
            </a:endParaRPr>
          </a:p>
          <a:p>
            <a:pPr lvl="1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Source Sans Pro"/>
              </a:rPr>
              <a:t>násilná osoba vyhrožuje </a:t>
            </a:r>
            <a:r>
              <a:rPr lang="cs-CZ" dirty="0" smtClean="0">
                <a:latin typeface="Source Sans Pro"/>
              </a:rPr>
              <a:t>zabitím</a:t>
            </a:r>
            <a:endParaRPr lang="cs-CZ" dirty="0">
              <a:latin typeface="Source Sans Pro"/>
            </a:endParaRPr>
          </a:p>
          <a:p>
            <a:pPr lvl="1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Source Sans Pro"/>
              </a:rPr>
              <a:t>násilná osoba napadá i děti; ubližuje zvířatům</a:t>
            </a:r>
          </a:p>
          <a:p>
            <a:pPr lvl="1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Source Sans Pro"/>
              </a:rPr>
              <a:t>násilná osoba již napadla i zakročující </a:t>
            </a:r>
            <a:r>
              <a:rPr lang="cs-CZ" dirty="0" smtClean="0">
                <a:latin typeface="Source Sans Pro"/>
              </a:rPr>
              <a:t>policisty</a:t>
            </a:r>
            <a:endParaRPr lang="cs-CZ" dirty="0">
              <a:latin typeface="Source Sans Pro"/>
            </a:endParaRPr>
          </a:p>
          <a:p>
            <a:pPr lvl="1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Source Sans Pro"/>
              </a:rPr>
              <a:t>násilná osoba má sklony ke slídění či pronásledování osoby ohrožené DN, v minulosti </a:t>
            </a:r>
            <a:r>
              <a:rPr lang="cs-CZ" dirty="0" smtClean="0">
                <a:latin typeface="Source Sans Pro"/>
              </a:rPr>
              <a:t>tak již činila</a:t>
            </a:r>
            <a:endParaRPr lang="cs-CZ" sz="2800" dirty="0">
              <a:latin typeface="Source Sans Pro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2660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781128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Source Sans Pro"/>
              </a:rPr>
              <a:t>II. Bezpečnostní plán pro </a:t>
            </a:r>
            <a:r>
              <a:rPr lang="cs-CZ" b="1" dirty="0" smtClean="0">
                <a:latin typeface="Source Sans Pro"/>
              </a:rPr>
              <a:t>oběti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Bude se stanovovat </a:t>
            </a:r>
            <a:r>
              <a:rPr lang="cs-CZ" dirty="0"/>
              <a:t>na základě aktuální situace oběti podle toho, zdali oběť: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dirty="0"/>
              <a:t>) je rozhodnutá/musí setrvat v násilném vztahu</a:t>
            </a:r>
          </a:p>
          <a:p>
            <a:pPr marL="0" indent="0">
              <a:buNone/>
            </a:pPr>
            <a:r>
              <a:rPr lang="cs-CZ" dirty="0"/>
              <a:t>B) chce odejít z násilného vztahu</a:t>
            </a:r>
          </a:p>
          <a:p>
            <a:pPr marL="0" indent="0">
              <a:buNone/>
            </a:pPr>
            <a:r>
              <a:rPr lang="cs-CZ" dirty="0"/>
              <a:t>C) j</a:t>
            </a:r>
            <a:r>
              <a:rPr lang="cs-CZ" dirty="0" smtClean="0"/>
              <a:t>iž odešla </a:t>
            </a:r>
            <a:r>
              <a:rPr lang="cs-CZ" dirty="0"/>
              <a:t>od násilné osoby</a:t>
            </a:r>
          </a:p>
          <a:p>
            <a:pPr marL="0" indent="0">
              <a:buNone/>
            </a:pPr>
            <a:endParaRPr lang="cs-CZ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146154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dirty="0" smtClean="0">
                <a:latin typeface="Source Sans Pro"/>
              </a:rPr>
              <a:t>  </a:t>
            </a:r>
            <a:r>
              <a:rPr lang="cs-CZ" sz="4000" b="1" dirty="0">
                <a:latin typeface="Source Sans Pro"/>
              </a:rPr>
              <a:t/>
            </a:r>
            <a:br>
              <a:rPr lang="cs-CZ" sz="4000" b="1" dirty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Bezpečnostní plán pro oběti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7638"/>
            <a:ext cx="9036496" cy="5440362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latin typeface="Source Sans Pro"/>
              </a:rPr>
              <a:t>A</a:t>
            </a:r>
            <a:r>
              <a:rPr lang="cs-CZ" b="1" dirty="0">
                <a:latin typeface="Source Sans Pro"/>
              </a:rPr>
              <a:t>) </a:t>
            </a:r>
            <a:r>
              <a:rPr lang="cs-CZ" b="1" dirty="0" smtClean="0">
                <a:latin typeface="Source Sans Pro"/>
              </a:rPr>
              <a:t>Os. </a:t>
            </a:r>
            <a:r>
              <a:rPr lang="cs-CZ" b="1" dirty="0">
                <a:latin typeface="Source Sans Pro"/>
              </a:rPr>
              <a:t>ohrožená v násilném vztahu </a:t>
            </a:r>
            <a:r>
              <a:rPr lang="cs-CZ" b="1" dirty="0" smtClean="0">
                <a:latin typeface="Source Sans Pro"/>
              </a:rPr>
              <a:t>setrvává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- mapování již existujících strategií, </a:t>
            </a:r>
            <a:r>
              <a:rPr lang="cs-CZ" dirty="0" err="1" smtClean="0">
                <a:latin typeface="Source Sans Pro"/>
              </a:rPr>
              <a:t>zvědomění</a:t>
            </a:r>
            <a:endParaRPr lang="cs-CZ" dirty="0" smtClean="0">
              <a:latin typeface="Source Sans Pro"/>
            </a:endParaRP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bezpečné místo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- </a:t>
            </a:r>
            <a:r>
              <a:rPr lang="cs-CZ" dirty="0" err="1" smtClean="0">
                <a:latin typeface="Source Sans Pro"/>
              </a:rPr>
              <a:t>bezp</a:t>
            </a:r>
            <a:r>
              <a:rPr lang="cs-CZ" dirty="0" smtClean="0">
                <a:latin typeface="Source Sans Pro"/>
              </a:rPr>
              <a:t>. plán pro děti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možnost odstranění zbraní z domu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strategie chování při akutním ohrožení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pomoc zvenčí – podpora, pomoc, zázemí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policie : kdo, jak zavolá, co může očekávat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možnosti zvýšení nezávislosti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2252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/>
          <a:lstStyle/>
          <a:p>
            <a:r>
              <a:rPr lang="cs-CZ" sz="4000" dirty="0" smtClean="0">
                <a:latin typeface="Source Sans Pro"/>
              </a:rPr>
              <a:t>    Bezpečnostní plán pro oběti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6752"/>
            <a:ext cx="9036496" cy="5544616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Source Sans Pro"/>
              </a:rPr>
              <a:t>B) </a:t>
            </a:r>
            <a:r>
              <a:rPr lang="cs-CZ" b="1" dirty="0" smtClean="0">
                <a:latin typeface="Source Sans Pro"/>
              </a:rPr>
              <a:t>Os. ohrožená plánuje násilnou os. opustit</a:t>
            </a:r>
            <a:endParaRPr lang="cs-CZ" dirty="0">
              <a:latin typeface="Source Sans Pro"/>
            </a:endParaRPr>
          </a:p>
          <a:p>
            <a:pPr marL="0" indent="0">
              <a:buNone/>
            </a:pPr>
            <a:r>
              <a:rPr lang="cs-CZ" sz="3100" dirty="0" smtClean="0">
                <a:latin typeface="Source Sans Pro"/>
              </a:rPr>
              <a:t> - místo, doprava tam, tel. </a:t>
            </a:r>
            <a:r>
              <a:rPr lang="cs-CZ" sz="3100" dirty="0">
                <a:latin typeface="Source Sans Pro"/>
              </a:rPr>
              <a:t>č</a:t>
            </a:r>
            <a:r>
              <a:rPr lang="cs-CZ" sz="3100" dirty="0" smtClean="0">
                <a:latin typeface="Source Sans Pro"/>
              </a:rPr>
              <a:t>ísla, finance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co vzít s sebou, co sbalit předem, u koho nechat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jak a kdy bezpečně odejít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přesměrování pošty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jak zajistit, aby jí násilná os. nenašla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podpůrná síť (komu se svěřit, požádat o pomoc)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jak bude jezdit do práce / školy</a:t>
            </a: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pro děti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jaká právní opatření/opatření ohledně péče o 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  děti mohou pomoci (OSPOD)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766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080120"/>
          </a:xfrm>
        </p:spPr>
        <p:txBody>
          <a:bodyPr/>
          <a:lstStyle/>
          <a:p>
            <a:r>
              <a:rPr lang="cs-CZ" sz="2000" dirty="0" smtClean="0">
                <a:latin typeface="Source Sans Pro"/>
              </a:rPr>
              <a:t> 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    </a:t>
            </a:r>
            <a:r>
              <a:rPr lang="cs-CZ" sz="3600" dirty="0" smtClean="0">
                <a:latin typeface="Source Sans Pro"/>
              </a:rPr>
              <a:t>Obsah bezpečnostního balíčku</a:t>
            </a:r>
            <a:endParaRPr lang="cs-CZ" sz="3600" dirty="0">
              <a:latin typeface="Source Sans Pro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688632"/>
          </a:xfrm>
        </p:spPr>
        <p:txBody>
          <a:bodyPr/>
          <a:lstStyle/>
          <a:p>
            <a:pPr lvl="0"/>
            <a:r>
              <a:rPr lang="cs-CZ" sz="2400" dirty="0">
                <a:latin typeface="Source Sans Pro"/>
              </a:rPr>
              <a:t>občanský a řidičský průkaz, pas</a:t>
            </a:r>
          </a:p>
          <a:p>
            <a:r>
              <a:rPr lang="cs-CZ" sz="2400" dirty="0">
                <a:latin typeface="Source Sans Pro"/>
              </a:rPr>
              <a:t>dokumenty (k </a:t>
            </a:r>
            <a:r>
              <a:rPr lang="cs-CZ" sz="2400" dirty="0" smtClean="0">
                <a:latin typeface="Source Sans Pro"/>
              </a:rPr>
              <a:t>bytu, rozvodu</a:t>
            </a:r>
            <a:r>
              <a:rPr lang="cs-CZ" sz="2400" dirty="0">
                <a:latin typeface="Source Sans Pro"/>
              </a:rPr>
              <a:t>, rozhodnutí soudu, </a:t>
            </a:r>
            <a:r>
              <a:rPr lang="cs-CZ" sz="2400" dirty="0" smtClean="0">
                <a:latin typeface="Source Sans Pro"/>
              </a:rPr>
              <a:t>pojištění)</a:t>
            </a:r>
          </a:p>
          <a:p>
            <a:r>
              <a:rPr lang="cs-CZ" sz="2400" dirty="0" smtClean="0">
                <a:latin typeface="Source Sans Pro"/>
              </a:rPr>
              <a:t>oddací list, rodné listy</a:t>
            </a:r>
            <a:endParaRPr lang="cs-CZ" sz="2400" dirty="0">
              <a:latin typeface="Source Sans Pro"/>
            </a:endParaRPr>
          </a:p>
          <a:p>
            <a:pPr lvl="0"/>
            <a:r>
              <a:rPr lang="cs-CZ" sz="2400" dirty="0" smtClean="0">
                <a:latin typeface="Source Sans Pro"/>
              </a:rPr>
              <a:t>průkazy </a:t>
            </a:r>
            <a:r>
              <a:rPr lang="cs-CZ" sz="2400" dirty="0">
                <a:latin typeface="Source Sans Pro"/>
              </a:rPr>
              <a:t>zdravotní </a:t>
            </a:r>
            <a:r>
              <a:rPr lang="cs-CZ" sz="2400" dirty="0" smtClean="0">
                <a:latin typeface="Source Sans Pro"/>
              </a:rPr>
              <a:t>pojišťovny, léky </a:t>
            </a:r>
            <a:r>
              <a:rPr lang="cs-CZ" sz="2400" dirty="0">
                <a:latin typeface="Source Sans Pro"/>
              </a:rPr>
              <a:t>a lékařské zprávy</a:t>
            </a:r>
          </a:p>
          <a:p>
            <a:r>
              <a:rPr lang="cs-CZ" sz="2400" dirty="0" smtClean="0">
                <a:latin typeface="Source Sans Pro"/>
              </a:rPr>
              <a:t>kreditní </a:t>
            </a:r>
            <a:r>
              <a:rPr lang="cs-CZ" sz="2400" dirty="0">
                <a:latin typeface="Source Sans Pro"/>
              </a:rPr>
              <a:t>karty, vkladní knížky, čísla </a:t>
            </a:r>
            <a:r>
              <a:rPr lang="cs-CZ" sz="2400" dirty="0" smtClean="0">
                <a:latin typeface="Source Sans Pro"/>
              </a:rPr>
              <a:t>účtů, peníze v hotovosti</a:t>
            </a:r>
            <a:endParaRPr lang="cs-CZ" sz="2400" dirty="0">
              <a:latin typeface="Source Sans Pro"/>
            </a:endParaRPr>
          </a:p>
          <a:p>
            <a:pPr lvl="0"/>
            <a:r>
              <a:rPr lang="cs-CZ" sz="2400" dirty="0">
                <a:latin typeface="Source Sans Pro"/>
              </a:rPr>
              <a:t>důkazní materiál o násilí</a:t>
            </a:r>
          </a:p>
          <a:p>
            <a:pPr lvl="0"/>
            <a:r>
              <a:rPr lang="cs-CZ" sz="2400" dirty="0">
                <a:latin typeface="Source Sans Pro"/>
              </a:rPr>
              <a:t>klíče od bytu, kanceláře, auta </a:t>
            </a:r>
            <a:r>
              <a:rPr lang="cs-CZ" sz="2400" dirty="0" smtClean="0">
                <a:latin typeface="Source Sans Pro"/>
              </a:rPr>
              <a:t>- případně </a:t>
            </a:r>
            <a:r>
              <a:rPr lang="cs-CZ" sz="2400" dirty="0">
                <a:latin typeface="Source Sans Pro"/>
              </a:rPr>
              <a:t>duplikáty </a:t>
            </a:r>
            <a:endParaRPr lang="cs-CZ" sz="2400" dirty="0" smtClean="0">
              <a:latin typeface="Source Sans Pro"/>
            </a:endParaRPr>
          </a:p>
          <a:p>
            <a:pPr lvl="0"/>
            <a:r>
              <a:rPr lang="cs-CZ" sz="2400" dirty="0" smtClean="0">
                <a:latin typeface="Source Sans Pro"/>
              </a:rPr>
              <a:t>mobil </a:t>
            </a:r>
            <a:r>
              <a:rPr lang="cs-CZ" sz="2400" dirty="0">
                <a:latin typeface="Source Sans Pro"/>
              </a:rPr>
              <a:t>a adresář s důležitými telefonními kontakty</a:t>
            </a:r>
          </a:p>
          <a:p>
            <a:pPr lvl="0"/>
            <a:r>
              <a:rPr lang="cs-CZ" sz="2400" dirty="0">
                <a:latin typeface="Source Sans Pro"/>
              </a:rPr>
              <a:t>oblečení, hračky pro děti</a:t>
            </a:r>
          </a:p>
          <a:p>
            <a:pPr lvl="0"/>
            <a:r>
              <a:rPr lang="cs-CZ" sz="2400" dirty="0">
                <a:latin typeface="Source Sans Pro"/>
              </a:rPr>
              <a:t>předměty citové </a:t>
            </a:r>
            <a:r>
              <a:rPr lang="cs-CZ" sz="2400" dirty="0" smtClean="0">
                <a:latin typeface="Source Sans Pro"/>
              </a:rPr>
              <a:t>hodnoty</a:t>
            </a:r>
          </a:p>
          <a:p>
            <a:pPr marL="0" lvl="0" indent="0">
              <a:buNone/>
            </a:pPr>
            <a:endParaRPr lang="cs-CZ" sz="1600" dirty="0">
              <a:latin typeface="Source Sans Pro"/>
            </a:endParaRPr>
          </a:p>
          <a:p>
            <a:pPr marL="0" indent="0">
              <a:buNone/>
            </a:pPr>
            <a:r>
              <a:rPr lang="cs-CZ" sz="2400" dirty="0">
                <a:latin typeface="Source Sans Pro"/>
              </a:rPr>
              <a:t>Minimum </a:t>
            </a:r>
            <a:r>
              <a:rPr lang="cs-CZ" sz="2400" dirty="0" smtClean="0">
                <a:latin typeface="Source Sans Pro"/>
              </a:rPr>
              <a:t>: </a:t>
            </a:r>
            <a:r>
              <a:rPr lang="cs-CZ" sz="2400" dirty="0">
                <a:latin typeface="Source Sans Pro"/>
              </a:rPr>
              <a:t>karta zdravotní pojišťovny, občanský průkaz, </a:t>
            </a:r>
            <a:r>
              <a:rPr lang="cs-CZ" sz="2400" dirty="0" smtClean="0">
                <a:latin typeface="Source Sans Pro"/>
              </a:rPr>
              <a:t>platební karta, hotovost, v</a:t>
            </a:r>
            <a:r>
              <a:rPr lang="cs-CZ" sz="2400" dirty="0">
                <a:latin typeface="Source Sans Pro"/>
              </a:rPr>
              <a:t> kopiích – oddací list, rodné listy dětí, </a:t>
            </a:r>
            <a:r>
              <a:rPr lang="cs-CZ" sz="2400" dirty="0" smtClean="0">
                <a:latin typeface="Source Sans Pro"/>
              </a:rPr>
              <a:t>soudní rozhodnutí, oblečení, léky</a:t>
            </a:r>
            <a:endParaRPr lang="cs-CZ" sz="2400" dirty="0">
              <a:latin typeface="Source Sans Pro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4364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 smtClean="0">
                <a:latin typeface="Source Sans Pro"/>
              </a:rPr>
              <a:t> </a:t>
            </a:r>
            <a:r>
              <a:rPr lang="cs-CZ" sz="4000" dirty="0" smtClean="0">
                <a:latin typeface="Source Sans Pro"/>
              </a:rPr>
              <a:t/>
            </a:r>
            <a:br>
              <a:rPr lang="cs-CZ" sz="4000" dirty="0" smtClean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Bezpečnostní plán pro oběti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17638"/>
            <a:ext cx="8856984" cy="5440362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Source Sans Pro"/>
              </a:rPr>
              <a:t>C) </a:t>
            </a:r>
            <a:r>
              <a:rPr lang="cs-CZ" b="1" dirty="0" smtClean="0">
                <a:latin typeface="Source Sans Pro"/>
              </a:rPr>
              <a:t>Oběť od </a:t>
            </a:r>
            <a:r>
              <a:rPr lang="cs-CZ" b="1" dirty="0">
                <a:latin typeface="Source Sans Pro"/>
              </a:rPr>
              <a:t>násilné </a:t>
            </a:r>
            <a:r>
              <a:rPr lang="cs-CZ" b="1" dirty="0" smtClean="0">
                <a:latin typeface="Source Sans Pro"/>
              </a:rPr>
              <a:t>osoby již odešla</a:t>
            </a:r>
            <a:endParaRPr lang="cs-CZ" dirty="0">
              <a:latin typeface="Source Sans Pro"/>
            </a:endParaRPr>
          </a:p>
          <a:p>
            <a:pPr marL="0" indent="0">
              <a:buNone/>
            </a:pPr>
            <a:r>
              <a:rPr lang="cs-CZ" dirty="0" smtClean="0"/>
              <a:t> - zvýšení bezpečí v místě bydliště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i</a:t>
            </a:r>
            <a:r>
              <a:rPr lang="cs-CZ" dirty="0" smtClean="0"/>
              <a:t>nformování blízkých, domluva případné pomoci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informování </a:t>
            </a:r>
            <a:r>
              <a:rPr lang="cs-CZ" dirty="0" err="1" smtClean="0"/>
              <a:t>OSPODu</a:t>
            </a:r>
            <a:r>
              <a:rPr lang="cs-CZ" dirty="0" smtClean="0"/>
              <a:t> (důraz na utajení bydliště)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ochrana dětí – informace ve škole/školce?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informace zaměstnavateli? – domluva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sociální síť podpory včetně dalších služeb pomoci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možnost změnit zvyklosti, místa</a:t>
            </a:r>
          </a:p>
          <a:p>
            <a:pPr marL="0" indent="0">
              <a:buNone/>
            </a:pPr>
            <a:r>
              <a:rPr lang="cs-CZ" dirty="0" smtClean="0"/>
              <a:t> - právní aspekty odchodu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8400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ChangeArrowheads="1"/>
          </p:cNvSpPr>
          <p:nvPr/>
        </p:nvSpPr>
        <p:spPr bwMode="auto">
          <a:xfrm>
            <a:off x="827584" y="477254"/>
            <a:ext cx="7224898" cy="937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dirty="0">
                <a:latin typeface="Source Sans Pro"/>
              </a:rPr>
              <a:t>Trojúhelník vzájemné závislosti</a:t>
            </a:r>
          </a:p>
        </p:txBody>
      </p:sp>
      <p:grpSp>
        <p:nvGrpSpPr>
          <p:cNvPr id="54275" name="Skupina 3"/>
          <p:cNvGrpSpPr>
            <a:grpSpLocks/>
          </p:cNvGrpSpPr>
          <p:nvPr/>
        </p:nvGrpSpPr>
        <p:grpSpPr bwMode="auto">
          <a:xfrm>
            <a:off x="1691680" y="1628800"/>
            <a:ext cx="5914003" cy="3863420"/>
            <a:chOff x="2135188" y="1365514"/>
            <a:chExt cx="5947203" cy="4170844"/>
          </a:xfrm>
        </p:grpSpPr>
        <p:sp>
          <p:nvSpPr>
            <p:cNvPr id="10" name="Rovnoramenný trojúhelník 9"/>
            <p:cNvSpPr/>
            <p:nvPr/>
          </p:nvSpPr>
          <p:spPr>
            <a:xfrm>
              <a:off x="2842399" y="1844041"/>
              <a:ext cx="3890455" cy="3384739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8377" name="TextovéPole 10"/>
            <p:cNvSpPr txBox="1">
              <a:spLocks noChangeArrowheads="1"/>
            </p:cNvSpPr>
            <p:nvPr/>
          </p:nvSpPr>
          <p:spPr bwMode="auto">
            <a:xfrm>
              <a:off x="3888048" y="1365514"/>
              <a:ext cx="2159946" cy="379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cs-CZ" altLang="cs-CZ" sz="1800" b="1" dirty="0" smtClean="0">
                  <a:latin typeface="Source Sans Pro"/>
                </a:rPr>
                <a:t>Pronásledovatel</a:t>
              </a:r>
            </a:p>
          </p:txBody>
        </p:sp>
        <p:sp>
          <p:nvSpPr>
            <p:cNvPr id="58378" name="TextovéPole 11"/>
            <p:cNvSpPr txBox="1">
              <a:spLocks noChangeArrowheads="1"/>
            </p:cNvSpPr>
            <p:nvPr/>
          </p:nvSpPr>
          <p:spPr bwMode="auto">
            <a:xfrm>
              <a:off x="6736047" y="5157042"/>
              <a:ext cx="1346344" cy="379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cs-CZ" altLang="cs-CZ" sz="1800" b="1" dirty="0" smtClean="0">
                  <a:latin typeface="Source Sans Pro"/>
                </a:rPr>
                <a:t>Zachránce</a:t>
              </a:r>
            </a:p>
          </p:txBody>
        </p:sp>
        <p:sp>
          <p:nvSpPr>
            <p:cNvPr id="58379" name="TextovéPole 12"/>
            <p:cNvSpPr txBox="1">
              <a:spLocks noChangeArrowheads="1"/>
            </p:cNvSpPr>
            <p:nvPr/>
          </p:nvSpPr>
          <p:spPr bwMode="auto">
            <a:xfrm>
              <a:off x="2135188" y="5157042"/>
              <a:ext cx="748291" cy="379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cs-CZ" altLang="cs-CZ" sz="1800" b="1" dirty="0" smtClean="0">
                  <a:latin typeface="Source Sans Pro"/>
                </a:rPr>
                <a:t>Oběť</a:t>
              </a:r>
            </a:p>
          </p:txBody>
        </p:sp>
        <p:cxnSp>
          <p:nvCxnSpPr>
            <p:cNvPr id="15" name="Přímá spojovací šipka 14"/>
            <p:cNvCxnSpPr/>
            <p:nvPr/>
          </p:nvCxnSpPr>
          <p:spPr>
            <a:xfrm flipV="1">
              <a:off x="2628480" y="1915779"/>
              <a:ext cx="1800753" cy="302441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šipka 15"/>
            <p:cNvCxnSpPr/>
            <p:nvPr/>
          </p:nvCxnSpPr>
          <p:spPr>
            <a:xfrm>
              <a:off x="3038757" y="5517364"/>
              <a:ext cx="3599909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šipka 16"/>
            <p:cNvCxnSpPr/>
            <p:nvPr/>
          </p:nvCxnSpPr>
          <p:spPr>
            <a:xfrm flipH="1" flipV="1">
              <a:off x="5147618" y="1915779"/>
              <a:ext cx="1800753" cy="295268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bdélník 1"/>
          <p:cNvSpPr/>
          <p:nvPr/>
        </p:nvSpPr>
        <p:spPr>
          <a:xfrm>
            <a:off x="179512" y="5949280"/>
            <a:ext cx="8653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r>
              <a:rPr lang="cs-CZ" sz="2400" dirty="0" smtClean="0">
                <a:latin typeface="Source Sans Pro"/>
              </a:rPr>
              <a:t>- tři </a:t>
            </a:r>
            <a:r>
              <a:rPr lang="cs-CZ" sz="2400" dirty="0">
                <a:latin typeface="Source Sans Pro"/>
              </a:rPr>
              <a:t>druhy rolí, komunikačně vztahových pozic, které mají svojí </a:t>
            </a:r>
            <a:r>
              <a:rPr lang="cs-CZ" sz="2400" dirty="0" smtClean="0">
                <a:latin typeface="Source Sans Pro"/>
              </a:rPr>
              <a:t> </a:t>
            </a:r>
          </a:p>
          <a:p>
            <a:r>
              <a:rPr lang="cs-CZ" sz="2400" dirty="0">
                <a:latin typeface="Source Sans Pro"/>
              </a:rPr>
              <a:t> </a:t>
            </a:r>
            <a:r>
              <a:rPr lang="cs-CZ" sz="2400" dirty="0" smtClean="0">
                <a:latin typeface="Source Sans Pro"/>
              </a:rPr>
              <a:t>  dynamiku</a:t>
            </a:r>
            <a:r>
              <a:rPr lang="cs-CZ" sz="2400" dirty="0">
                <a:latin typeface="Source Sans Pro"/>
              </a:rPr>
              <a:t>, zde charakterizovanou jako vzájemná závislost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sz="1000" dirty="0" smtClean="0">
                <a:latin typeface="Source Sans Pro"/>
              </a:rPr>
              <a:t> </a:t>
            </a:r>
            <a:r>
              <a:rPr lang="cs-CZ" altLang="cs-CZ" dirty="0" smtClean="0">
                <a:latin typeface="Source Sans Pro"/>
              </a:rPr>
              <a:t/>
            </a:r>
            <a:br>
              <a:rPr lang="cs-CZ" altLang="cs-CZ" dirty="0" smtClean="0">
                <a:latin typeface="Source Sans Pro"/>
              </a:rPr>
            </a:br>
            <a:r>
              <a:rPr lang="cs-CZ" altLang="cs-CZ" dirty="0" smtClean="0">
                <a:latin typeface="Source Sans Pro"/>
              </a:rPr>
              <a:t>Co proces ovlivňuje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1628775"/>
            <a:ext cx="8569325" cy="47529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b="1" dirty="0">
                <a:latin typeface="Source Sans Pro"/>
              </a:rPr>
              <a:t>místo, podmínky služby apod</a:t>
            </a:r>
            <a:r>
              <a:rPr lang="cs-CZ" b="1" dirty="0" smtClean="0">
                <a:latin typeface="Source Sans Pro"/>
              </a:rPr>
              <a:t>.</a:t>
            </a:r>
          </a:p>
          <a:p>
            <a:pPr>
              <a:defRPr/>
            </a:pPr>
            <a:endParaRPr lang="cs-CZ" sz="1000" dirty="0">
              <a:latin typeface="Source Sans Pro"/>
            </a:endParaRPr>
          </a:p>
          <a:p>
            <a:pPr>
              <a:defRPr/>
            </a:pPr>
            <a:r>
              <a:rPr lang="cs-CZ" b="1" dirty="0">
                <a:latin typeface="Source Sans Pro"/>
              </a:rPr>
              <a:t>klient </a:t>
            </a:r>
            <a:r>
              <a:rPr lang="cs-CZ" dirty="0" smtClean="0">
                <a:latin typeface="Source Sans Pro"/>
              </a:rPr>
              <a:t>(struktura </a:t>
            </a:r>
            <a:r>
              <a:rPr lang="cs-CZ" dirty="0">
                <a:latin typeface="Source Sans Pro"/>
              </a:rPr>
              <a:t>osobnosti, aktuální situace</a:t>
            </a:r>
            <a:r>
              <a:rPr lang="cs-CZ" dirty="0">
                <a:latin typeface="Source Sans Pro"/>
              </a:rPr>
              <a:t>, </a:t>
            </a:r>
            <a:r>
              <a:rPr lang="cs-CZ" dirty="0" smtClean="0">
                <a:latin typeface="Source Sans Pro"/>
              </a:rPr>
              <a:t>zdravotní a psychický </a:t>
            </a:r>
            <a:r>
              <a:rPr lang="cs-CZ" dirty="0">
                <a:latin typeface="Source Sans Pro"/>
              </a:rPr>
              <a:t>stav </a:t>
            </a:r>
            <a:r>
              <a:rPr lang="cs-CZ" dirty="0" smtClean="0">
                <a:latin typeface="Source Sans Pro"/>
              </a:rPr>
              <a:t>(</a:t>
            </a:r>
            <a:r>
              <a:rPr lang="cs-CZ" dirty="0" err="1" smtClean="0">
                <a:latin typeface="Source Sans Pro"/>
              </a:rPr>
              <a:t>např.PTSP</a:t>
            </a:r>
            <a:r>
              <a:rPr lang="cs-CZ" dirty="0" smtClean="0">
                <a:latin typeface="Source Sans Pro"/>
              </a:rPr>
              <a:t>), </a:t>
            </a:r>
            <a:r>
              <a:rPr lang="cs-CZ" dirty="0" smtClean="0">
                <a:latin typeface="Source Sans Pro"/>
              </a:rPr>
              <a:t>očekávání, motivace, nálada…)</a:t>
            </a:r>
          </a:p>
          <a:p>
            <a:pPr>
              <a:defRPr/>
            </a:pPr>
            <a:endParaRPr lang="cs-CZ" sz="1000" dirty="0">
              <a:latin typeface="Source Sans Pro"/>
            </a:endParaRPr>
          </a:p>
          <a:p>
            <a:pPr>
              <a:defRPr/>
            </a:pPr>
            <a:r>
              <a:rPr lang="cs-CZ" b="1" dirty="0" smtClean="0">
                <a:latin typeface="Source Sans Pro"/>
              </a:rPr>
              <a:t>pracovník </a:t>
            </a:r>
            <a:r>
              <a:rPr lang="cs-CZ" dirty="0" smtClean="0">
                <a:latin typeface="Source Sans Pro"/>
              </a:rPr>
              <a:t>(osobní/pracovní </a:t>
            </a:r>
            <a:r>
              <a:rPr lang="cs-CZ" dirty="0">
                <a:latin typeface="Source Sans Pro"/>
              </a:rPr>
              <a:t>situace, profesionální angažovanost, očekávání, </a:t>
            </a:r>
            <a:r>
              <a:rPr lang="cs-CZ" dirty="0" smtClean="0">
                <a:latin typeface="Source Sans Pro"/>
              </a:rPr>
              <a:t>osobnost, dovednosti…)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000" dirty="0" smtClean="0">
                <a:latin typeface="Source Sans Pro"/>
              </a:rPr>
              <a:t> </a:t>
            </a:r>
            <a:endParaRPr lang="cs-CZ" sz="1000" dirty="0">
              <a:latin typeface="Source Sans Pro"/>
            </a:endParaRPr>
          </a:p>
          <a:p>
            <a:pPr>
              <a:defRPr/>
            </a:pPr>
            <a:r>
              <a:rPr lang="cs-CZ" b="1" dirty="0" smtClean="0">
                <a:latin typeface="Source Sans Pro"/>
              </a:rPr>
              <a:t>vztah</a:t>
            </a:r>
            <a:r>
              <a:rPr lang="cs-CZ" dirty="0" smtClean="0">
                <a:latin typeface="Source Sans Pro"/>
              </a:rPr>
              <a:t> (</a:t>
            </a:r>
            <a:r>
              <a:rPr lang="cs-CZ" dirty="0">
                <a:latin typeface="Source Sans Pro"/>
              </a:rPr>
              <a:t>limity, bezpečí, ohrožení, </a:t>
            </a:r>
            <a:r>
              <a:rPr lang="cs-CZ" dirty="0" smtClean="0">
                <a:latin typeface="Source Sans Pro"/>
              </a:rPr>
              <a:t>důvěra)</a:t>
            </a:r>
            <a:endParaRPr lang="cs-CZ" dirty="0">
              <a:latin typeface="Source Sans Pro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cs-CZ" altLang="cs-CZ" sz="2400" dirty="0" smtClean="0">
                <a:latin typeface="Source Sans Pro"/>
              </a:rPr>
              <a:t>  </a:t>
            </a:r>
            <a:r>
              <a:rPr lang="cs-CZ" altLang="cs-CZ" sz="4000" dirty="0" smtClean="0">
                <a:latin typeface="Source Sans Pro"/>
              </a:rPr>
              <a:t/>
            </a:r>
            <a:br>
              <a:rPr lang="cs-CZ" altLang="cs-CZ" sz="4000" dirty="0" smtClean="0">
                <a:latin typeface="Source Sans Pro"/>
              </a:rPr>
            </a:br>
            <a:r>
              <a:rPr lang="cs-CZ" altLang="cs-CZ" sz="4000" dirty="0" smtClean="0">
                <a:latin typeface="Source Sans Pro"/>
              </a:rPr>
              <a:t>Trojúhelník </a:t>
            </a:r>
            <a:r>
              <a:rPr lang="cs-CZ" altLang="cs-CZ" sz="4000" dirty="0">
                <a:latin typeface="Source Sans Pro"/>
              </a:rPr>
              <a:t>vzájemné závislosti</a:t>
            </a:r>
            <a:r>
              <a:rPr lang="cs-CZ" altLang="cs-CZ" dirty="0">
                <a:latin typeface="Source Sans Pro"/>
              </a:rPr>
              <a:t/>
            </a:r>
            <a:br>
              <a:rPr lang="cs-CZ" altLang="cs-CZ" dirty="0">
                <a:latin typeface="Source Sans Pro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331640"/>
            <a:ext cx="9036496" cy="5337720"/>
          </a:xfrm>
        </p:spPr>
        <p:txBody>
          <a:bodyPr/>
          <a:lstStyle/>
          <a:p>
            <a:r>
              <a:rPr lang="cs-CZ" sz="2800" u="sng" dirty="0" smtClean="0">
                <a:latin typeface="Source Sans Pro"/>
              </a:rPr>
              <a:t>Role oběti </a:t>
            </a:r>
            <a:r>
              <a:rPr lang="cs-CZ" sz="2800" dirty="0" smtClean="0">
                <a:latin typeface="Source Sans Pro"/>
              </a:rPr>
              <a:t>- bezmoc, bezradnost, pasivita, nedostatek </a:t>
            </a:r>
            <a:r>
              <a:rPr lang="cs-CZ" sz="2800" dirty="0" err="1" smtClean="0">
                <a:latin typeface="Source Sans Pro"/>
              </a:rPr>
              <a:t>sebepodpory</a:t>
            </a:r>
            <a:r>
              <a:rPr lang="cs-CZ" sz="2800" dirty="0" smtClean="0">
                <a:latin typeface="Source Sans Pro"/>
              </a:rPr>
              <a:t>, zbavení se zodpovědnosti. </a:t>
            </a:r>
            <a:r>
              <a:rPr lang="cs-CZ" sz="2800" dirty="0">
                <a:latin typeface="Source Sans Pro"/>
              </a:rPr>
              <a:t>Často potlačuje </a:t>
            </a:r>
            <a:r>
              <a:rPr lang="cs-CZ" sz="2800" dirty="0" smtClean="0">
                <a:latin typeface="Source Sans Pro"/>
              </a:rPr>
              <a:t>hněv. Vyvolává vinu, obavy, vztek, přitahuje pozornost, soucit, péči i agresi. </a:t>
            </a:r>
          </a:p>
          <a:p>
            <a:r>
              <a:rPr lang="cs-CZ" sz="2800" u="sng" dirty="0" smtClean="0">
                <a:latin typeface="Source Sans Pro"/>
              </a:rPr>
              <a:t>Role pronásledovatele </a:t>
            </a:r>
            <a:r>
              <a:rPr lang="cs-CZ" sz="2800" dirty="0" smtClean="0">
                <a:latin typeface="Source Sans Pro"/>
              </a:rPr>
              <a:t>- potřeba </a:t>
            </a:r>
            <a:r>
              <a:rPr lang="cs-CZ" sz="2800" dirty="0">
                <a:latin typeface="Source Sans Pro"/>
              </a:rPr>
              <a:t>ovládat, vychovávat, </a:t>
            </a:r>
            <a:r>
              <a:rPr lang="cs-CZ" sz="2800" dirty="0" smtClean="0">
                <a:latin typeface="Source Sans Pro"/>
              </a:rPr>
              <a:t>mít </a:t>
            </a:r>
            <a:r>
              <a:rPr lang="cs-CZ" sz="2800" dirty="0">
                <a:latin typeface="Source Sans Pro"/>
              </a:rPr>
              <a:t>pravdu, moc a </a:t>
            </a:r>
            <a:r>
              <a:rPr lang="cs-CZ" sz="2800" dirty="0" smtClean="0">
                <a:latin typeface="Source Sans Pro"/>
              </a:rPr>
              <a:t>kontrolu. Bývá </a:t>
            </a:r>
            <a:r>
              <a:rPr lang="cs-CZ" sz="2800" dirty="0">
                <a:latin typeface="Source Sans Pro"/>
              </a:rPr>
              <a:t>přísný, povýšený, </a:t>
            </a:r>
            <a:r>
              <a:rPr lang="cs-CZ" sz="2800" dirty="0" smtClean="0">
                <a:latin typeface="Source Sans Pro"/>
              </a:rPr>
              <a:t>autoritářský. Budí strach, ale i </a:t>
            </a:r>
            <a:r>
              <a:rPr lang="cs-CZ" sz="2800" dirty="0">
                <a:latin typeface="Source Sans Pro"/>
              </a:rPr>
              <a:t>zášť, odpor, zlost, touhu po odvetě</a:t>
            </a:r>
            <a:r>
              <a:rPr lang="cs-CZ" sz="2800" dirty="0" smtClean="0">
                <a:latin typeface="Source Sans Pro"/>
              </a:rPr>
              <a:t>.</a:t>
            </a:r>
          </a:p>
          <a:p>
            <a:r>
              <a:rPr lang="cs-CZ" sz="2800" u="sng" dirty="0" smtClean="0">
                <a:latin typeface="Source Sans Pro"/>
              </a:rPr>
              <a:t>Role zachránce </a:t>
            </a:r>
            <a:r>
              <a:rPr lang="cs-CZ" sz="2800" dirty="0" smtClean="0">
                <a:latin typeface="Source Sans Pro"/>
              </a:rPr>
              <a:t>- potřeba pomáhat,</a:t>
            </a:r>
            <a:r>
              <a:rPr lang="cs-CZ" sz="2800" dirty="0">
                <a:latin typeface="Source Sans Pro"/>
              </a:rPr>
              <a:t> </a:t>
            </a:r>
            <a:r>
              <a:rPr lang="cs-CZ" sz="2800" dirty="0" smtClean="0">
                <a:latin typeface="Source Sans Pro"/>
              </a:rPr>
              <a:t>dát </a:t>
            </a:r>
            <a:r>
              <a:rPr lang="cs-CZ" sz="2800" dirty="0">
                <a:latin typeface="Source Sans Pro"/>
              </a:rPr>
              <a:t>do </a:t>
            </a:r>
            <a:r>
              <a:rPr lang="cs-CZ" sz="2800" dirty="0" smtClean="0">
                <a:latin typeface="Source Sans Pro"/>
              </a:rPr>
              <a:t>pořádku. Bývá </a:t>
            </a:r>
            <a:r>
              <a:rPr lang="cs-CZ" sz="2800" dirty="0">
                <a:latin typeface="Source Sans Pro"/>
              </a:rPr>
              <a:t>laskavý, altruistický, </a:t>
            </a:r>
            <a:r>
              <a:rPr lang="cs-CZ" sz="2800" dirty="0" smtClean="0">
                <a:latin typeface="Source Sans Pro"/>
              </a:rPr>
              <a:t>snaživý, pracovitý. </a:t>
            </a:r>
            <a:r>
              <a:rPr lang="cs-CZ" sz="2800" dirty="0">
                <a:latin typeface="Source Sans Pro"/>
              </a:rPr>
              <a:t>Může </a:t>
            </a:r>
            <a:r>
              <a:rPr lang="cs-CZ" sz="2800" dirty="0" smtClean="0">
                <a:latin typeface="Source Sans Pro"/>
              </a:rPr>
              <a:t>vyvolávat vinu, </a:t>
            </a:r>
            <a:r>
              <a:rPr lang="cs-CZ" sz="2800" dirty="0">
                <a:latin typeface="Source Sans Pro"/>
              </a:rPr>
              <a:t>nutnost </a:t>
            </a:r>
            <a:r>
              <a:rPr lang="cs-CZ" sz="2800" dirty="0" smtClean="0">
                <a:latin typeface="Source Sans Pro"/>
              </a:rPr>
              <a:t>vděku, závislost </a:t>
            </a:r>
            <a:r>
              <a:rPr lang="cs-CZ" sz="2800" dirty="0">
                <a:latin typeface="Source Sans Pro"/>
              </a:rPr>
              <a:t>na </a:t>
            </a:r>
            <a:r>
              <a:rPr lang="cs-CZ" sz="2800" dirty="0" smtClean="0">
                <a:latin typeface="Source Sans Pro"/>
              </a:rPr>
              <a:t>něm.</a:t>
            </a:r>
            <a:r>
              <a:rPr lang="cs-CZ" sz="2800" dirty="0">
                <a:latin typeface="Source Sans Pro"/>
              </a:rPr>
              <a:t> N</a:t>
            </a:r>
            <a:r>
              <a:rPr lang="cs-CZ" sz="2800" dirty="0" smtClean="0">
                <a:latin typeface="Source Sans Pro"/>
              </a:rPr>
              <a:t>epodporuje </a:t>
            </a:r>
            <a:r>
              <a:rPr lang="cs-CZ" sz="2800" dirty="0">
                <a:latin typeface="Source Sans Pro"/>
              </a:rPr>
              <a:t>k samostatnosti, </a:t>
            </a:r>
            <a:r>
              <a:rPr lang="cs-CZ" sz="2800" dirty="0" smtClean="0">
                <a:latin typeface="Source Sans Pro"/>
              </a:rPr>
              <a:t>vyvolává pasivitu.</a:t>
            </a:r>
            <a:endParaRPr lang="cs-CZ" sz="2800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9847677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cs-CZ" altLang="cs-CZ" sz="2400" dirty="0" smtClean="0">
                <a:latin typeface="Source Sans Pro"/>
              </a:rPr>
              <a:t>  </a:t>
            </a:r>
            <a:r>
              <a:rPr lang="cs-CZ" altLang="cs-CZ" sz="4000" dirty="0" smtClean="0">
                <a:latin typeface="Source Sans Pro"/>
              </a:rPr>
              <a:t/>
            </a:r>
            <a:br>
              <a:rPr lang="cs-CZ" altLang="cs-CZ" sz="4000" dirty="0" smtClean="0">
                <a:latin typeface="Source Sans Pro"/>
              </a:rPr>
            </a:br>
            <a:r>
              <a:rPr lang="cs-CZ" altLang="cs-CZ" sz="4000" dirty="0" smtClean="0">
                <a:latin typeface="Source Sans Pro"/>
              </a:rPr>
              <a:t>Trojúhelník </a:t>
            </a:r>
            <a:r>
              <a:rPr lang="cs-CZ" altLang="cs-CZ" sz="4000" dirty="0">
                <a:latin typeface="Source Sans Pro"/>
              </a:rPr>
              <a:t>vzájemné závislosti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968552"/>
          </a:xfrm>
        </p:spPr>
        <p:txBody>
          <a:bodyPr/>
          <a:lstStyle/>
          <a:p>
            <a:r>
              <a:rPr lang="cs-CZ" dirty="0">
                <a:latin typeface="Source Sans Pro"/>
              </a:rPr>
              <a:t>Vzájemná závislost </a:t>
            </a:r>
            <a:r>
              <a:rPr lang="cs-CZ" dirty="0" smtClean="0">
                <a:latin typeface="Source Sans Pro"/>
              </a:rPr>
              <a:t>rolí</a:t>
            </a:r>
          </a:p>
          <a:p>
            <a:r>
              <a:rPr lang="cs-CZ" dirty="0">
                <a:latin typeface="Source Sans Pro"/>
              </a:rPr>
              <a:t>Vztahová </a:t>
            </a:r>
            <a:r>
              <a:rPr lang="cs-CZ" dirty="0" smtClean="0">
                <a:latin typeface="Source Sans Pro"/>
              </a:rPr>
              <a:t>manipulace</a:t>
            </a:r>
          </a:p>
          <a:p>
            <a:r>
              <a:rPr lang="cs-CZ" dirty="0">
                <a:latin typeface="Source Sans Pro"/>
              </a:rPr>
              <a:t>Emoční rivalita a potřeba </a:t>
            </a:r>
            <a:r>
              <a:rPr lang="cs-CZ" dirty="0" smtClean="0">
                <a:latin typeface="Source Sans Pro"/>
              </a:rPr>
              <a:t>moci</a:t>
            </a:r>
          </a:p>
          <a:p>
            <a:r>
              <a:rPr lang="cs-CZ" dirty="0" smtClean="0">
                <a:latin typeface="Source Sans Pro"/>
              </a:rPr>
              <a:t>Ambivalence v prožívání</a:t>
            </a:r>
          </a:p>
          <a:p>
            <a:r>
              <a:rPr lang="cs-CZ" dirty="0" smtClean="0">
                <a:latin typeface="Source Sans Pro"/>
              </a:rPr>
              <a:t>Nerespektování skutečných potřeb</a:t>
            </a:r>
          </a:p>
          <a:p>
            <a:endParaRPr lang="cs-CZ" dirty="0">
              <a:latin typeface="Source Sans Pro"/>
            </a:endParaRP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Vztahy mezi rolemi v trojúhelníku </a:t>
            </a:r>
            <a:r>
              <a:rPr lang="cs-CZ" dirty="0" smtClean="0">
                <a:latin typeface="Source Sans Pro"/>
              </a:rPr>
              <a:t>jsou </a:t>
            </a:r>
            <a:r>
              <a:rPr lang="cs-CZ" dirty="0">
                <a:latin typeface="Source Sans Pro"/>
              </a:rPr>
              <a:t>dynamické a různě rychle dochází k jejich výměně.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9067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2057400" y="71438"/>
            <a:ext cx="705643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cs-CZ" sz="4000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56323" name="Skupina 3"/>
          <p:cNvGrpSpPr>
            <a:grpSpLocks/>
          </p:cNvGrpSpPr>
          <p:nvPr/>
        </p:nvGrpSpPr>
        <p:grpSpPr bwMode="auto">
          <a:xfrm>
            <a:off x="320675" y="1927225"/>
            <a:ext cx="8408312" cy="4098370"/>
            <a:chOff x="611187" y="1468100"/>
            <a:chExt cx="8407649" cy="4098977"/>
          </a:xfrm>
        </p:grpSpPr>
        <p:sp>
          <p:nvSpPr>
            <p:cNvPr id="59400" name="TextovéPole 10"/>
            <p:cNvSpPr txBox="1">
              <a:spLocks noChangeArrowheads="1"/>
            </p:cNvSpPr>
            <p:nvPr/>
          </p:nvSpPr>
          <p:spPr bwMode="auto">
            <a:xfrm>
              <a:off x="3927213" y="1468100"/>
              <a:ext cx="2160416" cy="368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cs-CZ" altLang="cs-CZ" sz="1800" b="1" dirty="0" smtClean="0">
                  <a:latin typeface="Source Sans Pro"/>
                </a:rPr>
                <a:t>Role </a:t>
              </a:r>
              <a:r>
                <a:rPr lang="cs-CZ" altLang="cs-CZ" sz="1800" b="1" dirty="0" err="1" smtClean="0">
                  <a:latin typeface="Source Sans Pro"/>
                </a:rPr>
                <a:t>motivátora</a:t>
              </a:r>
              <a:endParaRPr lang="cs-CZ" altLang="cs-CZ" sz="1800" b="1" dirty="0" smtClean="0">
                <a:latin typeface="Source Sans Pro"/>
              </a:endParaRPr>
            </a:p>
          </p:txBody>
        </p:sp>
        <p:sp>
          <p:nvSpPr>
            <p:cNvPr id="59401" name="TextovéPole 11"/>
            <p:cNvSpPr txBox="1">
              <a:spLocks noChangeArrowheads="1"/>
            </p:cNvSpPr>
            <p:nvPr/>
          </p:nvSpPr>
          <p:spPr bwMode="auto">
            <a:xfrm>
              <a:off x="6987671" y="5197690"/>
              <a:ext cx="2031165" cy="369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cs-CZ" altLang="cs-CZ" sz="1800" b="1" dirty="0" smtClean="0">
                  <a:latin typeface="Source Sans Pro"/>
                </a:rPr>
                <a:t>Role </a:t>
              </a:r>
              <a:r>
                <a:rPr lang="cs-CZ" altLang="cs-CZ" sz="1800" b="1" dirty="0" smtClean="0">
                  <a:latin typeface="Source Sans Pro"/>
                </a:rPr>
                <a:t>posilujícího</a:t>
              </a:r>
              <a:endParaRPr lang="cs-CZ" altLang="cs-CZ" sz="1800" b="1" dirty="0" smtClean="0">
                <a:latin typeface="Source Sans Pro"/>
              </a:endParaRPr>
            </a:p>
          </p:txBody>
        </p:sp>
        <p:sp>
          <p:nvSpPr>
            <p:cNvPr id="59402" name="TextovéPole 12"/>
            <p:cNvSpPr txBox="1">
              <a:spLocks noChangeArrowheads="1"/>
            </p:cNvSpPr>
            <p:nvPr/>
          </p:nvSpPr>
          <p:spPr bwMode="auto">
            <a:xfrm>
              <a:off x="611187" y="5197690"/>
              <a:ext cx="2236333" cy="369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cs-CZ" altLang="cs-CZ" sz="1800" b="1" dirty="0" smtClean="0">
                  <a:latin typeface="Source Sans Pro"/>
                </a:rPr>
                <a:t>Role posilovaného</a:t>
              </a:r>
            </a:p>
          </p:txBody>
        </p:sp>
        <p:grpSp>
          <p:nvGrpSpPr>
            <p:cNvPr id="56329" name="Skupina 2"/>
            <p:cNvGrpSpPr>
              <a:grpSpLocks/>
            </p:cNvGrpSpPr>
            <p:nvPr/>
          </p:nvGrpSpPr>
          <p:grpSpPr bwMode="auto">
            <a:xfrm>
              <a:off x="2555776" y="1886120"/>
              <a:ext cx="4432376" cy="3630443"/>
              <a:chOff x="2555776" y="1886120"/>
              <a:chExt cx="4432376" cy="3630443"/>
            </a:xfrm>
          </p:grpSpPr>
          <p:sp>
            <p:nvSpPr>
              <p:cNvPr id="10" name="Rovnoramenný trojúhelník 9"/>
              <p:cNvSpPr/>
              <p:nvPr/>
            </p:nvSpPr>
            <p:spPr>
              <a:xfrm>
                <a:off x="2863672" y="1885675"/>
                <a:ext cx="3889068" cy="338505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cs-CZ"/>
              </a:p>
            </p:txBody>
          </p:sp>
          <p:cxnSp>
            <p:nvCxnSpPr>
              <p:cNvPr id="15" name="Přímá spojovací šipka 14"/>
              <p:cNvCxnSpPr/>
              <p:nvPr/>
            </p:nvCxnSpPr>
            <p:spPr>
              <a:xfrm flipV="1">
                <a:off x="2555721" y="1958711"/>
                <a:ext cx="1800083" cy="3024635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ovací šipka 15"/>
              <p:cNvCxnSpPr/>
              <p:nvPr/>
            </p:nvCxnSpPr>
            <p:spPr>
              <a:xfrm>
                <a:off x="3136700" y="5516825"/>
                <a:ext cx="3166812" cy="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ovací šipka 16"/>
              <p:cNvCxnSpPr/>
              <p:nvPr/>
            </p:nvCxnSpPr>
            <p:spPr>
              <a:xfrm flipH="1" flipV="1">
                <a:off x="5187588" y="1980939"/>
                <a:ext cx="1800083" cy="29531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399" name="TextovéPole 18"/>
          <p:cNvSpPr txBox="1">
            <a:spLocks noChangeArrowheads="1"/>
          </p:cNvSpPr>
          <p:nvPr/>
        </p:nvSpPr>
        <p:spPr bwMode="auto">
          <a:xfrm>
            <a:off x="0" y="6399214"/>
            <a:ext cx="38524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/>
              </a:rPr>
              <a:t>Jak pomáhat, PhDr. Lubomír Kobrle</a:t>
            </a:r>
          </a:p>
        </p:txBody>
      </p:sp>
      <p:sp>
        <p:nvSpPr>
          <p:cNvPr id="56325" name="Rectangle 7"/>
          <p:cNvSpPr>
            <a:spLocks noChangeArrowheads="1"/>
          </p:cNvSpPr>
          <p:nvPr/>
        </p:nvSpPr>
        <p:spPr bwMode="auto">
          <a:xfrm>
            <a:off x="899592" y="476671"/>
            <a:ext cx="7560840" cy="828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dirty="0">
                <a:latin typeface="Source Sans Pro"/>
              </a:rPr>
              <a:t>Trojúhelník autonomie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dirty="0" smtClean="0">
                <a:latin typeface="Source Sans Pro"/>
              </a:rPr>
              <a:t>  </a:t>
            </a:r>
            <a:r>
              <a:rPr lang="cs-CZ" altLang="cs-CZ" sz="4000" dirty="0" smtClean="0">
                <a:latin typeface="Source Sans Pro"/>
              </a:rPr>
              <a:t/>
            </a:r>
            <a:br>
              <a:rPr lang="cs-CZ" altLang="cs-CZ" sz="4000" dirty="0" smtClean="0">
                <a:latin typeface="Source Sans Pro"/>
              </a:rPr>
            </a:br>
            <a:r>
              <a:rPr lang="cs-CZ" altLang="cs-CZ" sz="4000" dirty="0" smtClean="0">
                <a:latin typeface="Source Sans Pro"/>
              </a:rPr>
              <a:t>Trojúhelník </a:t>
            </a:r>
            <a:r>
              <a:rPr lang="cs-CZ" altLang="cs-CZ" sz="4000" dirty="0">
                <a:latin typeface="Source Sans Pro"/>
              </a:rPr>
              <a:t>autonomie</a:t>
            </a:r>
            <a:r>
              <a:rPr lang="cs-CZ" altLang="cs-CZ" dirty="0">
                <a:latin typeface="Source Sans Pro"/>
              </a:rPr>
              <a:t/>
            </a:r>
            <a:br>
              <a:rPr lang="cs-CZ" altLang="cs-CZ" dirty="0">
                <a:latin typeface="Source Sans Pro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/>
          <a:lstStyle/>
          <a:p>
            <a:r>
              <a:rPr lang="cs-CZ" dirty="0" smtClean="0">
                <a:latin typeface="Source Sans Pro"/>
              </a:rPr>
              <a:t>Posilující není na pomáhání závislý, podporuje </a:t>
            </a:r>
            <a:r>
              <a:rPr lang="cs-CZ" dirty="0">
                <a:latin typeface="Source Sans Pro"/>
              </a:rPr>
              <a:t>potenciál druhých, aby byli schopni nezávislého fungování a dokázali potom pomoci sami sobě. </a:t>
            </a:r>
            <a:endParaRPr lang="cs-CZ" dirty="0" smtClean="0">
              <a:latin typeface="Source Sans Pro"/>
            </a:endParaRPr>
          </a:p>
          <a:p>
            <a:r>
              <a:rPr lang="cs-CZ" dirty="0" smtClean="0">
                <a:latin typeface="Source Sans Pro"/>
              </a:rPr>
              <a:t>Tyto </a:t>
            </a:r>
            <a:r>
              <a:rPr lang="cs-CZ" dirty="0">
                <a:latin typeface="Source Sans Pro"/>
              </a:rPr>
              <a:t>vztahy jsou </a:t>
            </a:r>
            <a:r>
              <a:rPr lang="cs-CZ" dirty="0" smtClean="0">
                <a:latin typeface="Source Sans Pro"/>
              </a:rPr>
              <a:t>symetrické, založené </a:t>
            </a:r>
            <a:r>
              <a:rPr lang="cs-CZ" dirty="0">
                <a:latin typeface="Source Sans Pro"/>
              </a:rPr>
              <a:t>na nezávislosti a respektu, mají povahu kooperace a spolupráce, nikoli manipulace</a:t>
            </a:r>
            <a:r>
              <a:rPr lang="cs-CZ" dirty="0" smtClean="0">
                <a:latin typeface="Source Sans Pro"/>
              </a:rPr>
              <a:t>.</a:t>
            </a:r>
          </a:p>
          <a:p>
            <a:r>
              <a:rPr lang="cs-CZ" dirty="0" smtClean="0">
                <a:latin typeface="Source Sans Pro"/>
              </a:rPr>
              <a:t>Zodpovědnost, pozornost ke svým potřebám i potřebám druhých, jasné hranice</a:t>
            </a:r>
            <a:endParaRPr lang="cs-CZ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3577610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/>
          <a:lstStyle/>
          <a:p>
            <a:pPr marL="0" indent="0" algn="ctr">
              <a:buNone/>
            </a:pPr>
            <a:endParaRPr lang="cs-CZ" sz="4000" dirty="0" smtClean="0">
              <a:latin typeface="Source Sans Pro"/>
            </a:endParaRPr>
          </a:p>
          <a:p>
            <a:pPr marL="0" indent="0" algn="ctr">
              <a:buNone/>
            </a:pPr>
            <a:r>
              <a:rPr lang="cs-CZ" sz="4000" dirty="0" smtClean="0">
                <a:latin typeface="Source Sans Pro"/>
              </a:rPr>
              <a:t>Děkuji Vám za pozornost! </a:t>
            </a:r>
          </a:p>
          <a:p>
            <a:pPr marL="0" indent="0" algn="ctr">
              <a:buNone/>
            </a:pPr>
            <a:endParaRPr lang="cs-CZ" sz="4000" dirty="0">
              <a:latin typeface="Source Sans Pro"/>
            </a:endParaRPr>
          </a:p>
          <a:p>
            <a:pPr marL="0" indent="0" algn="ctr">
              <a:buNone/>
            </a:pPr>
            <a:endParaRPr lang="cs-CZ" sz="4000" dirty="0" smtClean="0">
              <a:latin typeface="Source Sans Pro"/>
            </a:endParaRPr>
          </a:p>
          <a:p>
            <a:pPr marL="0" indent="0" algn="ctr">
              <a:buNone/>
            </a:pPr>
            <a:endParaRPr lang="cs-CZ" sz="4000" dirty="0">
              <a:latin typeface="Source Sans Pro"/>
            </a:endParaRPr>
          </a:p>
          <a:p>
            <a:pPr marL="0" indent="0" algn="ctr">
              <a:buNone/>
            </a:pPr>
            <a:r>
              <a:rPr lang="cs-CZ" sz="2800" dirty="0" smtClean="0">
                <a:latin typeface="Source Sans Pro"/>
              </a:rPr>
              <a:t>Mgr. Urbánková Tereza</a:t>
            </a:r>
          </a:p>
          <a:p>
            <a:pPr marL="0" indent="0" algn="ctr">
              <a:buNone/>
            </a:pPr>
            <a:r>
              <a:rPr lang="cs-CZ" sz="2800" dirty="0" smtClean="0">
                <a:latin typeface="Source Sans Pro"/>
              </a:rPr>
              <a:t>Persefona </a:t>
            </a:r>
            <a:r>
              <a:rPr lang="cs-CZ" sz="2800" dirty="0" err="1" smtClean="0">
                <a:latin typeface="Source Sans Pro"/>
              </a:rPr>
              <a:t>z.s</a:t>
            </a:r>
            <a:r>
              <a:rPr lang="cs-CZ" sz="2800" dirty="0" smtClean="0">
                <a:latin typeface="Source Sans Pro"/>
              </a:rPr>
              <a:t>., Gorkého 17 Brno</a:t>
            </a:r>
            <a:endParaRPr lang="cs-CZ" sz="2800" dirty="0">
              <a:latin typeface="Source Sans Pro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3645024"/>
            <a:ext cx="2880320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936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-14188" y="1662063"/>
            <a:ext cx="8207375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b="1" smtClean="0"/>
              <a:t>  </a:t>
            </a:r>
          </a:p>
        </p:txBody>
      </p:sp>
      <p:sp>
        <p:nvSpPr>
          <p:cNvPr id="52227" name="Podnadpis 5"/>
          <p:cNvSpPr>
            <a:spLocks noGrp="1"/>
          </p:cNvSpPr>
          <p:nvPr>
            <p:ph idx="4294967295"/>
          </p:nvPr>
        </p:nvSpPr>
        <p:spPr bwMode="auto">
          <a:xfrm>
            <a:off x="0" y="2924175"/>
            <a:ext cx="8229600" cy="320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altLang="cs-CZ" dirty="0" smtClean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2228" name="Rectangle 5"/>
          <p:cNvSpPr>
            <a:spLocks noChangeArrowheads="1"/>
          </p:cNvSpPr>
          <p:nvPr/>
        </p:nvSpPr>
        <p:spPr bwMode="auto">
          <a:xfrm>
            <a:off x="395288" y="260350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 sz="4400" b="1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52229" name="Rectangle 6"/>
          <p:cNvSpPr>
            <a:spLocks noChangeArrowheads="1"/>
          </p:cNvSpPr>
          <p:nvPr/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cs-CZ" altLang="cs-CZ" sz="2800">
              <a:latin typeface="Calibri" panose="020F0502020204030204" pitchFamily="34" charset="0"/>
            </a:endParaRP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611560" y="470794"/>
            <a:ext cx="7999040" cy="889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cs-CZ" sz="4000" dirty="0" smtClean="0">
                <a:latin typeface="Source Sans Pro"/>
                <a:ea typeface="+mj-ea"/>
                <a:cs typeface="+mj-cs"/>
              </a:rPr>
              <a:t>Komunikace </a:t>
            </a:r>
            <a:r>
              <a:rPr lang="cs-CZ" sz="4000" dirty="0">
                <a:latin typeface="Source Sans Pro"/>
                <a:ea typeface="+mj-ea"/>
                <a:cs typeface="+mj-cs"/>
              </a:rPr>
              <a:t>s </a:t>
            </a:r>
            <a:r>
              <a:rPr lang="cs-CZ" sz="4000" dirty="0" smtClean="0">
                <a:latin typeface="Source Sans Pro"/>
                <a:ea typeface="+mj-ea"/>
                <a:cs typeface="+mj-cs"/>
              </a:rPr>
              <a:t>klientem obecně</a:t>
            </a:r>
            <a:endParaRPr lang="cs-CZ" sz="4000" dirty="0">
              <a:latin typeface="Source Sans Pro"/>
              <a:ea typeface="+mj-ea"/>
              <a:cs typeface="+mj-cs"/>
            </a:endParaRPr>
          </a:p>
        </p:txBody>
      </p:sp>
      <p:sp>
        <p:nvSpPr>
          <p:cNvPr id="88071" name="Rectangle 8"/>
          <p:cNvSpPr>
            <a:spLocks noChangeArrowheads="1"/>
          </p:cNvSpPr>
          <p:nvPr/>
        </p:nvSpPr>
        <p:spPr bwMode="auto">
          <a:xfrm>
            <a:off x="0" y="1570932"/>
            <a:ext cx="9144000" cy="5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FF9933"/>
              </a:buClr>
              <a:buFontTx/>
              <a:buChar char="•"/>
              <a:defRPr/>
            </a:pPr>
            <a:r>
              <a:rPr lang="cs-CZ" altLang="cs-CZ" sz="2800" dirty="0">
                <a:latin typeface="Source Sans Pro"/>
              </a:rPr>
              <a:t>Přizpůsobit tempo, hlasitost řeči, slovník</a:t>
            </a:r>
            <a:r>
              <a:rPr lang="cs-CZ" altLang="cs-CZ" sz="2800" dirty="0" smtClean="0">
                <a:latin typeface="Source Sans Pro"/>
              </a:rPr>
              <a:t>…</a:t>
            </a:r>
          </a:p>
          <a:p>
            <a:pPr eaLnBrk="1" hangingPunct="1">
              <a:buClr>
                <a:srgbClr val="FF9933"/>
              </a:buClr>
              <a:buFontTx/>
              <a:buChar char="•"/>
              <a:defRPr/>
            </a:pPr>
            <a:r>
              <a:rPr lang="cs-CZ" altLang="cs-CZ" sz="2800" dirty="0" smtClean="0">
                <a:latin typeface="Source Sans Pro"/>
              </a:rPr>
              <a:t>Udržovat oční kontakt</a:t>
            </a:r>
          </a:p>
          <a:p>
            <a:pPr eaLnBrk="1" hangingPunct="1">
              <a:buClr>
                <a:srgbClr val="FF9933"/>
              </a:buClr>
              <a:buFontTx/>
              <a:buChar char="•"/>
              <a:defRPr/>
            </a:pPr>
            <a:r>
              <a:rPr lang="cs-CZ" altLang="cs-CZ" sz="2800" dirty="0" smtClean="0">
                <a:latin typeface="Source Sans Pro"/>
              </a:rPr>
              <a:t>Zrcadlit emoce, parafrázovat</a:t>
            </a:r>
            <a:endParaRPr lang="cs-CZ" altLang="cs-CZ" sz="2800" dirty="0">
              <a:latin typeface="Source Sans Pro"/>
            </a:endParaRPr>
          </a:p>
          <a:p>
            <a:pPr eaLnBrk="1" hangingPunct="1">
              <a:buClr>
                <a:srgbClr val="FF9933"/>
              </a:buClr>
              <a:buFontTx/>
              <a:buChar char="•"/>
              <a:defRPr/>
            </a:pPr>
            <a:r>
              <a:rPr lang="cs-CZ" altLang="cs-CZ" sz="2800" dirty="0" smtClean="0">
                <a:latin typeface="Source Sans Pro"/>
              </a:rPr>
              <a:t>Důvěřovat klientovi, slovně podporovat</a:t>
            </a:r>
          </a:p>
          <a:p>
            <a:pPr eaLnBrk="1" hangingPunct="1">
              <a:buClr>
                <a:srgbClr val="FF9933"/>
              </a:buClr>
              <a:buFontTx/>
              <a:buChar char="•"/>
              <a:defRPr/>
            </a:pPr>
            <a:r>
              <a:rPr lang="cs-CZ" altLang="cs-CZ" sz="2800" dirty="0" smtClean="0">
                <a:latin typeface="Source Sans Pro"/>
              </a:rPr>
              <a:t>Nehodnotit, nebagatelizovat</a:t>
            </a:r>
          </a:p>
          <a:p>
            <a:pPr eaLnBrk="1" hangingPunct="1">
              <a:buClr>
                <a:srgbClr val="FF9933"/>
              </a:buClr>
              <a:buFontTx/>
              <a:buChar char="•"/>
              <a:defRPr/>
            </a:pPr>
            <a:r>
              <a:rPr lang="cs-CZ" altLang="cs-CZ" sz="2800" dirty="0" smtClean="0">
                <a:latin typeface="Source Sans Pro"/>
              </a:rPr>
              <a:t>Doptávat se na významy, emoce - nezevšeobecňovat</a:t>
            </a:r>
          </a:p>
          <a:p>
            <a:pPr eaLnBrk="1" hangingPunct="1">
              <a:buClr>
                <a:srgbClr val="FF9933"/>
              </a:buClr>
              <a:buFontTx/>
              <a:buChar char="•"/>
              <a:defRPr/>
            </a:pPr>
            <a:r>
              <a:rPr lang="cs-CZ" altLang="cs-CZ" sz="2800" dirty="0" smtClean="0">
                <a:latin typeface="Source Sans Pro"/>
              </a:rPr>
              <a:t>Dát pozor na vlastní předpoklady, hodnoty, první dojem atd.</a:t>
            </a:r>
          </a:p>
          <a:p>
            <a:pPr eaLnBrk="1" hangingPunct="1">
              <a:buClr>
                <a:srgbClr val="FF9933"/>
              </a:buClr>
              <a:buFontTx/>
              <a:buChar char="•"/>
              <a:defRPr/>
            </a:pPr>
            <a:r>
              <a:rPr lang="cs-CZ" altLang="cs-CZ" sz="2800" dirty="0" smtClean="0">
                <a:latin typeface="Source Sans Pro"/>
              </a:rPr>
              <a:t>Akceptovat reakce klienta </a:t>
            </a:r>
          </a:p>
          <a:p>
            <a:pPr eaLnBrk="1" hangingPunct="1">
              <a:buClr>
                <a:srgbClr val="FF9933"/>
              </a:buClr>
              <a:buFontTx/>
              <a:buChar char="•"/>
              <a:defRPr/>
            </a:pPr>
            <a:r>
              <a:rPr lang="cs-CZ" altLang="cs-CZ" sz="2800" dirty="0" smtClean="0">
                <a:latin typeface="Source Sans Pro"/>
              </a:rPr>
              <a:t>Pomoci klientovi získat kompetence ke svému životu</a:t>
            </a:r>
          </a:p>
        </p:txBody>
      </p:sp>
    </p:spTree>
    <p:extLst>
      <p:ext uri="{BB962C8B-B14F-4D97-AF65-F5344CB8AC3E}">
        <p14:creationId xmlns:p14="http://schemas.microsoft.com/office/powerpoint/2010/main" val="8519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6"/>
          <p:cNvSpPr>
            <a:spLocks noChangeArrowheads="1"/>
          </p:cNvSpPr>
          <p:nvPr/>
        </p:nvSpPr>
        <p:spPr bwMode="auto">
          <a:xfrm>
            <a:off x="1476375" y="1268761"/>
            <a:ext cx="612140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Práce s obětí DN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960"/>
            <a:ext cx="9144000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ctrTitle"/>
          </p:nvPr>
        </p:nvSpPr>
        <p:spPr bwMode="auto">
          <a:xfrm>
            <a:off x="685800" y="549275"/>
            <a:ext cx="7772400" cy="1008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dirty="0" smtClean="0">
                <a:latin typeface="Source Sans Pro"/>
              </a:rPr>
              <a:t>Formy poradenství</a:t>
            </a:r>
          </a:p>
        </p:txBody>
      </p:sp>
      <p:sp>
        <p:nvSpPr>
          <p:cNvPr id="23555" name="Podnadpis 2"/>
          <p:cNvSpPr>
            <a:spLocks noGrp="1"/>
          </p:cNvSpPr>
          <p:nvPr>
            <p:ph type="subTitle" idx="1"/>
          </p:nvPr>
        </p:nvSpPr>
        <p:spPr bwMode="auto">
          <a:xfrm>
            <a:off x="107950" y="1557338"/>
            <a:ext cx="8928100" cy="5300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altLang="cs-CZ" sz="2800" b="1" smtClean="0">
                <a:solidFill>
                  <a:schemeClr val="tx1"/>
                </a:solidFill>
                <a:latin typeface="Source Sans Pro"/>
              </a:rPr>
              <a:t>Právní</a:t>
            </a:r>
            <a:r>
              <a:rPr lang="cs-CZ" altLang="cs-CZ" sz="2800" smtClean="0">
                <a:solidFill>
                  <a:schemeClr val="tx1"/>
                </a:solidFill>
                <a:latin typeface="Source Sans Pro"/>
              </a:rPr>
              <a:t> - informace z oblasti rodinného, občanského, trestního, správního a sociálního práva, sepsání příslušného právního podání…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altLang="cs-CZ" sz="2800" b="1" smtClean="0">
                <a:solidFill>
                  <a:schemeClr val="tx1"/>
                </a:solidFill>
                <a:latin typeface="Source Sans Pro"/>
              </a:rPr>
              <a:t>Sociální</a:t>
            </a:r>
            <a:r>
              <a:rPr lang="cs-CZ" altLang="cs-CZ" sz="2800" smtClean="0">
                <a:solidFill>
                  <a:schemeClr val="tx1"/>
                </a:solidFill>
                <a:latin typeface="Source Sans Pro"/>
              </a:rPr>
              <a:t> - úvodní konzultace, mapování, orientace klienta v jeho situaci, příprava na bezpečný odchod, navazující služby, orientace v systému sociálních dávek, problematika bydlení, poskytování informací v oblasti zaměstnanosti, trénink dovedností…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altLang="cs-CZ" sz="2800" b="1" smtClean="0">
                <a:solidFill>
                  <a:schemeClr val="tx1"/>
                </a:solidFill>
                <a:latin typeface="Source Sans Pro"/>
              </a:rPr>
              <a:t>Psychologické</a:t>
            </a:r>
            <a:r>
              <a:rPr lang="cs-CZ" altLang="cs-CZ" sz="2800" smtClean="0">
                <a:solidFill>
                  <a:schemeClr val="tx1"/>
                </a:solidFill>
                <a:latin typeface="Source Sans Pro"/>
              </a:rPr>
              <a:t> – orientace v situaci, ujasnění cílů, podpora, zvýšení náhledu, sebepoznání, mapování zdrojů a možností ovlivnění situace klientem…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ctrTitle"/>
          </p:nvPr>
        </p:nvSpPr>
        <p:spPr bwMode="auto">
          <a:xfrm>
            <a:off x="685800" y="548681"/>
            <a:ext cx="7772400" cy="9361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dirty="0" smtClean="0">
                <a:latin typeface="Source Sans Pro"/>
              </a:rPr>
              <a:t>Úvodní konzultace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340769"/>
            <a:ext cx="8892480" cy="5256882"/>
          </a:xfrm>
        </p:spPr>
        <p:txBody>
          <a:bodyPr/>
          <a:lstStyle/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  <a:latin typeface="Source Sans Pro"/>
              </a:rPr>
              <a:t>p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ředstavení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  <a:latin typeface="Source Sans Pro"/>
              </a:rPr>
              <a:t>voda, 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usazení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  <a:latin typeface="Source Sans Pro"/>
              </a:rPr>
              <a:t>seznámení </a:t>
            </a:r>
            <a:r>
              <a:rPr lang="cs-CZ" dirty="0">
                <a:solidFill>
                  <a:schemeClr val="tx1"/>
                </a:solidFill>
                <a:latin typeface="Source Sans Pro"/>
              </a:rPr>
              <a:t>s 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průběhem a cílem úvodní </a:t>
            </a:r>
            <a:r>
              <a:rPr lang="cs-CZ" dirty="0">
                <a:solidFill>
                  <a:schemeClr val="tx1"/>
                </a:solidFill>
                <a:latin typeface="Source Sans Pro"/>
              </a:rPr>
              <a:t>konzultace, 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časem 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  <a:latin typeface="Source Sans Pro"/>
              </a:rPr>
              <a:t>seznámení </a:t>
            </a:r>
            <a:r>
              <a:rPr lang="cs-CZ" dirty="0">
                <a:solidFill>
                  <a:schemeClr val="tx1"/>
                </a:solidFill>
                <a:latin typeface="Source Sans Pro"/>
              </a:rPr>
              <a:t>s pravidly, principy 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služby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  <a:latin typeface="Source Sans Pro"/>
              </a:rPr>
              <a:t>p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rostor pro dotazy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  <a:latin typeface="Source Sans Pro"/>
              </a:rPr>
              <a:t>vytvoření bezpečí, mapování, domluva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  <a:latin typeface="Source Sans Pro"/>
              </a:rPr>
              <a:t>u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jasnění práv, zvýšení náhledu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  <a:latin typeface="Source Sans Pro"/>
              </a:rPr>
              <a:t>podpora k vlastní ochraně, důkazy, policie…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331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Source Sans Pro"/>
              </a:rPr>
              <a:t>Psychologická první pomoc</a:t>
            </a:r>
            <a:br>
              <a:rPr lang="cs-CZ" dirty="0">
                <a:latin typeface="Source Sans Pro"/>
              </a:rPr>
            </a:br>
            <a:r>
              <a:rPr lang="cs-CZ" u="sng" dirty="0">
                <a:latin typeface="Source Sans Pro"/>
              </a:rPr>
              <a:t>6 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5141168"/>
          </a:xfrm>
        </p:spPr>
        <p:txBody>
          <a:bodyPr/>
          <a:lstStyle/>
          <a:p>
            <a:pPr marL="0" indent="0" algn="ctr">
              <a:buNone/>
            </a:pPr>
            <a:r>
              <a:rPr lang="cs-CZ" sz="4400" dirty="0">
                <a:latin typeface="Source Sans Pro" panose="020B0503030403020204"/>
              </a:rPr>
              <a:t>Promluvte</a:t>
            </a:r>
          </a:p>
          <a:p>
            <a:pPr marL="0" indent="0" algn="ctr">
              <a:buNone/>
            </a:pPr>
            <a:r>
              <a:rPr lang="cs-CZ" sz="4400" dirty="0">
                <a:latin typeface="Source Sans Pro" panose="020B0503030403020204"/>
              </a:rPr>
              <a:t>Podepřete</a:t>
            </a:r>
          </a:p>
          <a:p>
            <a:pPr marL="0" indent="0" algn="ctr">
              <a:buNone/>
            </a:pPr>
            <a:r>
              <a:rPr lang="cs-CZ" sz="4400" dirty="0">
                <a:latin typeface="Source Sans Pro" panose="020B0503030403020204"/>
              </a:rPr>
              <a:t>Připomínejte realitu</a:t>
            </a:r>
          </a:p>
          <a:p>
            <a:pPr marL="0" indent="0" algn="ctr">
              <a:buNone/>
            </a:pPr>
            <a:r>
              <a:rPr lang="cs-CZ" sz="4400" dirty="0">
                <a:latin typeface="Source Sans Pro" panose="020B0503030403020204"/>
              </a:rPr>
              <a:t>Podpořte</a:t>
            </a:r>
          </a:p>
          <a:p>
            <a:pPr marL="0" indent="0" algn="ctr">
              <a:buNone/>
            </a:pPr>
            <a:r>
              <a:rPr lang="cs-CZ" sz="4400" dirty="0">
                <a:latin typeface="Source Sans Pro" panose="020B0503030403020204"/>
              </a:rPr>
              <a:t>Pečujte</a:t>
            </a:r>
          </a:p>
          <a:p>
            <a:pPr marL="0" indent="0" algn="ctr">
              <a:buNone/>
            </a:pPr>
            <a:r>
              <a:rPr lang="cs-CZ" sz="4400" dirty="0">
                <a:latin typeface="Source Sans Pro" panose="020B0503030403020204"/>
              </a:rPr>
              <a:t>Předejte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370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0" smtClean="0">
                <a:latin typeface="Source Sans Pro"/>
              </a:rPr>
              <a:t> </a:t>
            </a:r>
            <a:r>
              <a:rPr lang="cs-CZ" sz="4000" dirty="0" smtClean="0">
                <a:latin typeface="Source Sans Pro"/>
              </a:rPr>
              <a:t/>
            </a:r>
            <a:br>
              <a:rPr lang="cs-CZ" sz="4000" dirty="0" smtClean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Základní model poradenství</a:t>
            </a:r>
            <a:endParaRPr lang="cs-CZ" sz="4000" dirty="0">
              <a:latin typeface="Source Sans Pro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496855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 smtClean="0">
                <a:latin typeface="Source Sans Pro"/>
              </a:rPr>
              <a:t>1) Naslouchání, bezpečný vztah, emoce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 smtClean="0">
                <a:latin typeface="Source Sans Pro"/>
              </a:rPr>
              <a:t>2) Informování, edukace (o právech, DN…)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 smtClean="0">
                <a:latin typeface="Source Sans Pro"/>
              </a:rPr>
              <a:t>3) Ulehčování, pomoc v hledání řešení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 smtClean="0">
                <a:latin typeface="Source Sans Pro"/>
              </a:rPr>
              <a:t>4) Navracení sebedůvěry, zdroje, podpora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dirty="0" smtClean="0">
              <a:latin typeface="Source Sans Pro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>
              <a:latin typeface="Source Sans Pro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 smtClean="0">
                <a:latin typeface="Source Sans Pro"/>
              </a:rPr>
              <a:t>Navracení sebedůvěry – ten, kdo oběť zneužívá, činí tak prostřednictvím hrozeb, hrubé síly a vynucování, čímž jí </a:t>
            </a:r>
            <a:r>
              <a:rPr lang="cs-CZ" altLang="cs-CZ" sz="2400" b="1" dirty="0" smtClean="0">
                <a:latin typeface="Source Sans Pro"/>
              </a:rPr>
              <a:t>subjektivně odejme všechna práva</a:t>
            </a:r>
            <a:r>
              <a:rPr lang="cs-CZ" altLang="cs-CZ" sz="2400" dirty="0" smtClean="0">
                <a:latin typeface="Source Sans Pro"/>
              </a:rPr>
              <a:t>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 smtClean="0">
                <a:latin typeface="Source Sans Pro"/>
              </a:rPr>
              <a:t>Navrácení sebedůvěry oběti umožňuje, aby se považovala za silnou osobnost, která je schopná se aktivně podílet na ukončení násilí a zajištění bezpečného života.</a:t>
            </a:r>
            <a:endParaRPr lang="cs-CZ" altLang="cs-CZ" sz="2400" b="1" dirty="0" smtClean="0">
              <a:latin typeface="Source Sans Pro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24018269"/>
      </p:ext>
    </p:extLst>
  </p:cSld>
  <p:clrMapOvr>
    <a:masterClrMapping/>
  </p:clrMapOvr>
</p:sld>
</file>

<file path=ppt/theme/theme1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8763</TotalTime>
  <Words>1400</Words>
  <Application>Microsoft Office PowerPoint</Application>
  <PresentationFormat>Předvádění na obrazovce (4:3)</PresentationFormat>
  <Paragraphs>284</Paragraphs>
  <Slides>34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0" baseType="lpstr">
      <vt:lpstr>Arial</vt:lpstr>
      <vt:lpstr>Calibri</vt:lpstr>
      <vt:lpstr>Source Sans Pro</vt:lpstr>
      <vt:lpstr>Times New Roman</vt:lpstr>
      <vt:lpstr>Wingdings</vt:lpstr>
      <vt:lpstr>1_Motiv systému Office</vt:lpstr>
      <vt:lpstr>Principy poradenství</vt:lpstr>
      <vt:lpstr>Poradenství obecně </vt:lpstr>
      <vt:lpstr>  Co proces ovlivňuje</vt:lpstr>
      <vt:lpstr>  </vt:lpstr>
      <vt:lpstr>Prezentace aplikace PowerPoint</vt:lpstr>
      <vt:lpstr>Formy poradenství</vt:lpstr>
      <vt:lpstr>Úvodní konzultace</vt:lpstr>
      <vt:lpstr>Psychologická první pomoc 6 P</vt:lpstr>
      <vt:lpstr>  Základní model poradenství</vt:lpstr>
      <vt:lpstr>Obecně je věnována pozornost:</vt:lpstr>
      <vt:lpstr>   Zásady poradenského procesu</vt:lpstr>
      <vt:lpstr>   Fáze poradenského procesu (Eganův model pomáhajícího procesu) </vt:lpstr>
      <vt:lpstr>Prezentace aplikace PowerPoint</vt:lpstr>
      <vt:lpstr>Prezentace aplikace PowerPoint</vt:lpstr>
      <vt:lpstr>   Fáze poradenského procesu</vt:lpstr>
      <vt:lpstr>Fáze poradenského procesu</vt:lpstr>
      <vt:lpstr>Cyklus domácího násilí</vt:lpstr>
      <vt:lpstr>   Problematické chování oběti</vt:lpstr>
      <vt:lpstr>   Příprava bezpečnostního plánu </vt:lpstr>
      <vt:lpstr>   Odhad nebezpečnosti</vt:lpstr>
      <vt:lpstr>  Odhad nebezpečnosti</vt:lpstr>
      <vt:lpstr>   Odhad nebezpečnosti</vt:lpstr>
      <vt:lpstr>Odhad nebezpečnosti</vt:lpstr>
      <vt:lpstr> </vt:lpstr>
      <vt:lpstr>   Bezpečnostní plán pro oběti</vt:lpstr>
      <vt:lpstr>    Bezpečnostní plán pro oběti</vt:lpstr>
      <vt:lpstr>           Obsah bezpečnostního balíčku</vt:lpstr>
      <vt:lpstr>  Bezpečnostní plán pro oběti</vt:lpstr>
      <vt:lpstr>Prezentace aplikace PowerPoint</vt:lpstr>
      <vt:lpstr>   Trojúhelník vzájemné závislosti </vt:lpstr>
      <vt:lpstr>   Trojúhelník vzájemné závislosti</vt:lpstr>
      <vt:lpstr>Prezentace aplikace PowerPoint</vt:lpstr>
      <vt:lpstr>   Trojúhelník autonomie </vt:lpstr>
      <vt:lpstr> </vt:lpstr>
    </vt:vector>
  </TitlesOfParts>
  <Company>Liga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Pomoc obětem domácího násilí</dc:title>
  <dc:creator>Tereza Urbánková</dc:creator>
  <cp:lastModifiedBy>tereza.urbankova</cp:lastModifiedBy>
  <cp:revision>407</cp:revision>
  <cp:lastPrinted>2016-02-21T14:46:07Z</cp:lastPrinted>
  <dcterms:created xsi:type="dcterms:W3CDTF">2008-03-20T11:25:02Z</dcterms:created>
  <dcterms:modified xsi:type="dcterms:W3CDTF">2018-10-17T09:28:25Z</dcterms:modified>
</cp:coreProperties>
</file>