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6" r:id="rId2"/>
    <p:sldId id="276" r:id="rId3"/>
    <p:sldId id="273" r:id="rId4"/>
    <p:sldId id="272" r:id="rId5"/>
    <p:sldId id="258" r:id="rId6"/>
    <p:sldId id="277" r:id="rId7"/>
    <p:sldId id="259" r:id="rId8"/>
    <p:sldId id="274" r:id="rId9"/>
    <p:sldId id="278" r:id="rId10"/>
    <p:sldId id="260" r:id="rId11"/>
    <p:sldId id="261" r:id="rId12"/>
    <p:sldId id="263" r:id="rId13"/>
    <p:sldId id="262" r:id="rId14"/>
    <p:sldId id="264" r:id="rId15"/>
    <p:sldId id="280" r:id="rId16"/>
    <p:sldId id="275" r:id="rId17"/>
    <p:sldId id="265" r:id="rId18"/>
    <p:sldId id="266" r:id="rId19"/>
    <p:sldId id="268" r:id="rId20"/>
    <p:sldId id="269" r:id="rId21"/>
    <p:sldId id="279" r:id="rId2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5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pPr>
              <a:defRPr/>
            </a:pPr>
            <a:fld id="{92364103-1ED8-45FD-B6C5-1A1D1CC3486A}" type="datetimeFigureOut">
              <a:rPr lang="cs-CZ" smtClean="0"/>
              <a:pPr>
                <a:defRPr/>
              </a:pPr>
              <a:t>25. 9. 2017</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pPr>
              <a:defRPr/>
            </a:pPr>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6DFB93E9-4BDA-4C3F-823B-239FBBDB4E40}"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B52BA510-D127-488D-9AC8-036B3F2512C0}" type="datetimeFigureOut">
              <a:rPr lang="cs-CZ" smtClean="0"/>
              <a:pPr>
                <a:defRPr/>
              </a:pPr>
              <a:t>25. 9. 2017</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49CF5EA8-7F21-41A3-A551-070F8DDB4D67}"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17474BD5-5D99-4F57-BC1C-FF735C4F38FD}" type="datetimeFigureOut">
              <a:rPr lang="cs-CZ" smtClean="0"/>
              <a:pPr>
                <a:defRPr/>
              </a:pPr>
              <a:t>25. 9. 2017</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05FA716-5F93-45D4-9CAD-64ECDB21C93B}"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6F36FFAA-4513-4DD4-95C6-86E71DCB2B46}" type="datetimeFigureOut">
              <a:rPr lang="cs-CZ" smtClean="0"/>
              <a:pPr>
                <a:defRPr/>
              </a:pPr>
              <a:t>25. 9. 2017</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07F68669-B6AF-495A-911A-276D7B660D0E}"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pPr>
              <a:defRPr/>
            </a:pPr>
            <a:fld id="{7B849A2F-6845-473E-BEEA-152CC0E483E2}" type="datetimeFigureOut">
              <a:rPr lang="cs-CZ" smtClean="0"/>
              <a:pPr>
                <a:defRPr/>
              </a:pPr>
              <a:t>25. 9. 2017</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0D74C5FC-BD4E-43E4-9A15-032925F5B490}"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fld id="{5340328C-D150-4747-AD7F-BD6E34E0FA6F}" type="datetimeFigureOut">
              <a:rPr lang="cs-CZ" smtClean="0"/>
              <a:pPr>
                <a:defRPr/>
              </a:pPr>
              <a:t>25. 9. 2017</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B5776459-15C3-48A8-83B9-D710A4362910}"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pPr>
              <a:defRPr/>
            </a:pPr>
            <a:fld id="{D57C8E1A-BD44-4A1D-959B-DC3513F8125D}" type="datetimeFigureOut">
              <a:rPr lang="cs-CZ" smtClean="0"/>
              <a:pPr>
                <a:defRPr/>
              </a:pPr>
              <a:t>25. 9. 2017</a:t>
            </a:fld>
            <a:endParaRPr lang="cs-CZ"/>
          </a:p>
        </p:txBody>
      </p:sp>
      <p:sp>
        <p:nvSpPr>
          <p:cNvPr id="27" name="Zástupný symbol pro číslo snímku 26"/>
          <p:cNvSpPr>
            <a:spLocks noGrp="1"/>
          </p:cNvSpPr>
          <p:nvPr>
            <p:ph type="sldNum" sz="quarter" idx="11"/>
          </p:nvPr>
        </p:nvSpPr>
        <p:spPr/>
        <p:txBody>
          <a:bodyPr rtlCol="0"/>
          <a:lstStyle/>
          <a:p>
            <a:pPr>
              <a:defRPr/>
            </a:pPr>
            <a:fld id="{2E6303ED-64E3-4E42-9128-B8202061BA72}" type="slidenum">
              <a:rPr lang="cs-CZ" smtClean="0"/>
              <a:pPr>
                <a:defRPr/>
              </a:pPr>
              <a:t>‹#›</a:t>
            </a:fld>
            <a:endParaRPr lang="cs-CZ"/>
          </a:p>
        </p:txBody>
      </p:sp>
      <p:sp>
        <p:nvSpPr>
          <p:cNvPr id="28" name="Zástupný symbol pro zápatí 27"/>
          <p:cNvSpPr>
            <a:spLocks noGrp="1"/>
          </p:cNvSpPr>
          <p:nvPr>
            <p:ph type="ftr" sz="quarter" idx="12"/>
          </p:nvPr>
        </p:nvSpPr>
        <p:spPr/>
        <p:txBody>
          <a:bodyPr rtlCol="0"/>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pPr>
              <a:defRPr/>
            </a:pPr>
            <a:fld id="{DD87A8AC-A1B1-439B-BEA9-40B91E45FBEB}" type="datetimeFigureOut">
              <a:rPr lang="cs-CZ" smtClean="0"/>
              <a:pPr>
                <a:defRPr/>
              </a:pPr>
              <a:t>25. 9. 2017</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pPr>
              <a:defRPr/>
            </a:pPr>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pPr>
              <a:defRPr/>
            </a:pPr>
            <a:fld id="{027168E5-C048-4C88-B82B-1FB254E49A56}"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fld id="{6A8D53C5-8AF2-4E48-8CBB-43728191D9A3}" type="datetimeFigureOut">
              <a:rPr lang="cs-CZ" smtClean="0"/>
              <a:pPr>
                <a:defRPr/>
              </a:pPr>
              <a:t>25. 9. 2017</a:t>
            </a:fld>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4BC4AB4F-7CD8-4150-947C-303E94E8D10D}"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fld id="{89118AD2-70DB-48D2-9A8F-2D3BEF63784E}" type="datetimeFigureOut">
              <a:rPr lang="cs-CZ" smtClean="0"/>
              <a:pPr>
                <a:defRPr/>
              </a:pPr>
              <a:t>25. 9. 2017</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C2C0678-101D-420B-A8B0-E2D2756BB1A6}"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pPr>
              <a:defRPr/>
            </a:pPr>
            <a:fld id="{FEF1CA10-DF8B-4527-B456-AA17E641E92F}" type="datetimeFigureOut">
              <a:rPr lang="cs-CZ" smtClean="0"/>
              <a:pPr>
                <a:defRPr/>
              </a:pPr>
              <a:t>25. 9. 2017</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D0E38D21-3650-443C-9F4D-9AB78CD674AF}"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C18C5D74-0A41-4217-90F8-AFA00A6ECB5D}" type="datetimeFigureOut">
              <a:rPr lang="cs-CZ" smtClean="0"/>
              <a:pPr>
                <a:defRPr/>
              </a:pPr>
              <a:t>25. 9. 2017</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4CB6BA37-78FB-4916-AF4C-4CD9354D0A5B}"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researchgate.net/publication/237007621_Revize_teorii_neziskoveho_sektoru" TargetMode="External"/><Relationship Id="rId2" Type="http://schemas.openxmlformats.org/officeDocument/2006/relationships/hyperlink" Target="https://law.yale.edu/system/files/documents/pdf/Faculty/Hansmanneconomictheorie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p:txBody>
          <a:bodyPr rtlCol="0">
            <a:noAutofit/>
          </a:bodyPr>
          <a:lstStyle/>
          <a:p>
            <a:pPr eaLnBrk="1" fontAlgn="auto" hangingPunct="1">
              <a:spcAft>
                <a:spcPts val="0"/>
              </a:spcAft>
              <a:defRPr/>
            </a:pPr>
            <a:r>
              <a:rPr lang="cs-CZ" sz="3600" dirty="0" smtClean="0"/>
              <a:t>Teorie neziskového sektoru/neziskové organizace</a:t>
            </a:r>
          </a:p>
        </p:txBody>
      </p:sp>
      <p:sp>
        <p:nvSpPr>
          <p:cNvPr id="5123" name="Podnadpis 2"/>
          <p:cNvSpPr>
            <a:spLocks noGrp="1"/>
          </p:cNvSpPr>
          <p:nvPr>
            <p:ph type="subTitle" idx="1"/>
          </p:nvPr>
        </p:nvSpPr>
        <p:spPr/>
        <p:txBody>
          <a:bodyPr>
            <a:normAutofit/>
          </a:bodyPr>
          <a:lstStyle/>
          <a:p>
            <a:pPr eaLnBrk="1" hangingPunct="1">
              <a:buFont typeface="Arial" charset="0"/>
              <a:buNone/>
            </a:pPr>
            <a:r>
              <a:rPr lang="cs-CZ" altLang="cs-CZ" dirty="0" smtClean="0"/>
              <a:t>FSS MU 26/09/17</a:t>
            </a:r>
            <a:endParaRPr lang="cs-CZ" altLang="cs-CZ"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normAutofit fontScale="90000"/>
          </a:bodyPr>
          <a:lstStyle/>
          <a:p>
            <a:pPr eaLnBrk="1" hangingPunct="1"/>
            <a:r>
              <a:rPr lang="cs-CZ" altLang="cs-CZ" dirty="0" smtClean="0"/>
              <a:t>Ad Teorie vzájemné závislosti</a:t>
            </a:r>
            <a:br>
              <a:rPr lang="cs-CZ" altLang="cs-CZ" dirty="0" smtClean="0"/>
            </a:br>
            <a:r>
              <a:rPr lang="cs-CZ" altLang="cs-CZ" dirty="0" smtClean="0"/>
              <a:t>(</a:t>
            </a:r>
            <a:r>
              <a:rPr lang="cs-CZ" altLang="cs-CZ" dirty="0" err="1" smtClean="0"/>
              <a:t>Salamon</a:t>
            </a:r>
            <a:r>
              <a:rPr lang="cs-CZ" altLang="cs-CZ" dirty="0" smtClean="0"/>
              <a:t> &amp; Anheier)</a:t>
            </a:r>
            <a:endParaRPr lang="cs-CZ" altLang="cs-CZ" dirty="0" smtClean="0"/>
          </a:p>
        </p:txBody>
      </p:sp>
      <p:sp>
        <p:nvSpPr>
          <p:cNvPr id="11267" name="Zástupný symbol pro obsah 2"/>
          <p:cNvSpPr>
            <a:spLocks noGrp="1"/>
          </p:cNvSpPr>
          <p:nvPr>
            <p:ph idx="1"/>
          </p:nvPr>
        </p:nvSpPr>
        <p:spPr/>
        <p:txBody>
          <a:bodyPr>
            <a:normAutofit fontScale="77500" lnSpcReduction="20000"/>
          </a:bodyPr>
          <a:lstStyle/>
          <a:p>
            <a:r>
              <a:rPr lang="cs-CZ" altLang="cs-CZ" dirty="0" smtClean="0"/>
              <a:t>Předpoklady:</a:t>
            </a:r>
          </a:p>
          <a:p>
            <a:pPr lvl="1"/>
            <a:r>
              <a:rPr lang="cs-CZ" altLang="cs-CZ" dirty="0" smtClean="0"/>
              <a:t>Selhává trh</a:t>
            </a:r>
          </a:p>
          <a:p>
            <a:pPr lvl="1"/>
            <a:r>
              <a:rPr lang="cs-CZ" altLang="cs-CZ" dirty="0" smtClean="0"/>
              <a:t>Selhává stát</a:t>
            </a:r>
          </a:p>
          <a:p>
            <a:pPr lvl="1"/>
            <a:r>
              <a:rPr lang="cs-CZ" altLang="cs-CZ" dirty="0" smtClean="0"/>
              <a:t>Selhávají neziskové organizace</a:t>
            </a:r>
            <a:r>
              <a:rPr lang="cs-CZ" altLang="cs-CZ" dirty="0" smtClean="0"/>
              <a:t> </a:t>
            </a:r>
          </a:p>
          <a:p>
            <a:endParaRPr lang="cs-CZ" altLang="cs-CZ" dirty="0" smtClean="0"/>
          </a:p>
          <a:p>
            <a:r>
              <a:rPr lang="cs-CZ" altLang="cs-CZ" dirty="0" smtClean="0"/>
              <a:t>NO </a:t>
            </a:r>
            <a:r>
              <a:rPr lang="cs-CZ" altLang="cs-CZ" dirty="0" smtClean="0"/>
              <a:t>dokáží v mnoha případech reagovat na lidské potřeby pružněji než stát. Ten pak může využít výsledků práce </a:t>
            </a:r>
            <a:r>
              <a:rPr lang="cs-CZ" altLang="cs-CZ" dirty="0" smtClean="0"/>
              <a:t>NO</a:t>
            </a:r>
          </a:p>
          <a:p>
            <a:r>
              <a:rPr lang="cs-CZ" altLang="cs-CZ" dirty="0" smtClean="0"/>
              <a:t>NO </a:t>
            </a:r>
            <a:r>
              <a:rPr lang="cs-CZ" altLang="cs-CZ" dirty="0" smtClean="0"/>
              <a:t>často získávají veřejnou podporu nebo zájem veřejnosti o určité problémy. To může být pro státní instituce </a:t>
            </a:r>
            <a:r>
              <a:rPr lang="cs-CZ" altLang="cs-CZ" dirty="0" smtClean="0"/>
              <a:t>užitečné</a:t>
            </a:r>
          </a:p>
          <a:p>
            <a:endParaRPr lang="cs-CZ" altLang="cs-CZ" dirty="0"/>
          </a:p>
          <a:p>
            <a:r>
              <a:rPr lang="cs-CZ" altLang="cs-CZ" i="1" dirty="0" smtClean="0"/>
              <a:t>Stát a neziskové organizace mohou vzájemně kompenzovat své slabé stránky a jsou proto „ideálními“ poskytovateli veřejných služeb</a:t>
            </a:r>
            <a:r>
              <a:rPr lang="cs-CZ" altLang="cs-CZ" dirty="0" smtClean="0"/>
              <a:t>.</a:t>
            </a:r>
            <a:br>
              <a:rPr lang="cs-CZ" altLang="cs-CZ" dirty="0" smtClean="0"/>
            </a:br>
            <a:endParaRPr lang="cs-CZ" altLang="cs-CZ" dirty="0" smtClean="0"/>
          </a:p>
          <a:p>
            <a:pPr marL="109728" indent="0" eaLnBrk="1" hangingPunct="1">
              <a:buNone/>
            </a:pPr>
            <a:endParaRPr lang="cs-CZ" altLang="cs-CZ"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484784"/>
            <a:ext cx="7467600" cy="4824536"/>
          </a:xfrm>
        </p:spPr>
        <p:txBody>
          <a:bodyPr>
            <a:normAutofit/>
          </a:bodyPr>
          <a:lstStyle/>
          <a:p>
            <a:pPr eaLnBrk="1" hangingPunct="1">
              <a:lnSpc>
                <a:spcPct val="80000"/>
              </a:lnSpc>
              <a:buFont typeface="Arial" charset="0"/>
              <a:buNone/>
            </a:pPr>
            <a:r>
              <a:rPr lang="cs-CZ" altLang="en-US" sz="1700" b="1" dirty="0" smtClean="0"/>
              <a:t>     </a:t>
            </a:r>
            <a:r>
              <a:rPr lang="cs-CZ" altLang="en-US" sz="2000" b="1" dirty="0" smtClean="0"/>
              <a:t>Filantropická nedostatečnost</a:t>
            </a:r>
          </a:p>
          <a:p>
            <a:pPr lvl="1">
              <a:lnSpc>
                <a:spcPct val="80000"/>
              </a:lnSpc>
              <a:buFont typeface="Arial" charset="0"/>
              <a:buChar char="•"/>
            </a:pPr>
            <a:r>
              <a:rPr lang="cs-CZ" altLang="en-US" sz="1800" dirty="0" smtClean="0"/>
              <a:t>Problémem při vytváření zdrojů pro aktivity NO je nedostatek lidských i materiálních zdrojů (hlavně v období ekonomické recese). </a:t>
            </a:r>
          </a:p>
          <a:p>
            <a:pPr lvl="1">
              <a:lnSpc>
                <a:spcPct val="80000"/>
              </a:lnSpc>
              <a:buFont typeface="Arial" charset="0"/>
              <a:buChar char="•"/>
            </a:pPr>
            <a:r>
              <a:rPr lang="cs-CZ" altLang="en-US" sz="1800" dirty="0" smtClean="0"/>
              <a:t>NO se rovněž musejí vypořádat s problémem černého pasažéra. Donátoři čelí riziku, že jejich příspěvek sníží příspěvky jiných osob. Mnozí lidé profitují z kolektivních statků poskytovaných NO bez ohledu na to, zda přispěli. </a:t>
            </a:r>
          </a:p>
          <a:p>
            <a:pPr lvl="1">
              <a:lnSpc>
                <a:spcPct val="80000"/>
              </a:lnSpc>
              <a:buFont typeface="Arial" charset="0"/>
              <a:buChar char="•"/>
            </a:pPr>
            <a:r>
              <a:rPr lang="cs-CZ" altLang="en-US" sz="1800" dirty="0" smtClean="0"/>
              <a:t>Navíc berou donátoři v úvahu spíše vlastní užitek z darování než užitky ostatních, které jim z příspěvku poplynou. </a:t>
            </a:r>
          </a:p>
          <a:p>
            <a:pPr marL="411480" lvl="1" indent="0" eaLnBrk="1" hangingPunct="1">
              <a:lnSpc>
                <a:spcPct val="80000"/>
              </a:lnSpc>
              <a:buNone/>
            </a:pPr>
            <a:r>
              <a:rPr lang="cs-CZ" altLang="en-US" sz="2000" dirty="0" smtClean="0"/>
              <a:t/>
            </a:r>
            <a:br>
              <a:rPr lang="cs-CZ" altLang="en-US" sz="2000" dirty="0" smtClean="0"/>
            </a:br>
            <a:r>
              <a:rPr lang="cs-CZ" altLang="en-US" sz="2000" dirty="0" err="1" smtClean="0"/>
              <a:t>Steinberg</a:t>
            </a:r>
            <a:r>
              <a:rPr lang="cs-CZ" altLang="en-US" sz="2000" dirty="0" smtClean="0"/>
              <a:t> </a:t>
            </a:r>
            <a:r>
              <a:rPr lang="cs-CZ" altLang="en-US" sz="2000" dirty="0" smtClean="0"/>
              <a:t>se domnívá, že nejde o zásadní překážky pro NO. Podle něj mají NO potenciál a prostředky na to, aby zmíněné problémy překonaly. Přesto, jak uvádí Frič, musejí NO na některé své aktivity </a:t>
            </a:r>
            <a:r>
              <a:rPr lang="cs-CZ" altLang="en-US" sz="2000" dirty="0" smtClean="0"/>
              <a:t>rezignovat</a:t>
            </a:r>
            <a:r>
              <a:rPr lang="cs-CZ" altLang="en-US" sz="2000" dirty="0" smtClean="0"/>
              <a:t>. </a:t>
            </a:r>
          </a:p>
          <a:p>
            <a:pPr eaLnBrk="1" hangingPunct="1">
              <a:lnSpc>
                <a:spcPct val="80000"/>
              </a:lnSpc>
              <a:buFont typeface="Arial" charset="0"/>
              <a:buChar char="•"/>
            </a:pPr>
            <a:endParaRPr lang="cs-CZ" altLang="en-US" sz="2000" dirty="0"/>
          </a:p>
          <a:p>
            <a:pPr eaLnBrk="1" hangingPunct="1">
              <a:lnSpc>
                <a:spcPct val="80000"/>
              </a:lnSpc>
              <a:buFont typeface="Arial" charset="0"/>
              <a:buChar char="•"/>
            </a:pPr>
            <a:r>
              <a:rPr lang="cs-CZ" altLang="en-US" sz="1400" dirty="0" err="1" smtClean="0"/>
              <a:t>Viz.POWELL</a:t>
            </a:r>
            <a:r>
              <a:rPr lang="cs-CZ" altLang="en-US" sz="1400" dirty="0" smtClean="0"/>
              <a:t> </a:t>
            </a:r>
            <a:r>
              <a:rPr lang="cs-CZ" altLang="en-US" sz="1400" dirty="0" smtClean="0"/>
              <a:t>W.W.,STEINBERG, R.</a:t>
            </a:r>
            <a:r>
              <a:rPr lang="cs-CZ" altLang="en-US" sz="1400" i="1" dirty="0" smtClean="0"/>
              <a:t>:</a:t>
            </a:r>
            <a:r>
              <a:rPr lang="cs-CZ" altLang="en-US" sz="1400" i="1" dirty="0" err="1" smtClean="0"/>
              <a:t>The</a:t>
            </a:r>
            <a:r>
              <a:rPr lang="cs-CZ" altLang="en-US" sz="1400" i="1" dirty="0" smtClean="0"/>
              <a:t> Nonprofit </a:t>
            </a:r>
            <a:r>
              <a:rPr lang="cs-CZ" altLang="en-US" sz="1400" i="1" dirty="0" err="1" smtClean="0"/>
              <a:t>Sector</a:t>
            </a:r>
            <a:r>
              <a:rPr lang="cs-CZ" altLang="en-US" sz="1400" i="1" dirty="0" smtClean="0"/>
              <a:t>, a </a:t>
            </a:r>
            <a:r>
              <a:rPr lang="cs-CZ" altLang="en-US" sz="1400" i="1" dirty="0" err="1" smtClean="0"/>
              <a:t>Research</a:t>
            </a:r>
            <a:r>
              <a:rPr lang="cs-CZ" altLang="en-US" sz="1400" i="1" dirty="0" smtClean="0"/>
              <a:t> Handbook., </a:t>
            </a:r>
            <a:r>
              <a:rPr lang="cs-CZ" altLang="en-US" sz="1400" dirty="0" smtClean="0"/>
              <a:t>s. 125</a:t>
            </a:r>
          </a:p>
          <a:p>
            <a:pPr eaLnBrk="1" hangingPunct="1">
              <a:lnSpc>
                <a:spcPct val="80000"/>
              </a:lnSpc>
              <a:buFont typeface="Arial" charset="0"/>
              <a:buChar char="•"/>
            </a:pPr>
            <a:r>
              <a:rPr lang="cs-CZ" altLang="en-US" sz="1400" dirty="0" smtClean="0"/>
              <a:t>Viz. FRIČ P., GOULLI, R</a:t>
            </a:r>
            <a:r>
              <a:rPr lang="cs-CZ" altLang="en-US" sz="1400" i="1" dirty="0" smtClean="0"/>
              <a:t>. Neziskový sektor v ČR: výsledky mezinárodního srovnávacího projektu John </a:t>
            </a:r>
            <a:r>
              <a:rPr lang="cs-CZ" altLang="en-US" sz="1400" i="1" dirty="0" err="1" smtClean="0"/>
              <a:t>Hopkins</a:t>
            </a:r>
            <a:r>
              <a:rPr lang="cs-CZ" altLang="en-US" sz="1400" i="1" dirty="0" smtClean="0"/>
              <a:t> University</a:t>
            </a:r>
            <a:r>
              <a:rPr lang="cs-CZ" altLang="en-US" sz="1400" dirty="0" smtClean="0"/>
              <a:t> s.78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700808"/>
            <a:ext cx="7467600" cy="4288830"/>
          </a:xfrm>
        </p:spPr>
        <p:txBody>
          <a:bodyPr>
            <a:normAutofit/>
          </a:bodyPr>
          <a:lstStyle/>
          <a:p>
            <a:pPr eaLnBrk="1" hangingPunct="1">
              <a:lnSpc>
                <a:spcPct val="80000"/>
              </a:lnSpc>
              <a:buFont typeface="Arial" charset="0"/>
              <a:buNone/>
            </a:pPr>
            <a:r>
              <a:rPr lang="cs-CZ" altLang="en-US" sz="2200" b="1" dirty="0" smtClean="0"/>
              <a:t>Filantropický amatérismus </a:t>
            </a:r>
          </a:p>
          <a:p>
            <a:pPr lvl="1">
              <a:lnSpc>
                <a:spcPct val="80000"/>
              </a:lnSpc>
              <a:buFont typeface="Arial" charset="0"/>
              <a:buChar char="•"/>
            </a:pPr>
            <a:r>
              <a:rPr lang="cs-CZ" altLang="en-US" sz="2000" dirty="0" smtClean="0"/>
              <a:t>Na nedostatek odborně fundovaných lidských zdrojů poukazují i samotné NO. </a:t>
            </a:r>
          </a:p>
          <a:p>
            <a:pPr lvl="1">
              <a:lnSpc>
                <a:spcPct val="80000"/>
              </a:lnSpc>
              <a:buFont typeface="Arial" charset="0"/>
              <a:buChar char="•"/>
            </a:pPr>
            <a:r>
              <a:rPr lang="cs-CZ" altLang="en-US" sz="2000" dirty="0" smtClean="0"/>
              <a:t>Odbornost v jedné oblasti neznamená odbornost v oblasti jiné. </a:t>
            </a:r>
          </a:p>
          <a:p>
            <a:pPr lvl="1">
              <a:lnSpc>
                <a:spcPct val="80000"/>
              </a:lnSpc>
              <a:buFont typeface="Arial" charset="0"/>
              <a:buChar char="•"/>
            </a:pPr>
            <a:endParaRPr lang="cs-CZ" altLang="en-US" sz="2000" dirty="0"/>
          </a:p>
          <a:p>
            <a:pPr lvl="1">
              <a:lnSpc>
                <a:spcPct val="80000"/>
              </a:lnSpc>
              <a:buFont typeface="Arial" charset="0"/>
              <a:buChar char="•"/>
            </a:pPr>
            <a:r>
              <a:rPr lang="cs-CZ" altLang="en-US" sz="2000" dirty="0" smtClean="0"/>
              <a:t>NO někdy </a:t>
            </a:r>
            <a:r>
              <a:rPr lang="cs-CZ" altLang="en-US" sz="2000" dirty="0"/>
              <a:t>poskytují amatérské služby </a:t>
            </a:r>
            <a:r>
              <a:rPr lang="cs-CZ" altLang="en-US" sz="2000" dirty="0" smtClean="0"/>
              <a:t>realizované </a:t>
            </a:r>
            <a:r>
              <a:rPr lang="cs-CZ" altLang="en-US" sz="2000" dirty="0"/>
              <a:t>dobrovolníky, postrádají odbornou přípravu a </a:t>
            </a:r>
            <a:r>
              <a:rPr lang="cs-CZ" altLang="en-US" sz="2000" dirty="0" smtClean="0"/>
              <a:t>profesionální </a:t>
            </a:r>
            <a:r>
              <a:rPr lang="cs-CZ" altLang="en-US" sz="2000" dirty="0"/>
              <a:t>modely poskytování služeb</a:t>
            </a:r>
            <a:r>
              <a:rPr lang="cs-CZ" altLang="en-US" sz="2000" dirty="0" smtClean="0"/>
              <a:t>.</a:t>
            </a:r>
            <a:endParaRPr lang="cs-CZ" altLang="en-US" sz="2000" dirty="0" smtClean="0"/>
          </a:p>
          <a:p>
            <a:pPr lvl="1" eaLnBrk="1" hangingPunct="1">
              <a:lnSpc>
                <a:spcPct val="80000"/>
              </a:lnSpc>
              <a:buFont typeface="Arial" charset="0"/>
              <a:buChar char="–"/>
            </a:pPr>
            <a:endParaRPr lang="cs-CZ" altLang="en-US" sz="2000" dirty="0" smtClean="0"/>
          </a:p>
          <a:p>
            <a:pPr marL="365760" lvl="1" indent="-256032">
              <a:lnSpc>
                <a:spcPct val="80000"/>
              </a:lnSpc>
              <a:buClr>
                <a:schemeClr val="accent3"/>
              </a:buClr>
              <a:buFont typeface="Arial" charset="0"/>
              <a:buChar char="•"/>
            </a:pPr>
            <a:r>
              <a:rPr lang="cs-CZ" altLang="en-US" sz="1400" dirty="0">
                <a:solidFill>
                  <a:schemeClr val="tx1"/>
                </a:solidFill>
              </a:rPr>
              <a:t>Viz FRIČ P., GOULLI, R. Neziskový sektor v ČR: výsledky mezinárodního srovnávacího projektu John </a:t>
            </a:r>
            <a:r>
              <a:rPr lang="cs-CZ" altLang="en-US" sz="1400" dirty="0" err="1">
                <a:solidFill>
                  <a:schemeClr val="tx1"/>
                </a:solidFill>
              </a:rPr>
              <a:t>Hopkins</a:t>
            </a:r>
            <a:r>
              <a:rPr lang="cs-CZ" altLang="en-US" sz="1400" dirty="0">
                <a:solidFill>
                  <a:schemeClr val="tx1"/>
                </a:solidFill>
              </a:rPr>
              <a:t> University, s.78</a:t>
            </a:r>
          </a:p>
          <a:p>
            <a:pPr eaLnBrk="1" hangingPunct="1">
              <a:lnSpc>
                <a:spcPct val="80000"/>
              </a:lnSpc>
              <a:buFont typeface="Arial" charset="0"/>
              <a:buChar char="•"/>
            </a:pPr>
            <a:endParaRPr lang="cs-CZ" altLang="en-US" sz="2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700808"/>
            <a:ext cx="7467600" cy="4288830"/>
          </a:xfrm>
        </p:spPr>
        <p:txBody>
          <a:bodyPr rtlCol="0">
            <a:normAutofit fontScale="92500" lnSpcReduction="20000"/>
          </a:bodyPr>
          <a:lstStyle/>
          <a:p>
            <a:pPr eaLnBrk="1" fontAlgn="auto" hangingPunct="1">
              <a:spcAft>
                <a:spcPts val="0"/>
              </a:spcAft>
              <a:buFont typeface="Arial" pitchFamily="34" charset="0"/>
              <a:buNone/>
              <a:defRPr/>
            </a:pPr>
            <a:r>
              <a:rPr lang="cs-CZ" b="1" dirty="0" smtClean="0">
                <a:solidFill>
                  <a:schemeClr val="tx1">
                    <a:lumMod val="75000"/>
                    <a:lumOff val="25000"/>
                  </a:schemeClr>
                </a:solidFill>
              </a:rPr>
              <a:t>Filantropický paternalismus</a:t>
            </a:r>
          </a:p>
          <a:p>
            <a:pPr lvl="1">
              <a:buFont typeface="Arial" pitchFamily="34" charset="0"/>
              <a:buChar char="•"/>
              <a:defRPr/>
            </a:pPr>
            <a:r>
              <a:rPr lang="cs-CZ" dirty="0" smtClean="0">
                <a:solidFill>
                  <a:schemeClr val="tx1">
                    <a:lumMod val="75000"/>
                    <a:lumOff val="25000"/>
                  </a:schemeClr>
                </a:solidFill>
              </a:rPr>
              <a:t>Vzniká v situaci, kdy jednání NO reflektuje vlastní preference před potřebami klientů. </a:t>
            </a:r>
            <a:endParaRPr lang="cs-CZ" dirty="0" smtClean="0">
              <a:solidFill>
                <a:schemeClr val="tx1">
                  <a:lumMod val="75000"/>
                  <a:lumOff val="25000"/>
                </a:schemeClr>
              </a:solidFill>
            </a:endParaRPr>
          </a:p>
          <a:p>
            <a:pPr lvl="2">
              <a:buFont typeface="Arial" pitchFamily="34" charset="0"/>
              <a:buChar char="•"/>
              <a:defRPr/>
            </a:pPr>
            <a:r>
              <a:rPr lang="cs-CZ" dirty="0" smtClean="0">
                <a:solidFill>
                  <a:schemeClr val="tx1">
                    <a:lumMod val="75000"/>
                    <a:lumOff val="25000"/>
                  </a:schemeClr>
                </a:solidFill>
              </a:rPr>
              <a:t>Pramení </a:t>
            </a:r>
            <a:r>
              <a:rPr lang="cs-CZ" dirty="0" smtClean="0">
                <a:solidFill>
                  <a:schemeClr val="tx1">
                    <a:lumMod val="75000"/>
                    <a:lumOff val="25000"/>
                  </a:schemeClr>
                </a:solidFill>
              </a:rPr>
              <a:t>z pocitu lepší informovanosti a uvědomělosti o potřebách druhých, než mají oni sami. Toto chování ale nepodporuje samostatnost, ani sebedůvěru osob, na které je činnost NO zaměřena. </a:t>
            </a:r>
          </a:p>
          <a:p>
            <a:pPr lvl="1">
              <a:buFont typeface="Arial" pitchFamily="34" charset="0"/>
              <a:buChar char="•"/>
              <a:defRPr/>
            </a:pPr>
            <a:r>
              <a:rPr lang="cs-CZ" dirty="0" smtClean="0">
                <a:solidFill>
                  <a:schemeClr val="tx1">
                    <a:lumMod val="75000"/>
                    <a:lumOff val="25000"/>
                  </a:schemeClr>
                </a:solidFill>
              </a:rPr>
              <a:t>Důsledkem je, že NO míjí své poslání. Přesto, že bývá tento druh chování připisován spíše veřejným institucím, mohou se ho dopouštět i NO.</a:t>
            </a:r>
          </a:p>
          <a:p>
            <a:pPr eaLnBrk="1" fontAlgn="auto" hangingPunct="1">
              <a:spcAft>
                <a:spcPts val="0"/>
              </a:spcAft>
              <a:buFont typeface="Arial" pitchFamily="34" charset="0"/>
              <a:buChar char="•"/>
              <a:defRPr/>
            </a:pPr>
            <a:r>
              <a:rPr lang="cs-CZ" sz="1600" dirty="0"/>
              <a:t>Viz. FRIČ P., GOULLI, R. Neziskový sektor v ČR: výsledky mezinárodního srovnávacího projektu John </a:t>
            </a:r>
            <a:r>
              <a:rPr lang="cs-CZ" sz="1600" dirty="0" err="1"/>
              <a:t>Hopkins</a:t>
            </a:r>
            <a:r>
              <a:rPr lang="cs-CZ" sz="1600" dirty="0"/>
              <a:t> University, s.78</a:t>
            </a:r>
          </a:p>
          <a:p>
            <a:pPr eaLnBrk="1" fontAlgn="auto" hangingPunct="1">
              <a:spcAft>
                <a:spcPts val="0"/>
              </a:spcAft>
              <a:buFont typeface="Arial" pitchFamily="34" charset="0"/>
              <a:buChar char="•"/>
              <a:defRPr/>
            </a:pPr>
            <a:endParaRPr lang="cs-CZ" dirty="0" smtClean="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484784"/>
            <a:ext cx="7467600" cy="4504854"/>
          </a:xfrm>
        </p:spPr>
        <p:txBody>
          <a:bodyPr rtlCol="0">
            <a:normAutofit fontScale="92500" lnSpcReduction="10000"/>
          </a:bodyPr>
          <a:lstStyle/>
          <a:p>
            <a:pPr eaLnBrk="1" fontAlgn="auto" hangingPunct="1">
              <a:spcAft>
                <a:spcPts val="0"/>
              </a:spcAft>
              <a:buFont typeface="Arial" pitchFamily="34" charset="0"/>
              <a:buNone/>
              <a:defRPr/>
            </a:pPr>
            <a:r>
              <a:rPr lang="cs-CZ" b="1" dirty="0" smtClean="0">
                <a:solidFill>
                  <a:schemeClr val="tx1">
                    <a:lumMod val="75000"/>
                    <a:lumOff val="25000"/>
                  </a:schemeClr>
                </a:solidFill>
              </a:rPr>
              <a:t>Filantropický partikularismus. </a:t>
            </a:r>
          </a:p>
          <a:p>
            <a:pPr lvl="1">
              <a:buFont typeface="Arial" pitchFamily="34" charset="0"/>
              <a:buChar char="•"/>
              <a:defRPr/>
            </a:pPr>
            <a:r>
              <a:rPr lang="cs-CZ" dirty="0" smtClean="0">
                <a:solidFill>
                  <a:schemeClr val="tx1">
                    <a:lumMod val="75000"/>
                    <a:lumOff val="25000"/>
                  </a:schemeClr>
                </a:solidFill>
              </a:rPr>
              <a:t>Ani NO nejsou schopny pokrýt potřeby v dostatečné kvalitě i kvantitě. </a:t>
            </a:r>
            <a:endParaRPr lang="cs-CZ" dirty="0" smtClean="0">
              <a:solidFill>
                <a:schemeClr val="tx1">
                  <a:lumMod val="75000"/>
                  <a:lumOff val="25000"/>
                </a:schemeClr>
              </a:solidFill>
            </a:endParaRPr>
          </a:p>
          <a:p>
            <a:pPr lvl="1">
              <a:buFont typeface="Arial" pitchFamily="34" charset="0"/>
              <a:buChar char="•"/>
              <a:defRPr/>
            </a:pPr>
            <a:r>
              <a:rPr lang="cs-CZ" dirty="0" smtClean="0">
                <a:solidFill>
                  <a:schemeClr val="tx1">
                    <a:lumMod val="75000"/>
                    <a:lumOff val="25000"/>
                  </a:schemeClr>
                </a:solidFill>
              </a:rPr>
              <a:t>Problém</a:t>
            </a:r>
            <a:r>
              <a:rPr lang="cs-CZ" dirty="0" smtClean="0">
                <a:solidFill>
                  <a:schemeClr val="tx1">
                    <a:lumMod val="75000"/>
                    <a:lumOff val="25000"/>
                  </a:schemeClr>
                </a:solidFill>
              </a:rPr>
              <a:t>, který působí na neefektivitu NO je přílišné soustředění se na dílčí problémy, přičemž vzniká duplicitní jednání na straně jedné a na straně druhé určité oblasti unikají zájmu. </a:t>
            </a:r>
            <a:endParaRPr lang="cs-CZ" dirty="0" smtClean="0">
              <a:solidFill>
                <a:schemeClr val="tx1">
                  <a:lumMod val="75000"/>
                  <a:lumOff val="25000"/>
                </a:schemeClr>
              </a:solidFill>
            </a:endParaRPr>
          </a:p>
          <a:p>
            <a:pPr lvl="1">
              <a:buFont typeface="Arial" pitchFamily="34" charset="0"/>
              <a:buChar char="•"/>
              <a:defRPr/>
            </a:pPr>
            <a:r>
              <a:rPr lang="cs-CZ" dirty="0" smtClean="0">
                <a:solidFill>
                  <a:schemeClr val="tx1">
                    <a:lumMod val="75000"/>
                    <a:lumOff val="25000"/>
                  </a:schemeClr>
                </a:solidFill>
              </a:rPr>
              <a:t>Filantropický partikularismus </a:t>
            </a:r>
            <a:r>
              <a:rPr lang="cs-CZ" dirty="0" smtClean="0">
                <a:solidFill>
                  <a:schemeClr val="tx1">
                    <a:lumMod val="75000"/>
                    <a:lumOff val="25000"/>
                  </a:schemeClr>
                </a:solidFill>
              </a:rPr>
              <a:t>je někdy chápán jako přirozené vyústění boje proti filantropické nedostatečnosti.</a:t>
            </a:r>
          </a:p>
          <a:p>
            <a:pPr eaLnBrk="1" fontAlgn="auto" hangingPunct="1">
              <a:spcAft>
                <a:spcPts val="0"/>
              </a:spcAft>
              <a:buFont typeface="Arial" pitchFamily="34" charset="0"/>
              <a:buChar char="•"/>
              <a:defRPr/>
            </a:pPr>
            <a:r>
              <a:rPr lang="cs-CZ" sz="1600" dirty="0"/>
              <a:t>Viz. FRIČ P., GOULLI, R. Neziskový sektor v ČR: výsledky mezinárodního srovnávacího projektu John </a:t>
            </a:r>
            <a:r>
              <a:rPr lang="cs-CZ" sz="1600" dirty="0" err="1"/>
              <a:t>Hopkins</a:t>
            </a:r>
            <a:r>
              <a:rPr lang="cs-CZ" sz="1600" dirty="0"/>
              <a:t> University, s.78</a:t>
            </a:r>
          </a:p>
          <a:p>
            <a:pPr eaLnBrk="1" fontAlgn="auto" hangingPunct="1">
              <a:spcAft>
                <a:spcPts val="0"/>
              </a:spcAft>
              <a:buFont typeface="Arial" pitchFamily="34" charset="0"/>
              <a:buChar char="•"/>
              <a:defRPr/>
            </a:pPr>
            <a:r>
              <a:rPr lang="cs-CZ" sz="1600" dirty="0" err="1"/>
              <a:t>Viz.POWELL</a:t>
            </a:r>
            <a:r>
              <a:rPr lang="cs-CZ" sz="1600" dirty="0"/>
              <a:t> W.W.,STEINBERG </a:t>
            </a:r>
            <a:r>
              <a:rPr lang="cs-CZ" sz="1600" dirty="0" err="1"/>
              <a:t>R.The</a:t>
            </a:r>
            <a:r>
              <a:rPr lang="cs-CZ" sz="1600" dirty="0"/>
              <a:t> </a:t>
            </a:r>
            <a:r>
              <a:rPr lang="cs-CZ" sz="1600" dirty="0" err="1"/>
              <a:t>Nonprofit</a:t>
            </a:r>
            <a:r>
              <a:rPr lang="cs-CZ" sz="1600" dirty="0"/>
              <a:t> </a:t>
            </a:r>
            <a:r>
              <a:rPr lang="cs-CZ" sz="1600" dirty="0" err="1"/>
              <a:t>Sector</a:t>
            </a:r>
            <a:r>
              <a:rPr lang="cs-CZ" sz="1600" dirty="0"/>
              <a:t>, a </a:t>
            </a:r>
            <a:r>
              <a:rPr lang="cs-CZ" sz="1600" dirty="0" err="1"/>
              <a:t>Research</a:t>
            </a:r>
            <a:r>
              <a:rPr lang="cs-CZ" sz="1600" dirty="0"/>
              <a:t> Handbook., s. 125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13625"/>
            <a:ext cx="8229600" cy="1066800"/>
          </a:xfrm>
        </p:spPr>
        <p:txBody>
          <a:bodyPr>
            <a:normAutofit/>
          </a:bodyPr>
          <a:lstStyle/>
          <a:p>
            <a:r>
              <a:rPr lang="cs-CZ" altLang="cs-CZ" sz="3600" dirty="0"/>
              <a:t>Selhávání NO</a:t>
            </a:r>
            <a:endParaRPr lang="cs-CZ" sz="3600" dirty="0"/>
          </a:p>
        </p:txBody>
      </p:sp>
      <p:sp>
        <p:nvSpPr>
          <p:cNvPr id="3" name="Zástupný symbol pro obsah 2"/>
          <p:cNvSpPr>
            <a:spLocks noGrp="1"/>
          </p:cNvSpPr>
          <p:nvPr>
            <p:ph idx="1"/>
          </p:nvPr>
        </p:nvSpPr>
        <p:spPr/>
        <p:txBody>
          <a:bodyPr/>
          <a:lstStyle/>
          <a:p>
            <a:pPr lvl="1">
              <a:buFont typeface="Arial" pitchFamily="34" charset="0"/>
              <a:buChar char="•"/>
              <a:defRPr/>
            </a:pPr>
            <a:r>
              <a:rPr lang="cs-CZ" dirty="0">
                <a:solidFill>
                  <a:schemeClr val="tx1">
                    <a:lumMod val="75000"/>
                    <a:lumOff val="25000"/>
                  </a:schemeClr>
                </a:solidFill>
              </a:rPr>
              <a:t>To </a:t>
            </a:r>
            <a:r>
              <a:rPr lang="cs-CZ" dirty="0" smtClean="0">
                <a:solidFill>
                  <a:schemeClr val="tx1">
                    <a:lumMod val="75000"/>
                    <a:lumOff val="25000"/>
                  </a:schemeClr>
                </a:solidFill>
              </a:rPr>
              <a:t>vše předurčuje </a:t>
            </a:r>
            <a:r>
              <a:rPr lang="cs-CZ" dirty="0">
                <a:solidFill>
                  <a:schemeClr val="tx1">
                    <a:lumMod val="75000"/>
                    <a:lumOff val="25000"/>
                  </a:schemeClr>
                </a:solidFill>
              </a:rPr>
              <a:t>stát a NO ke </a:t>
            </a:r>
            <a:r>
              <a:rPr lang="cs-CZ" b="1" dirty="0">
                <a:solidFill>
                  <a:schemeClr val="tx1">
                    <a:lumMod val="75000"/>
                    <a:lumOff val="25000"/>
                  </a:schemeClr>
                </a:solidFill>
              </a:rPr>
              <a:t>vzájemné spolupráci</a:t>
            </a:r>
            <a:r>
              <a:rPr lang="cs-CZ" dirty="0">
                <a:solidFill>
                  <a:schemeClr val="tx1">
                    <a:lumMod val="75000"/>
                    <a:lumOff val="25000"/>
                  </a:schemeClr>
                </a:solidFill>
              </a:rPr>
              <a:t>. </a:t>
            </a:r>
          </a:p>
          <a:p>
            <a:pPr lvl="1">
              <a:buFont typeface="Arial" pitchFamily="34" charset="0"/>
              <a:buChar char="•"/>
              <a:defRPr/>
            </a:pPr>
            <a:r>
              <a:rPr lang="cs-CZ" dirty="0">
                <a:solidFill>
                  <a:schemeClr val="tx1">
                    <a:lumMod val="75000"/>
                    <a:lumOff val="25000"/>
                  </a:schemeClr>
                </a:solidFill>
              </a:rPr>
              <a:t>Jako ekonomické subjekty mají oba sektory, </a:t>
            </a:r>
            <a:r>
              <a:rPr lang="cs-CZ" dirty="0" smtClean="0">
                <a:solidFill>
                  <a:schemeClr val="tx1">
                    <a:lumMod val="75000"/>
                    <a:lumOff val="25000"/>
                  </a:schemeClr>
                </a:solidFill>
              </a:rPr>
              <a:t>NS </a:t>
            </a:r>
            <a:r>
              <a:rPr lang="cs-CZ" dirty="0">
                <a:solidFill>
                  <a:schemeClr val="tx1">
                    <a:lumMod val="75000"/>
                    <a:lumOff val="25000"/>
                  </a:schemeClr>
                </a:solidFill>
              </a:rPr>
              <a:t>i stát, své limity. Nedá se jednostranně tvrdit, že NO napravují vládní selhání, naopak, i stát vystupuje v </a:t>
            </a:r>
            <a:r>
              <a:rPr lang="cs-CZ" dirty="0" smtClean="0">
                <a:solidFill>
                  <a:schemeClr val="tx1">
                    <a:lumMod val="75000"/>
                    <a:lumOff val="25000"/>
                  </a:schemeClr>
                </a:solidFill>
              </a:rPr>
              <a:t>roli </a:t>
            </a:r>
            <a:r>
              <a:rPr lang="cs-CZ" dirty="0">
                <a:solidFill>
                  <a:schemeClr val="tx1">
                    <a:lumMod val="75000"/>
                    <a:lumOff val="25000"/>
                  </a:schemeClr>
                </a:solidFill>
              </a:rPr>
              <a:t>korektora. Jejich vzájemný vztah je tedy třeba chápat jako kooperativní a současně konkurenční. </a:t>
            </a:r>
          </a:p>
          <a:p>
            <a:endParaRPr lang="cs-CZ" dirty="0"/>
          </a:p>
        </p:txBody>
      </p:sp>
    </p:spTree>
    <p:extLst>
      <p:ext uri="{BB962C8B-B14F-4D97-AF65-F5344CB8AC3E}">
        <p14:creationId xmlns:p14="http://schemas.microsoft.com/office/powerpoint/2010/main" val="832789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altLang="cs-CZ" dirty="0" smtClean="0"/>
              <a:t>Ad Teorie společenských zdrojů</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655787324"/>
              </p:ext>
            </p:extLst>
          </p:nvPr>
        </p:nvGraphicFramePr>
        <p:xfrm>
          <a:off x="971550" y="2205038"/>
          <a:ext cx="6624787" cy="2611718"/>
        </p:xfrm>
        <a:graphic>
          <a:graphicData uri="http://schemas.openxmlformats.org/drawingml/2006/table">
            <a:tbl>
              <a:tblPr firstRow="1" firstCol="1" bandRow="1" bandCol="1">
                <a:tableStyleId>{5C22544A-7EE6-4342-B048-85BDC9FD1C3A}</a:tableStyleId>
              </a:tblPr>
              <a:tblGrid>
                <a:gridCol w="1790215">
                  <a:extLst>
                    <a:ext uri="{9D8B030D-6E8A-4147-A177-3AD203B41FA5}">
                      <a16:colId xmlns:a16="http://schemas.microsoft.com/office/drawing/2014/main" xmlns="" val="20000"/>
                    </a:ext>
                  </a:extLst>
                </a:gridCol>
                <a:gridCol w="2417286">
                  <a:extLst>
                    <a:ext uri="{9D8B030D-6E8A-4147-A177-3AD203B41FA5}">
                      <a16:colId xmlns:a16="http://schemas.microsoft.com/office/drawing/2014/main" xmlns="" val="20001"/>
                    </a:ext>
                  </a:extLst>
                </a:gridCol>
                <a:gridCol w="2417286">
                  <a:extLst>
                    <a:ext uri="{9D8B030D-6E8A-4147-A177-3AD203B41FA5}">
                      <a16:colId xmlns:a16="http://schemas.microsoft.com/office/drawing/2014/main" xmlns="" val="20002"/>
                    </a:ext>
                  </a:extLst>
                </a:gridCol>
              </a:tblGrid>
              <a:tr h="574339">
                <a:tc rowSpan="2">
                  <a:txBody>
                    <a:bodyPr/>
                    <a:lstStyle/>
                    <a:p>
                      <a:pPr algn="ctr">
                        <a:lnSpc>
                          <a:spcPct val="150000"/>
                        </a:lnSpc>
                        <a:spcAft>
                          <a:spcPts val="0"/>
                        </a:spcAft>
                      </a:pPr>
                      <a:r>
                        <a:rPr lang="cs-CZ" sz="1600" spc="20" dirty="0">
                          <a:effectLst/>
                        </a:rPr>
                        <a:t>Úroveň vládních sociálních výdajů</a:t>
                      </a:r>
                      <a:endParaRPr lang="cs-CZ" sz="1600" dirty="0">
                        <a:effectLst/>
                        <a:latin typeface="Times New Roman"/>
                        <a:ea typeface="Times New Roman"/>
                      </a:endParaRPr>
                    </a:p>
                  </a:txBody>
                  <a:tcPr marL="44446" marR="44446" marT="0" marB="0" anchor="ctr"/>
                </a:tc>
                <a:tc gridSpan="2">
                  <a:txBody>
                    <a:bodyPr/>
                    <a:lstStyle/>
                    <a:p>
                      <a:pPr algn="ctr">
                        <a:lnSpc>
                          <a:spcPct val="150000"/>
                        </a:lnSpc>
                        <a:spcAft>
                          <a:spcPts val="0"/>
                        </a:spcAft>
                      </a:pPr>
                      <a:r>
                        <a:rPr lang="cs-CZ" sz="1600" spc="20" dirty="0">
                          <a:effectLst/>
                        </a:rPr>
                        <a:t>Rozsah neziskového sektoru</a:t>
                      </a:r>
                      <a:endParaRPr lang="cs-CZ" sz="1600" dirty="0">
                        <a:effectLst/>
                        <a:latin typeface="Times New Roman"/>
                        <a:ea typeface="Times New Roman"/>
                      </a:endParaRPr>
                    </a:p>
                  </a:txBody>
                  <a:tcPr marL="44446" marR="44446" marT="0" marB="0" anchor="ctr"/>
                </a:tc>
                <a:tc hMerge="1">
                  <a:txBody>
                    <a:bodyPr/>
                    <a:lstStyle/>
                    <a:p>
                      <a:endParaRPr lang="cs-CZ"/>
                    </a:p>
                  </a:txBody>
                  <a:tcPr/>
                </a:tc>
                <a:extLst>
                  <a:ext uri="{0D108BD9-81ED-4DB2-BD59-A6C34878D82A}">
                    <a16:rowId xmlns:a16="http://schemas.microsoft.com/office/drawing/2014/main" xmlns="" val="10000"/>
                  </a:ext>
                </a:extLst>
              </a:tr>
              <a:tr h="653073">
                <a:tc vMerge="1">
                  <a:txBody>
                    <a:bodyPr/>
                    <a:lstStyle/>
                    <a:p>
                      <a:endParaRPr lang="cs-CZ"/>
                    </a:p>
                  </a:txBody>
                  <a:tcPr/>
                </a:tc>
                <a:tc>
                  <a:txBody>
                    <a:bodyPr/>
                    <a:lstStyle/>
                    <a:p>
                      <a:pPr algn="ctr">
                        <a:lnSpc>
                          <a:spcPct val="150000"/>
                        </a:lnSpc>
                        <a:spcAft>
                          <a:spcPts val="0"/>
                        </a:spcAft>
                      </a:pPr>
                      <a:r>
                        <a:rPr lang="cs-CZ" sz="1600" b="1" spc="20" dirty="0" smtClean="0">
                          <a:effectLst/>
                        </a:rPr>
                        <a:t>malý</a:t>
                      </a:r>
                      <a:endParaRPr lang="cs-CZ" sz="1600" b="1" dirty="0">
                        <a:effectLst/>
                        <a:latin typeface="Times New Roman"/>
                        <a:ea typeface="Times New Roman"/>
                      </a:endParaRPr>
                    </a:p>
                  </a:txBody>
                  <a:tcPr marL="44446" marR="44446" marT="0" marB="0" anchor="ctr">
                    <a:solidFill>
                      <a:schemeClr val="tx2">
                        <a:lumMod val="50000"/>
                        <a:lumOff val="50000"/>
                      </a:schemeClr>
                    </a:solidFill>
                  </a:tcPr>
                </a:tc>
                <a:tc>
                  <a:txBody>
                    <a:bodyPr/>
                    <a:lstStyle/>
                    <a:p>
                      <a:pPr algn="ctr">
                        <a:lnSpc>
                          <a:spcPct val="150000"/>
                        </a:lnSpc>
                        <a:spcAft>
                          <a:spcPts val="0"/>
                        </a:spcAft>
                      </a:pPr>
                      <a:r>
                        <a:rPr lang="cs-CZ" sz="1600" b="1" spc="20" dirty="0" smtClean="0">
                          <a:effectLst/>
                        </a:rPr>
                        <a:t>velký</a:t>
                      </a:r>
                      <a:endParaRPr lang="cs-CZ" sz="1600" b="1" dirty="0">
                        <a:effectLst/>
                        <a:latin typeface="Times New Roman"/>
                        <a:ea typeface="Times New Roman"/>
                      </a:endParaRPr>
                    </a:p>
                  </a:txBody>
                  <a:tcPr marL="44446" marR="44446" marT="0" marB="0" anchor="ctr">
                    <a:solidFill>
                      <a:schemeClr val="tx2">
                        <a:lumMod val="50000"/>
                        <a:lumOff val="50000"/>
                      </a:schemeClr>
                    </a:solidFill>
                  </a:tcPr>
                </a:tc>
                <a:extLst>
                  <a:ext uri="{0D108BD9-81ED-4DB2-BD59-A6C34878D82A}">
                    <a16:rowId xmlns:a16="http://schemas.microsoft.com/office/drawing/2014/main" xmlns="" val="10001"/>
                  </a:ext>
                </a:extLst>
              </a:tr>
              <a:tr h="574339">
                <a:tc>
                  <a:txBody>
                    <a:bodyPr/>
                    <a:lstStyle/>
                    <a:p>
                      <a:pPr algn="ctr">
                        <a:lnSpc>
                          <a:spcPct val="150000"/>
                        </a:lnSpc>
                        <a:spcAft>
                          <a:spcPts val="0"/>
                        </a:spcAft>
                      </a:pPr>
                      <a:r>
                        <a:rPr lang="cs-CZ" sz="1600" spc="20">
                          <a:solidFill>
                            <a:schemeClr val="tx1"/>
                          </a:solidFill>
                          <a:effectLst/>
                        </a:rPr>
                        <a:t>nízká</a:t>
                      </a:r>
                      <a:endParaRPr lang="cs-CZ" sz="1600">
                        <a:solidFill>
                          <a:schemeClr val="tx1"/>
                        </a:solidFill>
                        <a:effectLst/>
                        <a:latin typeface="Times New Roman"/>
                        <a:ea typeface="Times New Roman"/>
                      </a:endParaRPr>
                    </a:p>
                  </a:txBody>
                  <a:tcPr marL="44446" marR="44446" marT="0" marB="0" anchor="ctr">
                    <a:solidFill>
                      <a:schemeClr val="tx2">
                        <a:lumMod val="50000"/>
                        <a:lumOff val="50000"/>
                      </a:schemeClr>
                    </a:solidFill>
                  </a:tcPr>
                </a:tc>
                <a:tc>
                  <a:txBody>
                    <a:bodyPr/>
                    <a:lstStyle/>
                    <a:p>
                      <a:pPr algn="ctr">
                        <a:lnSpc>
                          <a:spcPct val="150000"/>
                        </a:lnSpc>
                        <a:spcAft>
                          <a:spcPts val="0"/>
                        </a:spcAft>
                      </a:pPr>
                      <a:r>
                        <a:rPr lang="cs-CZ" sz="1600" spc="20" dirty="0" err="1">
                          <a:effectLst/>
                        </a:rPr>
                        <a:t>Statist</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tc>
                  <a:txBody>
                    <a:bodyPr/>
                    <a:lstStyle/>
                    <a:p>
                      <a:pPr algn="ctr">
                        <a:lnSpc>
                          <a:spcPct val="150000"/>
                        </a:lnSpc>
                        <a:spcAft>
                          <a:spcPts val="0"/>
                        </a:spcAft>
                      </a:pPr>
                      <a:r>
                        <a:rPr lang="cs-CZ" sz="1600" spc="20" dirty="0">
                          <a:effectLst/>
                        </a:rPr>
                        <a:t>Liberální</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extLst>
                  <a:ext uri="{0D108BD9-81ED-4DB2-BD59-A6C34878D82A}">
                    <a16:rowId xmlns:a16="http://schemas.microsoft.com/office/drawing/2014/main" xmlns="" val="10002"/>
                  </a:ext>
                </a:extLst>
              </a:tr>
              <a:tr h="574339">
                <a:tc>
                  <a:txBody>
                    <a:bodyPr/>
                    <a:lstStyle/>
                    <a:p>
                      <a:pPr algn="ctr">
                        <a:lnSpc>
                          <a:spcPct val="150000"/>
                        </a:lnSpc>
                        <a:spcAft>
                          <a:spcPts val="0"/>
                        </a:spcAft>
                      </a:pPr>
                      <a:r>
                        <a:rPr lang="cs-CZ" sz="1600" spc="20" dirty="0">
                          <a:solidFill>
                            <a:schemeClr val="tx1"/>
                          </a:solidFill>
                          <a:effectLst/>
                        </a:rPr>
                        <a:t>vysoká</a:t>
                      </a:r>
                      <a:endParaRPr lang="cs-CZ" sz="1600" dirty="0">
                        <a:solidFill>
                          <a:schemeClr val="tx1"/>
                        </a:solidFill>
                        <a:effectLst/>
                        <a:latin typeface="Times New Roman"/>
                        <a:ea typeface="Times New Roman"/>
                      </a:endParaRPr>
                    </a:p>
                  </a:txBody>
                  <a:tcPr marL="44446" marR="44446" marT="0" marB="0" anchor="ctr">
                    <a:solidFill>
                      <a:schemeClr val="tx2">
                        <a:lumMod val="50000"/>
                        <a:lumOff val="50000"/>
                      </a:schemeClr>
                    </a:solidFill>
                  </a:tcPr>
                </a:tc>
                <a:tc>
                  <a:txBody>
                    <a:bodyPr/>
                    <a:lstStyle/>
                    <a:p>
                      <a:pPr algn="ctr">
                        <a:lnSpc>
                          <a:spcPct val="150000"/>
                        </a:lnSpc>
                        <a:spcAft>
                          <a:spcPts val="0"/>
                        </a:spcAft>
                      </a:pPr>
                      <a:r>
                        <a:rPr lang="cs-CZ" sz="1600" spc="20" dirty="0">
                          <a:effectLst/>
                        </a:rPr>
                        <a:t>Sociálně-demokratický</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tc>
                  <a:txBody>
                    <a:bodyPr/>
                    <a:lstStyle/>
                    <a:p>
                      <a:pPr algn="ctr">
                        <a:lnSpc>
                          <a:spcPct val="150000"/>
                        </a:lnSpc>
                        <a:spcAft>
                          <a:spcPts val="0"/>
                        </a:spcAft>
                      </a:pPr>
                      <a:r>
                        <a:rPr lang="cs-CZ" sz="1600" spc="20" dirty="0">
                          <a:effectLst/>
                        </a:rPr>
                        <a:t>Korporativistický</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extLst>
                  <a:ext uri="{0D108BD9-81ED-4DB2-BD59-A6C34878D82A}">
                    <a16:rowId xmlns:a16="http://schemas.microsoft.com/office/drawing/2014/main" xmlns="" val="10003"/>
                  </a:ext>
                </a:extLst>
              </a:tr>
            </a:tbl>
          </a:graphicData>
        </a:graphic>
      </p:graphicFrame>
      <p:sp>
        <p:nvSpPr>
          <p:cNvPr id="16410" name="Rectangle 2"/>
          <p:cNvSpPr>
            <a:spLocks noChangeArrowheads="1"/>
          </p:cNvSpPr>
          <p:nvPr/>
        </p:nvSpPr>
        <p:spPr bwMode="auto">
          <a:xfrm>
            <a:off x="900113" y="4707364"/>
            <a:ext cx="7488237" cy="93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247572" bIns="38088" anchor="ctr">
            <a:spAutoFit/>
          </a:bodyPr>
          <a:lstStyle>
            <a:lvl1pPr indent="2286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cs-CZ" altLang="cs-CZ" sz="1400" i="1" dirty="0">
                <a:latin typeface="Times New Roman" pitchFamily="18" charset="0"/>
                <a:cs typeface="Times New Roman" pitchFamily="18" charset="0"/>
              </a:rPr>
              <a:t>Čtyři typy </a:t>
            </a:r>
            <a:r>
              <a:rPr lang="cs-CZ" altLang="cs-CZ" sz="1400" i="1" dirty="0">
                <a:latin typeface="Calibri" pitchFamily="34" charset="0"/>
                <a:cs typeface="Times New Roman" pitchFamily="18" charset="0"/>
              </a:rPr>
              <a:t>„</a:t>
            </a:r>
            <a:r>
              <a:rPr lang="cs-CZ" altLang="cs-CZ" sz="1400" i="1" dirty="0">
                <a:latin typeface="Times New Roman" pitchFamily="18" charset="0"/>
                <a:cs typeface="Times New Roman" pitchFamily="18" charset="0"/>
              </a:rPr>
              <a:t>neziskových režimů</a:t>
            </a:r>
            <a:r>
              <a:rPr lang="cs-CZ" altLang="cs-CZ" sz="1400" i="1" dirty="0">
                <a:latin typeface="Calibri" pitchFamily="34" charset="0"/>
                <a:cs typeface="Times New Roman" pitchFamily="18" charset="0"/>
              </a:rPr>
              <a:t>“</a:t>
            </a:r>
            <a:endParaRPr lang="cs-CZ" altLang="cs-CZ" sz="1400" i="1" dirty="0">
              <a:latin typeface="Times New Roman" pitchFamily="18" charset="0"/>
              <a:cs typeface="Times New Roman" pitchFamily="18" charset="0"/>
            </a:endParaRPr>
          </a:p>
          <a:p>
            <a:pPr algn="just"/>
            <a:r>
              <a:rPr lang="cs-CZ" altLang="cs-CZ" sz="1400" i="1" dirty="0">
                <a:latin typeface="Garamond" pitchFamily="18" charset="0"/>
                <a:cs typeface="Times New Roman" pitchFamily="18" charset="0"/>
              </a:rPr>
              <a:t>Pramen: </a:t>
            </a:r>
            <a:r>
              <a:rPr lang="cs-CZ" altLang="cs-CZ" sz="1400" i="1" dirty="0" err="1">
                <a:latin typeface="Garamond" pitchFamily="18" charset="0"/>
                <a:cs typeface="Times New Roman" pitchFamily="18" charset="0"/>
              </a:rPr>
              <a:t>Salamon</a:t>
            </a:r>
            <a:r>
              <a:rPr lang="cs-CZ" altLang="cs-CZ" sz="1400" i="1" dirty="0">
                <a:latin typeface="Garamond" pitchFamily="18" charset="0"/>
                <a:cs typeface="Times New Roman" pitchFamily="18" charset="0"/>
              </a:rPr>
              <a:t>, L.M., </a:t>
            </a:r>
            <a:r>
              <a:rPr lang="cs-CZ" altLang="cs-CZ" sz="1400" i="1" dirty="0" err="1">
                <a:latin typeface="Garamond" pitchFamily="18" charset="0"/>
                <a:cs typeface="Times New Roman" pitchFamily="18" charset="0"/>
              </a:rPr>
              <a:t>Anheier</a:t>
            </a:r>
            <a:r>
              <a:rPr lang="cs-CZ" altLang="cs-CZ" sz="1400" i="1" dirty="0">
                <a:latin typeface="Garamond" pitchFamily="18" charset="0"/>
                <a:cs typeface="Times New Roman" pitchFamily="18" charset="0"/>
              </a:rPr>
              <a:t>, H.K.: </a:t>
            </a:r>
            <a:r>
              <a:rPr lang="cs-CZ" altLang="cs-CZ" sz="1400" i="1" dirty="0" err="1">
                <a:latin typeface="Garamond" pitchFamily="18" charset="0"/>
                <a:cs typeface="Times New Roman" pitchFamily="18" charset="0"/>
              </a:rPr>
              <a:t>Social</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Origins</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of</a:t>
            </a:r>
            <a:r>
              <a:rPr lang="cs-CZ" altLang="cs-CZ" sz="1400" i="1" dirty="0">
                <a:latin typeface="Garamond" pitchFamily="18" charset="0"/>
                <a:cs typeface="Times New Roman" pitchFamily="18" charset="0"/>
              </a:rPr>
              <a:t> Civil Society: </a:t>
            </a:r>
            <a:r>
              <a:rPr lang="cs-CZ" altLang="cs-CZ" sz="1400" i="1" dirty="0" err="1">
                <a:latin typeface="Garamond" pitchFamily="18" charset="0"/>
                <a:cs typeface="Times New Roman" pitchFamily="18" charset="0"/>
              </a:rPr>
              <a:t>Explaining</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the</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Nonprofit</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sector</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Cross-Nationally</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Voluntas</a:t>
            </a:r>
            <a:r>
              <a:rPr lang="cs-CZ" altLang="cs-CZ" sz="1400" i="1" dirty="0">
                <a:latin typeface="Garamond" pitchFamily="18" charset="0"/>
                <a:cs typeface="Times New Roman" pitchFamily="18" charset="0"/>
              </a:rPr>
              <a:t>, vol. 9, No. 3, 1998</a:t>
            </a:r>
            <a:endParaRPr lang="cs-CZ" altLang="cs-CZ" sz="1400"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p:txBody>
          <a:bodyPr/>
          <a:lstStyle/>
          <a:p>
            <a:pPr eaLnBrk="1" hangingPunct="1"/>
            <a:r>
              <a:rPr lang="cs-CZ" altLang="cs-CZ" dirty="0" smtClean="0"/>
              <a:t>Ad Teorie společenských zdrojů</a:t>
            </a:r>
          </a:p>
        </p:txBody>
      </p:sp>
      <p:sp>
        <p:nvSpPr>
          <p:cNvPr id="17411" name="Zástupný symbol pro obsah 2"/>
          <p:cNvSpPr>
            <a:spLocks noGrp="1"/>
          </p:cNvSpPr>
          <p:nvPr>
            <p:ph idx="1"/>
          </p:nvPr>
        </p:nvSpPr>
        <p:spPr>
          <a:xfrm>
            <a:off x="838200" y="2066546"/>
            <a:ext cx="7467600" cy="3600400"/>
          </a:xfrm>
        </p:spPr>
        <p:txBody>
          <a:bodyPr>
            <a:normAutofit/>
          </a:bodyPr>
          <a:lstStyle/>
          <a:p>
            <a:pPr eaLnBrk="1" hangingPunct="1"/>
            <a:r>
              <a:rPr lang="cs-CZ" altLang="cs-CZ" sz="2000" dirty="0" smtClean="0"/>
              <a:t>Liberální </a:t>
            </a:r>
            <a:r>
              <a:rPr lang="cs-CZ" altLang="cs-CZ" sz="2000" dirty="0" smtClean="0"/>
              <a:t>model </a:t>
            </a:r>
            <a:br>
              <a:rPr lang="cs-CZ" altLang="cs-CZ" sz="2000" dirty="0" smtClean="0"/>
            </a:br>
            <a:r>
              <a:rPr lang="cs-CZ" altLang="cs-CZ" sz="2000" dirty="0" smtClean="0"/>
              <a:t>Je </a:t>
            </a:r>
            <a:r>
              <a:rPr lang="cs-CZ" altLang="cs-CZ" sz="2000" dirty="0" smtClean="0"/>
              <a:t>charakteristický tím, že společnost preferuje, aby se problematika sociálních služeb řešila na úrovni </a:t>
            </a:r>
            <a:r>
              <a:rPr lang="cs-CZ" altLang="cs-CZ" sz="2000" b="1" dirty="0" smtClean="0"/>
              <a:t>soukromé iniciativy </a:t>
            </a:r>
            <a:r>
              <a:rPr lang="cs-CZ" altLang="cs-CZ" sz="2000" dirty="0" smtClean="0"/>
              <a:t>nebo </a:t>
            </a:r>
            <a:r>
              <a:rPr lang="cs-CZ" altLang="cs-CZ" sz="2000" b="1" dirty="0" smtClean="0"/>
              <a:t>dobrovolnictví</a:t>
            </a:r>
            <a:r>
              <a:rPr lang="cs-CZ" altLang="cs-CZ" sz="2000" dirty="0" smtClean="0"/>
              <a:t>. Naopak přetrvává názorový nesouhlas s expandováním státu do této oblasti. </a:t>
            </a:r>
            <a:endParaRPr lang="cs-CZ" altLang="cs-CZ" sz="2000" dirty="0" smtClean="0"/>
          </a:p>
          <a:p>
            <a:pPr eaLnBrk="1" hangingPunct="1"/>
            <a:r>
              <a:rPr lang="cs-CZ" altLang="cs-CZ" sz="2000" dirty="0" smtClean="0"/>
              <a:t>Tento </a:t>
            </a:r>
            <a:r>
              <a:rPr lang="cs-CZ" altLang="cs-CZ" sz="2000" dirty="0" smtClean="0"/>
              <a:t>stav je typický pro společnost se </a:t>
            </a:r>
            <a:r>
              <a:rPr lang="cs-CZ" altLang="cs-CZ" sz="2000" b="1" dirty="0" smtClean="0"/>
              <a:t>silnou střední třídou</a:t>
            </a:r>
            <a:r>
              <a:rPr lang="cs-CZ" altLang="cs-CZ" sz="2000" dirty="0" smtClean="0"/>
              <a:t>, kde má opozice z nejvyšší nebo naopak nejnižší třídy výrazně slabší moc.</a:t>
            </a:r>
          </a:p>
          <a:p>
            <a:pPr eaLnBrk="1" hangingPunct="1"/>
            <a:r>
              <a:rPr lang="cs-CZ" altLang="cs-CZ" sz="2000" dirty="0" smtClean="0"/>
              <a:t>USA, GB</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p:txBody>
          <a:bodyPr/>
          <a:lstStyle/>
          <a:p>
            <a:pPr eaLnBrk="1" hangingPunct="1"/>
            <a:r>
              <a:rPr lang="cs-CZ" altLang="cs-CZ" dirty="0" smtClean="0"/>
              <a:t>Ad Teorie společenských zdrojů</a:t>
            </a:r>
          </a:p>
        </p:txBody>
      </p:sp>
      <p:sp>
        <p:nvSpPr>
          <p:cNvPr id="3" name="Zástupný symbol pro obsah 2"/>
          <p:cNvSpPr>
            <a:spLocks noGrp="1"/>
          </p:cNvSpPr>
          <p:nvPr>
            <p:ph idx="1"/>
          </p:nvPr>
        </p:nvSpPr>
        <p:spPr>
          <a:xfrm>
            <a:off x="838200" y="1780759"/>
            <a:ext cx="7467600" cy="4576862"/>
          </a:xfrm>
        </p:spPr>
        <p:txBody>
          <a:bodyPr rtlCol="0">
            <a:normAutofit/>
          </a:bodyPr>
          <a:lstStyle/>
          <a:p>
            <a:pPr eaLnBrk="1" fontAlgn="auto" hangingPunct="1">
              <a:spcAft>
                <a:spcPts val="0"/>
              </a:spcAft>
              <a:buFont typeface="Arial" pitchFamily="34" charset="0"/>
              <a:buChar char="•"/>
              <a:defRPr/>
            </a:pPr>
            <a:endParaRPr lang="cs-CZ" sz="2000" dirty="0" smtClean="0">
              <a:solidFill>
                <a:schemeClr val="tx1">
                  <a:lumMod val="75000"/>
                  <a:lumOff val="25000"/>
                </a:schemeClr>
              </a:solidFill>
            </a:endParaRPr>
          </a:p>
          <a:p>
            <a:pPr>
              <a:buFont typeface="Arial" pitchFamily="34" charset="0"/>
              <a:buChar char="•"/>
              <a:defRPr/>
            </a:pPr>
            <a:r>
              <a:rPr lang="cs-CZ" sz="2000" dirty="0" smtClean="0">
                <a:solidFill>
                  <a:schemeClr val="tx1">
                    <a:lumMod val="75000"/>
                    <a:lumOff val="25000"/>
                  </a:schemeClr>
                </a:solidFill>
              </a:rPr>
              <a:t>Sociálně </a:t>
            </a:r>
            <a:r>
              <a:rPr lang="cs-CZ" sz="2000" dirty="0" smtClean="0">
                <a:solidFill>
                  <a:schemeClr val="tx1">
                    <a:lumMod val="75000"/>
                    <a:lumOff val="25000"/>
                  </a:schemeClr>
                </a:solidFill>
              </a:rPr>
              <a:t>demokratický </a:t>
            </a:r>
            <a:r>
              <a:rPr lang="cs-CZ" sz="2000" dirty="0" smtClean="0">
                <a:solidFill>
                  <a:schemeClr val="tx1">
                    <a:lumMod val="75000"/>
                    <a:lumOff val="25000"/>
                  </a:schemeClr>
                </a:solidFill>
              </a:rPr>
              <a:t>model </a:t>
            </a:r>
            <a:br>
              <a:rPr lang="cs-CZ" sz="2000" dirty="0" smtClean="0">
                <a:solidFill>
                  <a:schemeClr val="tx1">
                    <a:lumMod val="75000"/>
                    <a:lumOff val="25000"/>
                  </a:schemeClr>
                </a:solidFill>
              </a:rPr>
            </a:br>
            <a:r>
              <a:rPr lang="cs-CZ" sz="2000" dirty="0" smtClean="0">
                <a:solidFill>
                  <a:schemeClr val="tx1">
                    <a:lumMod val="75000"/>
                    <a:lumOff val="25000"/>
                  </a:schemeClr>
                </a:solidFill>
              </a:rPr>
              <a:t>Pro </a:t>
            </a:r>
            <a:r>
              <a:rPr lang="cs-CZ" sz="2000" dirty="0" smtClean="0">
                <a:solidFill>
                  <a:schemeClr val="tx1">
                    <a:lumMod val="75000"/>
                    <a:lumOff val="25000"/>
                  </a:schemeClr>
                </a:solidFill>
              </a:rPr>
              <a:t>působení NO v oblasti sociálních služeb ponechává jen malý prostor, neboť </a:t>
            </a:r>
            <a:r>
              <a:rPr lang="cs-CZ" sz="2000" dirty="0" smtClean="0">
                <a:solidFill>
                  <a:schemeClr val="tx1">
                    <a:lumMod val="75000"/>
                    <a:lumOff val="25000"/>
                  </a:schemeClr>
                </a:solidFill>
              </a:rPr>
              <a:t>upřednostňuje </a:t>
            </a:r>
            <a:r>
              <a:rPr lang="cs-CZ" sz="2000" b="1" dirty="0" smtClean="0">
                <a:solidFill>
                  <a:schemeClr val="tx1">
                    <a:lumMod val="75000"/>
                    <a:lumOff val="25000"/>
                  </a:schemeClr>
                </a:solidFill>
              </a:rPr>
              <a:t>státem </a:t>
            </a:r>
            <a:r>
              <a:rPr lang="cs-CZ" sz="2000" b="1" dirty="0" smtClean="0">
                <a:solidFill>
                  <a:schemeClr val="tx1">
                    <a:lumMod val="75000"/>
                    <a:lumOff val="25000"/>
                  </a:schemeClr>
                </a:solidFill>
              </a:rPr>
              <a:t>zabezpečované </a:t>
            </a:r>
            <a:r>
              <a:rPr lang="cs-CZ" sz="2000" b="1" dirty="0" smtClean="0">
                <a:solidFill>
                  <a:schemeClr val="tx1">
                    <a:lumMod val="75000"/>
                    <a:lumOff val="25000"/>
                  </a:schemeClr>
                </a:solidFill>
              </a:rPr>
              <a:t>služby</a:t>
            </a:r>
            <a:r>
              <a:rPr lang="cs-CZ" sz="2000" dirty="0" smtClean="0">
                <a:solidFill>
                  <a:schemeClr val="tx1">
                    <a:lumMod val="75000"/>
                    <a:lumOff val="25000"/>
                  </a:schemeClr>
                </a:solidFill>
              </a:rPr>
              <a:t>. </a:t>
            </a:r>
            <a:endParaRPr lang="cs-CZ" sz="2000" dirty="0" smtClean="0">
              <a:solidFill>
                <a:schemeClr val="tx1">
                  <a:lumMod val="75000"/>
                  <a:lumOff val="25000"/>
                </a:schemeClr>
              </a:solidFill>
            </a:endParaRPr>
          </a:p>
          <a:p>
            <a:pPr>
              <a:buFont typeface="Arial" pitchFamily="34" charset="0"/>
              <a:buChar char="•"/>
              <a:defRPr/>
            </a:pPr>
            <a:r>
              <a:rPr lang="cs-CZ" sz="2000" dirty="0" smtClean="0">
                <a:solidFill>
                  <a:schemeClr val="tx1">
                    <a:lumMod val="75000"/>
                    <a:lumOff val="25000"/>
                  </a:schemeClr>
                </a:solidFill>
              </a:rPr>
              <a:t>Pravděpodobně </a:t>
            </a:r>
            <a:r>
              <a:rPr lang="cs-CZ" sz="2000" dirty="0" smtClean="0">
                <a:solidFill>
                  <a:schemeClr val="tx1">
                    <a:lumMod val="75000"/>
                    <a:lumOff val="25000"/>
                  </a:schemeClr>
                </a:solidFill>
              </a:rPr>
              <a:t>se bude vyskytovat ve společnosti s vysokým nebo rozhodujícím zastoupení třetí třídy. Zároveň platí, že jejich zájmy budou efektivně prosazovány v oblasti státní politiky. </a:t>
            </a:r>
            <a:endParaRPr lang="cs-CZ" sz="2000" dirty="0" smtClean="0">
              <a:solidFill>
                <a:schemeClr val="tx1">
                  <a:lumMod val="75000"/>
                  <a:lumOff val="25000"/>
                </a:schemeClr>
              </a:solidFill>
            </a:endParaRPr>
          </a:p>
          <a:p>
            <a:pPr lvl="1">
              <a:buFont typeface="Arial" pitchFamily="34" charset="0"/>
              <a:buChar char="•"/>
              <a:defRPr/>
            </a:pPr>
            <a:r>
              <a:rPr lang="cs-CZ" sz="2000" dirty="0" smtClean="0">
                <a:solidFill>
                  <a:schemeClr val="tx1">
                    <a:lumMod val="75000"/>
                    <a:lumOff val="25000"/>
                  </a:schemeClr>
                </a:solidFill>
              </a:rPr>
              <a:t>Vyplývající </a:t>
            </a:r>
            <a:r>
              <a:rPr lang="cs-CZ" sz="2000" dirty="0" smtClean="0">
                <a:solidFill>
                  <a:schemeClr val="tx1">
                    <a:lumMod val="75000"/>
                    <a:lumOff val="25000"/>
                  </a:schemeClr>
                </a:solidFill>
              </a:rPr>
              <a:t>role NO je tedy marginální, spočívá ve vytváření platformy pro vyjadřování názorů a reprezentaci </a:t>
            </a:r>
            <a:r>
              <a:rPr lang="cs-CZ" sz="2000" dirty="0" smtClean="0">
                <a:solidFill>
                  <a:schemeClr val="tx1">
                    <a:lumMod val="75000"/>
                    <a:lumOff val="25000"/>
                  </a:schemeClr>
                </a:solidFill>
              </a:rPr>
              <a:t>politických, sociálních a kulturních </a:t>
            </a:r>
            <a:r>
              <a:rPr lang="cs-CZ" sz="2000" dirty="0" smtClean="0">
                <a:solidFill>
                  <a:schemeClr val="tx1">
                    <a:lumMod val="75000"/>
                    <a:lumOff val="25000"/>
                  </a:schemeClr>
                </a:solidFill>
              </a:rPr>
              <a:t>zájmů.</a:t>
            </a:r>
          </a:p>
          <a:p>
            <a:pPr>
              <a:buFont typeface="Arial" pitchFamily="34" charset="0"/>
              <a:buChar char="•"/>
              <a:defRPr/>
            </a:pPr>
            <a:r>
              <a:rPr lang="cs-CZ" sz="2000" dirty="0" smtClean="0">
                <a:solidFill>
                  <a:schemeClr val="tx1">
                    <a:lumMod val="75000"/>
                    <a:lumOff val="25000"/>
                  </a:schemeClr>
                </a:solidFill>
              </a:rPr>
              <a:t>Švédsko, Itálie</a:t>
            </a:r>
          </a:p>
          <a:p>
            <a:pPr eaLnBrk="1" fontAlgn="auto" hangingPunct="1">
              <a:spcAft>
                <a:spcPts val="0"/>
              </a:spcAft>
              <a:buFont typeface="Arial" pitchFamily="34" charset="0"/>
              <a:buChar char="•"/>
              <a:defRPr/>
            </a:pPr>
            <a:endParaRPr lang="cs-CZ" sz="2000" dirty="0" smtClean="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p:txBody>
          <a:bodyPr/>
          <a:lstStyle/>
          <a:p>
            <a:pPr eaLnBrk="1" hangingPunct="1"/>
            <a:r>
              <a:rPr lang="cs-CZ" altLang="cs-CZ" dirty="0" smtClean="0"/>
              <a:t>Ad Teorie společenských zdrojů</a:t>
            </a:r>
          </a:p>
        </p:txBody>
      </p:sp>
      <p:sp>
        <p:nvSpPr>
          <p:cNvPr id="19459" name="Zástupný symbol pro obsah 2"/>
          <p:cNvSpPr>
            <a:spLocks noGrp="1"/>
          </p:cNvSpPr>
          <p:nvPr>
            <p:ph idx="1"/>
          </p:nvPr>
        </p:nvSpPr>
        <p:spPr>
          <a:xfrm>
            <a:off x="838200" y="2305823"/>
            <a:ext cx="7467600" cy="3240360"/>
          </a:xfrm>
        </p:spPr>
        <p:txBody>
          <a:bodyPr>
            <a:normAutofit/>
          </a:bodyPr>
          <a:lstStyle/>
          <a:p>
            <a:pPr eaLnBrk="1" hangingPunct="1"/>
            <a:r>
              <a:rPr lang="cs-CZ" altLang="cs-CZ" sz="2000" dirty="0" smtClean="0"/>
              <a:t>Korporativistický model. </a:t>
            </a:r>
            <a:r>
              <a:rPr lang="cs-CZ" altLang="cs-CZ" sz="2000" dirty="0" smtClean="0"/>
              <a:t/>
            </a:r>
            <a:br>
              <a:rPr lang="cs-CZ" altLang="cs-CZ" sz="2000" dirty="0" smtClean="0"/>
            </a:br>
            <a:r>
              <a:rPr lang="cs-CZ" altLang="cs-CZ" sz="2000" dirty="0" smtClean="0"/>
              <a:t>V</a:t>
            </a:r>
            <a:r>
              <a:rPr lang="cs-CZ" altLang="cs-CZ" sz="2000" dirty="0" smtClean="0"/>
              <a:t> uspořádání, které má podobu korporativistického modelu existuje poměrně rozsáhlý NS, kde má stát zároveň silné postavení. </a:t>
            </a:r>
            <a:r>
              <a:rPr lang="cs-CZ" altLang="cs-CZ" sz="2000" dirty="0" smtClean="0"/>
              <a:t/>
            </a:r>
            <a:br>
              <a:rPr lang="cs-CZ" altLang="cs-CZ" sz="2000" dirty="0" smtClean="0"/>
            </a:br>
            <a:r>
              <a:rPr lang="cs-CZ" altLang="cs-CZ" sz="2000" dirty="0" smtClean="0"/>
              <a:t>NS </a:t>
            </a:r>
            <a:r>
              <a:rPr lang="cs-CZ" altLang="cs-CZ" sz="2000" dirty="0" smtClean="0"/>
              <a:t>je ze strany státu podporován, protože působí jako nárazník proti radikálním požadavkům společnosti. Z toho pohledu jde o spolupráci státního </a:t>
            </a:r>
            <a:r>
              <a:rPr lang="cs-CZ" altLang="cs-CZ" sz="2000" dirty="0" smtClean="0"/>
              <a:t>a </a:t>
            </a:r>
            <a:r>
              <a:rPr lang="cs-CZ" altLang="cs-CZ" sz="2000" dirty="0" smtClean="0"/>
              <a:t>neziskového sektoru</a:t>
            </a:r>
          </a:p>
          <a:p>
            <a:pPr eaLnBrk="1" hangingPunct="1"/>
            <a:r>
              <a:rPr lang="cs-CZ" altLang="cs-CZ" sz="2000" dirty="0" smtClean="0"/>
              <a:t>Německo, Francie</a:t>
            </a:r>
            <a:endParaRPr lang="cs-CZ" altLang="cs-CZ"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Teorie neziskového sektoru</a:t>
            </a:r>
            <a:endParaRPr lang="en-US" dirty="0"/>
          </a:p>
        </p:txBody>
      </p:sp>
      <p:sp>
        <p:nvSpPr>
          <p:cNvPr id="3" name="Zástupný symbol pro obsah 2"/>
          <p:cNvSpPr>
            <a:spLocks noGrp="1"/>
          </p:cNvSpPr>
          <p:nvPr>
            <p:ph idx="1"/>
          </p:nvPr>
        </p:nvSpPr>
        <p:spPr>
          <a:xfrm>
            <a:off x="838200" y="2276872"/>
            <a:ext cx="7467600" cy="3712766"/>
          </a:xfrm>
        </p:spPr>
        <p:txBody>
          <a:bodyPr>
            <a:normAutofit fontScale="92500" lnSpcReduction="10000"/>
          </a:bodyPr>
          <a:lstStyle/>
          <a:p>
            <a:r>
              <a:rPr lang="cs-CZ" dirty="0" smtClean="0"/>
              <a:t>Proč existuje </a:t>
            </a:r>
            <a:r>
              <a:rPr lang="cs-CZ" dirty="0" smtClean="0"/>
              <a:t>neziskový sektor? (funkce?)</a:t>
            </a:r>
            <a:endParaRPr lang="cs-CZ" dirty="0" smtClean="0"/>
          </a:p>
          <a:p>
            <a:r>
              <a:rPr lang="cs-CZ" dirty="0" smtClean="0"/>
              <a:t>Proč a kdy se </a:t>
            </a:r>
            <a:r>
              <a:rPr lang="cs-CZ" dirty="0" smtClean="0"/>
              <a:t>(ne)rozvíjí</a:t>
            </a:r>
            <a:r>
              <a:rPr lang="cs-CZ" dirty="0" smtClean="0"/>
              <a:t>?</a:t>
            </a:r>
          </a:p>
          <a:p>
            <a:r>
              <a:rPr lang="cs-CZ" dirty="0" smtClean="0"/>
              <a:t>Jak </a:t>
            </a:r>
            <a:r>
              <a:rPr lang="cs-CZ" dirty="0" smtClean="0"/>
              <a:t>funguje v odlišných podmínkách?</a:t>
            </a:r>
            <a:endParaRPr lang="cs-CZ" dirty="0" smtClean="0"/>
          </a:p>
          <a:p>
            <a:endParaRPr lang="cs-CZ" dirty="0" smtClean="0"/>
          </a:p>
          <a:p>
            <a:pPr marL="228600" lvl="1"/>
            <a:r>
              <a:rPr lang="cs-CZ" dirty="0"/>
              <a:t>Různé odpovědi – „teorie“</a:t>
            </a:r>
          </a:p>
          <a:p>
            <a:endParaRPr lang="cs-CZ" dirty="0" smtClean="0"/>
          </a:p>
          <a:p>
            <a:r>
              <a:rPr lang="cs-CZ" dirty="0" smtClean="0"/>
              <a:t>Typologie:</a:t>
            </a:r>
            <a:endParaRPr lang="cs-CZ" dirty="0"/>
          </a:p>
          <a:p>
            <a:pPr lvl="1"/>
            <a:r>
              <a:rPr lang="cs-CZ" dirty="0" err="1" smtClean="0"/>
              <a:t>Jednofaktorové</a:t>
            </a:r>
            <a:r>
              <a:rPr lang="cs-CZ" dirty="0" smtClean="0"/>
              <a:t> teorie</a:t>
            </a:r>
          </a:p>
          <a:p>
            <a:pPr lvl="1"/>
            <a:r>
              <a:rPr lang="cs-CZ" dirty="0" err="1" smtClean="0"/>
              <a:t>Vícefaktorové</a:t>
            </a:r>
            <a:r>
              <a:rPr lang="cs-CZ" dirty="0" smtClean="0"/>
              <a:t> teorie</a:t>
            </a:r>
          </a:p>
        </p:txBody>
      </p:sp>
    </p:spTree>
    <p:extLst>
      <p:ext uri="{BB962C8B-B14F-4D97-AF65-F5344CB8AC3E}">
        <p14:creationId xmlns:p14="http://schemas.microsoft.com/office/powerpoint/2010/main" val="2699848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p:txBody>
          <a:bodyPr/>
          <a:lstStyle/>
          <a:p>
            <a:pPr eaLnBrk="1" hangingPunct="1"/>
            <a:r>
              <a:rPr lang="cs-CZ" altLang="cs-CZ" dirty="0" smtClean="0"/>
              <a:t>Ad Teorie společenských zdrojů</a:t>
            </a:r>
          </a:p>
        </p:txBody>
      </p:sp>
      <p:sp>
        <p:nvSpPr>
          <p:cNvPr id="20483" name="Zástupný symbol pro obsah 2"/>
          <p:cNvSpPr>
            <a:spLocks noGrp="1"/>
          </p:cNvSpPr>
          <p:nvPr>
            <p:ph idx="1"/>
          </p:nvPr>
        </p:nvSpPr>
        <p:spPr>
          <a:xfrm>
            <a:off x="838200" y="2049344"/>
            <a:ext cx="7467600" cy="4720878"/>
          </a:xfrm>
        </p:spPr>
        <p:txBody>
          <a:bodyPr>
            <a:normAutofit/>
          </a:bodyPr>
          <a:lstStyle/>
          <a:p>
            <a:pPr eaLnBrk="1" hangingPunct="1">
              <a:buFont typeface="Arial" charset="0"/>
              <a:buChar char="•"/>
            </a:pPr>
            <a:r>
              <a:rPr lang="cs-CZ" altLang="cs-CZ" sz="2000" dirty="0" smtClean="0"/>
              <a:t>Etatistický </a:t>
            </a:r>
            <a:r>
              <a:rPr lang="cs-CZ" altLang="cs-CZ" sz="2000" dirty="0" smtClean="0"/>
              <a:t>model („</a:t>
            </a:r>
            <a:r>
              <a:rPr lang="cs-CZ" altLang="cs-CZ" sz="2000" dirty="0" err="1" smtClean="0"/>
              <a:t>statist</a:t>
            </a:r>
            <a:r>
              <a:rPr lang="cs-CZ" altLang="cs-CZ" sz="2000" dirty="0" smtClean="0"/>
              <a:t>“)</a:t>
            </a:r>
            <a:r>
              <a:rPr lang="cs-CZ" altLang="cs-CZ" sz="2000" dirty="0" smtClean="0"/>
              <a:t> </a:t>
            </a:r>
            <a:br>
              <a:rPr lang="cs-CZ" altLang="cs-CZ" sz="2000" dirty="0" smtClean="0"/>
            </a:br>
            <a:r>
              <a:rPr lang="cs-CZ" altLang="cs-CZ" sz="2000" dirty="0" smtClean="0"/>
              <a:t>Charakteristická </a:t>
            </a:r>
            <a:r>
              <a:rPr lang="cs-CZ" altLang="cs-CZ" sz="2000" dirty="0" smtClean="0"/>
              <a:t>vlastnost tohoto konceptu je silný stát, který ovšem na rozdíl od sociálně demokratického uspořádání, není doprovázen silným vlivem třetí třídy. Stát slouží spíše zájmům sebe samého, popřípadě odráží zájmy ekonomických elit. Má značnou autonomii v rozhodování a v celé své působnosti. </a:t>
            </a:r>
            <a:endParaRPr lang="cs-CZ" altLang="cs-CZ" sz="2000" dirty="0" smtClean="0"/>
          </a:p>
          <a:p>
            <a:pPr lvl="1">
              <a:buFont typeface="Arial" charset="0"/>
              <a:buChar char="•"/>
            </a:pPr>
            <a:r>
              <a:rPr lang="cs-CZ" altLang="cs-CZ" sz="2000" dirty="0" smtClean="0"/>
              <a:t>NO </a:t>
            </a:r>
            <a:r>
              <a:rPr lang="cs-CZ" altLang="cs-CZ" sz="2000" dirty="0" smtClean="0"/>
              <a:t>představují pouze zastoupení marginálních zájmů. Adekvátně tomu jsou vytlačovány na periferii společenského dění.</a:t>
            </a:r>
          </a:p>
          <a:p>
            <a:pPr eaLnBrk="1" hangingPunct="1">
              <a:buFont typeface="Arial" charset="0"/>
              <a:buChar char="•"/>
            </a:pPr>
            <a:r>
              <a:rPr lang="cs-CZ" altLang="cs-CZ" sz="2000" smtClean="0"/>
              <a:t>Jap</a:t>
            </a:r>
            <a:r>
              <a:rPr lang="cs-CZ" altLang="cs-CZ" sz="2000" smtClean="0"/>
              <a:t>onsko …</a:t>
            </a:r>
            <a:endParaRPr lang="cs-CZ" altLang="cs-CZ"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268761"/>
            <a:ext cx="8042275" cy="504056"/>
          </a:xfrm>
        </p:spPr>
        <p:txBody>
          <a:bodyPr>
            <a:normAutofit fontScale="90000"/>
          </a:bodyPr>
          <a:lstStyle/>
          <a:p>
            <a:endParaRPr lang="en-US" dirty="0"/>
          </a:p>
        </p:txBody>
      </p:sp>
      <p:sp>
        <p:nvSpPr>
          <p:cNvPr id="4" name="TextovéPole 3"/>
          <p:cNvSpPr txBox="1"/>
          <p:nvPr/>
        </p:nvSpPr>
        <p:spPr>
          <a:xfrm>
            <a:off x="611560" y="2132856"/>
            <a:ext cx="8065029" cy="3139321"/>
          </a:xfrm>
          <a:prstGeom prst="rect">
            <a:avLst/>
          </a:prstGeom>
          <a:noFill/>
        </p:spPr>
        <p:txBody>
          <a:bodyPr wrap="square" rtlCol="0">
            <a:spAutoFit/>
          </a:bodyPr>
          <a:lstStyle/>
          <a:p>
            <a:r>
              <a:rPr lang="cs-CZ" dirty="0" smtClean="0"/>
              <a:t>Další zdroje:</a:t>
            </a:r>
          </a:p>
          <a:p>
            <a:r>
              <a:rPr lang="cs-CZ" dirty="0">
                <a:hlinkClick r:id="rId2"/>
              </a:rPr>
              <a:t>https://</a:t>
            </a:r>
            <a:r>
              <a:rPr lang="cs-CZ" dirty="0" smtClean="0">
                <a:hlinkClick r:id="rId2"/>
              </a:rPr>
              <a:t>law.yale.edu/system/files/documents/pdf/Faculty/Hansmanneconomictheories.pdf</a:t>
            </a:r>
            <a:endParaRPr lang="cs-CZ" dirty="0" smtClean="0"/>
          </a:p>
          <a:p>
            <a:endParaRPr lang="cs-CZ" dirty="0"/>
          </a:p>
          <a:p>
            <a:r>
              <a:rPr lang="cs-CZ" dirty="0">
                <a:hlinkClick r:id="rId3"/>
              </a:rPr>
              <a:t>https://</a:t>
            </a:r>
            <a:r>
              <a:rPr lang="cs-CZ" dirty="0" smtClean="0">
                <a:hlinkClick r:id="rId3"/>
              </a:rPr>
              <a:t>www.researchgate.net/publication/237007621_Revize_teorii_neziskoveho_sektoru</a:t>
            </a:r>
            <a:endParaRPr lang="cs-CZ" dirty="0" smtClean="0"/>
          </a:p>
          <a:p>
            <a:endParaRPr lang="cs-CZ" dirty="0" smtClean="0"/>
          </a:p>
          <a:p>
            <a:endParaRPr lang="cs-CZ" dirty="0"/>
          </a:p>
          <a:p>
            <a:endParaRPr lang="cs-CZ" dirty="0" smtClean="0"/>
          </a:p>
          <a:p>
            <a:endParaRPr lang="cs-CZ" dirty="0"/>
          </a:p>
          <a:p>
            <a:r>
              <a:rPr lang="cs-CZ" dirty="0" smtClean="0"/>
              <a:t>Pokud </a:t>
            </a:r>
            <a:r>
              <a:rPr lang="cs-CZ" dirty="0" smtClean="0"/>
              <a:t>máte zájem. </a:t>
            </a:r>
            <a:r>
              <a:rPr lang="cs-CZ" dirty="0" smtClean="0">
                <a:sym typeface="Wingdings" panose="05000000000000000000" pitchFamily="2" charset="2"/>
              </a:rPr>
              <a:t></a:t>
            </a:r>
            <a:endParaRPr lang="en-US" dirty="0"/>
          </a:p>
        </p:txBody>
      </p:sp>
    </p:spTree>
    <p:extLst>
      <p:ext uri="{BB962C8B-B14F-4D97-AF65-F5344CB8AC3E}">
        <p14:creationId xmlns:p14="http://schemas.microsoft.com/office/powerpoint/2010/main" val="3580992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pPr eaLnBrk="1" hangingPunct="1"/>
            <a:r>
              <a:rPr lang="cs-CZ" altLang="cs-CZ" dirty="0" smtClean="0"/>
              <a:t>Teorie vzniku &amp; rozvoje NNO</a:t>
            </a:r>
          </a:p>
        </p:txBody>
      </p:sp>
      <p:sp>
        <p:nvSpPr>
          <p:cNvPr id="3" name="Zástupný symbol pro obsah 2"/>
          <p:cNvSpPr>
            <a:spLocks noGrp="1"/>
          </p:cNvSpPr>
          <p:nvPr>
            <p:ph idx="1"/>
          </p:nvPr>
        </p:nvSpPr>
        <p:spPr/>
        <p:txBody>
          <a:bodyPr rtlCol="0">
            <a:normAutofit fontScale="85000" lnSpcReduction="20000"/>
          </a:bodyPr>
          <a:lstStyle/>
          <a:p>
            <a:pPr eaLnBrk="1" fontAlgn="auto" hangingPunct="1">
              <a:spcAft>
                <a:spcPts val="0"/>
              </a:spcAft>
              <a:defRPr/>
            </a:pPr>
            <a:r>
              <a:rPr lang="cs-CZ" b="1" dirty="0" err="1" smtClean="0">
                <a:solidFill>
                  <a:schemeClr val="tx1">
                    <a:lumMod val="75000"/>
                    <a:lumOff val="25000"/>
                  </a:schemeClr>
                </a:solidFill>
              </a:rPr>
              <a:t>Jednofaktorové</a:t>
            </a:r>
            <a:endParaRPr lang="cs-CZ" b="1" dirty="0" smtClean="0">
              <a:solidFill>
                <a:schemeClr val="tx1">
                  <a:lumMod val="75000"/>
                  <a:lumOff val="25000"/>
                </a:schemeClr>
              </a:solidFill>
            </a:endParaRPr>
          </a:p>
          <a:p>
            <a:pPr lvl="1">
              <a:defRPr/>
            </a:pPr>
            <a:r>
              <a:rPr lang="cs-CZ" dirty="0" smtClean="0">
                <a:solidFill>
                  <a:schemeClr val="tx1">
                    <a:lumMod val="75000"/>
                    <a:lumOff val="25000"/>
                  </a:schemeClr>
                </a:solidFill>
              </a:rPr>
              <a:t>Selhávání trhu a vlády (státu) – </a:t>
            </a:r>
            <a:r>
              <a:rPr lang="cs-CZ" b="1" dirty="0" smtClean="0">
                <a:solidFill>
                  <a:schemeClr val="tx1">
                    <a:lumMod val="75000"/>
                    <a:lumOff val="25000"/>
                  </a:schemeClr>
                </a:solidFill>
              </a:rPr>
              <a:t>teorie heterogenity</a:t>
            </a:r>
          </a:p>
          <a:p>
            <a:pPr lvl="1">
              <a:defRPr/>
            </a:pPr>
            <a:r>
              <a:rPr lang="cs-CZ" dirty="0" smtClean="0">
                <a:solidFill>
                  <a:schemeClr val="tx1">
                    <a:lumMod val="75000"/>
                    <a:lumOff val="25000"/>
                  </a:schemeClr>
                </a:solidFill>
              </a:rPr>
              <a:t>Asymetrická informace – </a:t>
            </a:r>
            <a:r>
              <a:rPr lang="cs-CZ" b="1" dirty="0" smtClean="0">
                <a:solidFill>
                  <a:schemeClr val="tx1">
                    <a:lumMod val="75000"/>
                    <a:lumOff val="25000"/>
                  </a:schemeClr>
                </a:solidFill>
              </a:rPr>
              <a:t>teorie selhávání smluvních vztahů</a:t>
            </a:r>
          </a:p>
          <a:p>
            <a:pPr lvl="1">
              <a:defRPr/>
            </a:pPr>
            <a:r>
              <a:rPr lang="cs-CZ" dirty="0" smtClean="0">
                <a:solidFill>
                  <a:schemeClr val="tx1">
                    <a:lumMod val="75000"/>
                    <a:lumOff val="25000"/>
                  </a:schemeClr>
                </a:solidFill>
              </a:rPr>
              <a:t>Rozvíjející se a komplexní stát – </a:t>
            </a:r>
            <a:r>
              <a:rPr lang="cs-CZ" b="1" dirty="0" smtClean="0">
                <a:solidFill>
                  <a:schemeClr val="tx1">
                    <a:lumMod val="75000"/>
                    <a:lumOff val="25000"/>
                  </a:schemeClr>
                </a:solidFill>
              </a:rPr>
              <a:t>teorie státu blahobytu</a:t>
            </a:r>
          </a:p>
          <a:p>
            <a:pPr lvl="1">
              <a:defRPr/>
            </a:pPr>
            <a:r>
              <a:rPr lang="cs-CZ" dirty="0" smtClean="0">
                <a:solidFill>
                  <a:schemeClr val="tx1">
                    <a:lumMod val="75000"/>
                    <a:lumOff val="25000"/>
                  </a:schemeClr>
                </a:solidFill>
              </a:rPr>
              <a:t>Selhávání neziskových organizací – </a:t>
            </a:r>
            <a:r>
              <a:rPr lang="cs-CZ" b="1" dirty="0" smtClean="0">
                <a:solidFill>
                  <a:schemeClr val="tx1">
                    <a:lumMod val="75000"/>
                    <a:lumOff val="25000"/>
                  </a:schemeClr>
                </a:solidFill>
              </a:rPr>
              <a:t>teorie vzájemné závislosti</a:t>
            </a:r>
            <a:r>
              <a:rPr lang="cs-CZ" dirty="0" smtClean="0">
                <a:solidFill>
                  <a:schemeClr val="tx1">
                    <a:lumMod val="75000"/>
                    <a:lumOff val="25000"/>
                  </a:schemeClr>
                </a:solidFill>
              </a:rPr>
              <a:t> </a:t>
            </a:r>
            <a:endParaRPr lang="cs-CZ" dirty="0" smtClean="0">
              <a:solidFill>
                <a:schemeClr val="tx1">
                  <a:lumMod val="75000"/>
                  <a:lumOff val="25000"/>
                </a:schemeClr>
              </a:solidFill>
            </a:endParaRPr>
          </a:p>
          <a:p>
            <a:pPr lvl="1">
              <a:defRPr/>
            </a:pPr>
            <a:r>
              <a:rPr lang="cs-CZ" dirty="0" smtClean="0">
                <a:solidFill>
                  <a:schemeClr val="tx1">
                    <a:lumMod val="75000"/>
                    <a:lumOff val="25000"/>
                  </a:schemeClr>
                </a:solidFill>
              </a:rPr>
              <a:t>Role </a:t>
            </a:r>
            <a:r>
              <a:rPr lang="cs-CZ" dirty="0">
                <a:solidFill>
                  <a:schemeClr val="tx1">
                    <a:lumMod val="75000"/>
                    <a:lumOff val="25000"/>
                  </a:schemeClr>
                </a:solidFill>
              </a:rPr>
              <a:t>transakčních nákladů - </a:t>
            </a:r>
            <a:r>
              <a:rPr lang="cs-CZ" b="1" dirty="0">
                <a:solidFill>
                  <a:schemeClr val="tx1">
                    <a:lumMod val="75000"/>
                    <a:lumOff val="25000"/>
                  </a:schemeClr>
                </a:solidFill>
              </a:rPr>
              <a:t>teorie strany nabídky</a:t>
            </a:r>
          </a:p>
          <a:p>
            <a:pPr lvl="1">
              <a:defRPr/>
            </a:pPr>
            <a:r>
              <a:rPr lang="cs-CZ" dirty="0" smtClean="0">
                <a:solidFill>
                  <a:schemeClr val="tx1">
                    <a:lumMod val="75000"/>
                    <a:lumOff val="25000"/>
                  </a:schemeClr>
                </a:solidFill>
              </a:rPr>
              <a:t/>
            </a:r>
            <a:br>
              <a:rPr lang="cs-CZ" dirty="0" smtClean="0">
                <a:solidFill>
                  <a:schemeClr val="tx1">
                    <a:lumMod val="75000"/>
                    <a:lumOff val="25000"/>
                  </a:schemeClr>
                </a:solidFill>
              </a:rPr>
            </a:br>
            <a:endParaRPr lang="cs-CZ" dirty="0" smtClean="0">
              <a:solidFill>
                <a:schemeClr val="tx1">
                  <a:lumMod val="75000"/>
                  <a:lumOff val="25000"/>
                </a:schemeClr>
              </a:solidFill>
            </a:endParaRPr>
          </a:p>
          <a:p>
            <a:pPr eaLnBrk="1" fontAlgn="auto" hangingPunct="1">
              <a:spcAft>
                <a:spcPts val="0"/>
              </a:spcAft>
              <a:defRPr/>
            </a:pPr>
            <a:r>
              <a:rPr lang="cs-CZ" b="1" dirty="0" err="1" smtClean="0">
                <a:solidFill>
                  <a:schemeClr val="tx1">
                    <a:lumMod val="75000"/>
                    <a:lumOff val="25000"/>
                  </a:schemeClr>
                </a:solidFill>
              </a:rPr>
              <a:t>Vícefaktorové</a:t>
            </a:r>
            <a:endParaRPr lang="cs-CZ" b="1" dirty="0" smtClean="0">
              <a:solidFill>
                <a:schemeClr val="tx1">
                  <a:lumMod val="75000"/>
                  <a:lumOff val="25000"/>
                </a:schemeClr>
              </a:solidFill>
            </a:endParaRPr>
          </a:p>
          <a:p>
            <a:pPr lvl="1">
              <a:defRPr/>
            </a:pPr>
            <a:r>
              <a:rPr lang="cs-CZ" dirty="0" smtClean="0">
                <a:solidFill>
                  <a:schemeClr val="tx1">
                    <a:lumMod val="75000"/>
                    <a:lumOff val="25000"/>
                  </a:schemeClr>
                </a:solidFill>
              </a:rPr>
              <a:t>Teorie společenských zdrojů/počátků (</a:t>
            </a:r>
            <a:r>
              <a:rPr lang="cs-CZ" dirty="0" err="1" smtClean="0">
                <a:solidFill>
                  <a:schemeClr val="tx1">
                    <a:lumMod val="75000"/>
                    <a:lumOff val="25000"/>
                  </a:schemeClr>
                </a:solidFill>
              </a:rPr>
              <a:t>social</a:t>
            </a:r>
            <a:r>
              <a:rPr lang="cs-CZ" dirty="0" smtClean="0">
                <a:solidFill>
                  <a:schemeClr val="tx1">
                    <a:lumMod val="75000"/>
                    <a:lumOff val="25000"/>
                  </a:schemeClr>
                </a:solidFill>
              </a:rPr>
              <a:t> </a:t>
            </a:r>
            <a:r>
              <a:rPr lang="cs-CZ" dirty="0" err="1" smtClean="0">
                <a:solidFill>
                  <a:schemeClr val="tx1">
                    <a:lumMod val="75000"/>
                    <a:lumOff val="25000"/>
                  </a:schemeClr>
                </a:solidFill>
              </a:rPr>
              <a:t>origins</a:t>
            </a:r>
            <a:r>
              <a:rPr lang="cs-CZ" dirty="0" smtClean="0">
                <a:solidFill>
                  <a:schemeClr val="tx1">
                    <a:lumMod val="75000"/>
                    <a:lumOff val="25000"/>
                  </a:schemeClr>
                </a:solidFill>
              </a:rPr>
              <a:t> </a:t>
            </a:r>
            <a:r>
              <a:rPr lang="cs-CZ" dirty="0" err="1" smtClean="0">
                <a:solidFill>
                  <a:schemeClr val="tx1">
                    <a:lumMod val="75000"/>
                    <a:lumOff val="25000"/>
                  </a:schemeClr>
                </a:solidFill>
              </a:rPr>
              <a:t>theory</a:t>
            </a:r>
            <a:r>
              <a:rPr lang="cs-CZ" dirty="0" smtClean="0">
                <a:solidFill>
                  <a:schemeClr val="tx1">
                    <a:lumMod val="75000"/>
                    <a:lumOff val="25000"/>
                  </a:schemeClr>
                </a:solidFill>
              </a:rPr>
              <a:t>)</a:t>
            </a:r>
          </a:p>
          <a:p>
            <a:pPr lvl="1">
              <a:defRPr/>
            </a:pPr>
            <a:r>
              <a:rPr lang="cs-CZ" dirty="0" smtClean="0">
                <a:solidFill>
                  <a:schemeClr val="tx1">
                    <a:lumMod val="75000"/>
                    <a:lumOff val="25000"/>
                  </a:schemeClr>
                </a:solidFill>
              </a:rPr>
              <a:t>Atd.</a:t>
            </a:r>
          </a:p>
          <a:p>
            <a:pPr marL="0" indent="0" eaLnBrk="1" fontAlgn="auto" hangingPunct="1">
              <a:spcAft>
                <a:spcPts val="0"/>
              </a:spcAft>
              <a:buFont typeface="Rage Italic" pitchFamily="66" charset="0"/>
              <a:buNone/>
              <a:defRPr/>
            </a:pPr>
            <a:endParaRPr lang="cs-CZ" dirty="0">
              <a:solidFill>
                <a:schemeClr val="tx1">
                  <a:lumMod val="75000"/>
                  <a:lumOff val="25000"/>
                </a:schemeClr>
              </a:solidFill>
            </a:endParaRPr>
          </a:p>
          <a:p>
            <a:pPr marL="0" indent="0" eaLnBrk="1" fontAlgn="auto" hangingPunct="1">
              <a:spcAft>
                <a:spcPts val="0"/>
              </a:spcAft>
              <a:buFont typeface="Rage Italic" pitchFamily="66" charset="0"/>
              <a:buNone/>
              <a:defRPr/>
            </a:pPr>
            <a:endParaRPr lang="cs-CZ" dirty="0" smtClean="0">
              <a:solidFill>
                <a:schemeClr val="tx1">
                  <a:lumMod val="75000"/>
                  <a:lumOff val="25000"/>
                </a:schemeClr>
              </a:solidFill>
            </a:endParaRPr>
          </a:p>
          <a:p>
            <a:pPr eaLnBrk="1" fontAlgn="auto" hangingPunct="1">
              <a:spcAft>
                <a:spcPts val="0"/>
              </a:spcAft>
              <a:defRPr/>
            </a:pPr>
            <a:endParaRPr lang="cs-CZ"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normAutofit fontScale="90000"/>
          </a:bodyPr>
          <a:lstStyle/>
          <a:p>
            <a:pPr eaLnBrk="1" hangingPunct="1"/>
            <a:r>
              <a:rPr lang="cs-CZ" altLang="cs-CZ" dirty="0" smtClean="0"/>
              <a:t>Ad Teorie vládních a tržních selhání (teorie heterogenity</a:t>
            </a:r>
            <a:r>
              <a:rPr lang="cs-CZ" altLang="cs-CZ" dirty="0" smtClean="0"/>
              <a:t>) – B. </a:t>
            </a:r>
            <a:r>
              <a:rPr lang="cs-CZ" altLang="cs-CZ" dirty="0" err="1" smtClean="0"/>
              <a:t>Weisbrod</a:t>
            </a:r>
            <a:endParaRPr lang="cs-CZ" altLang="cs-CZ" dirty="0" smtClean="0"/>
          </a:p>
        </p:txBody>
      </p:sp>
      <p:sp>
        <p:nvSpPr>
          <p:cNvPr id="7171" name="Zástupný symbol pro obsah 2"/>
          <p:cNvSpPr>
            <a:spLocks noGrp="1"/>
          </p:cNvSpPr>
          <p:nvPr>
            <p:ph idx="1"/>
          </p:nvPr>
        </p:nvSpPr>
        <p:spPr/>
        <p:txBody>
          <a:bodyPr>
            <a:normAutofit fontScale="92500"/>
          </a:bodyPr>
          <a:lstStyle/>
          <a:p>
            <a:pPr eaLnBrk="1" hangingPunct="1"/>
            <a:r>
              <a:rPr lang="cs-CZ" altLang="cs-CZ" dirty="0" smtClean="0"/>
              <a:t>Selhávání trhu (</a:t>
            </a:r>
            <a:r>
              <a:rPr lang="cs-CZ" altLang="cs-CZ" b="1" dirty="0" smtClean="0"/>
              <a:t>problém:</a:t>
            </a:r>
            <a:r>
              <a:rPr lang="cs-CZ" altLang="cs-CZ" dirty="0" smtClean="0"/>
              <a:t> černý pasažér)</a:t>
            </a:r>
          </a:p>
          <a:p>
            <a:pPr lvl="1" eaLnBrk="1" hangingPunct="1"/>
            <a:r>
              <a:rPr lang="cs-CZ" altLang="cs-CZ" dirty="0" smtClean="0"/>
              <a:t>Makroekonomické (</a:t>
            </a:r>
            <a:r>
              <a:rPr lang="cs-CZ" altLang="cs-CZ" dirty="0" err="1" smtClean="0"/>
              <a:t>nezaměst</a:t>
            </a:r>
            <a:r>
              <a:rPr lang="cs-CZ" altLang="cs-CZ" dirty="0" smtClean="0"/>
              <a:t>, inflace, atd.)</a:t>
            </a:r>
          </a:p>
          <a:p>
            <a:pPr lvl="1" eaLnBrk="1" hangingPunct="1"/>
            <a:r>
              <a:rPr lang="cs-CZ" altLang="cs-CZ" dirty="0" smtClean="0"/>
              <a:t>Mikroekonomické (monopol, externality, </a:t>
            </a:r>
            <a:r>
              <a:rPr lang="cs-CZ" altLang="cs-CZ" dirty="0" err="1" smtClean="0"/>
              <a:t>veř.stat</a:t>
            </a:r>
            <a:r>
              <a:rPr lang="cs-CZ" altLang="cs-CZ" dirty="0" smtClean="0"/>
              <a:t>., </a:t>
            </a:r>
            <a:r>
              <a:rPr lang="cs-CZ" altLang="cs-CZ" dirty="0" err="1" smtClean="0"/>
              <a:t>nedok.konkur</a:t>
            </a:r>
            <a:r>
              <a:rPr lang="cs-CZ" altLang="cs-CZ" dirty="0" smtClean="0"/>
              <a:t>.)</a:t>
            </a:r>
          </a:p>
          <a:p>
            <a:pPr lvl="1" eaLnBrk="1" hangingPunct="1"/>
            <a:r>
              <a:rPr lang="cs-CZ" altLang="cs-CZ" dirty="0" smtClean="0"/>
              <a:t>Mimoekonomické (soc.</a:t>
            </a:r>
            <a:r>
              <a:rPr lang="cs-CZ" altLang="cs-CZ" dirty="0" err="1" smtClean="0"/>
              <a:t>spravedl</a:t>
            </a:r>
            <a:r>
              <a:rPr lang="cs-CZ" altLang="cs-CZ" dirty="0" smtClean="0"/>
              <a:t>.,rovnost, solidarita)</a:t>
            </a:r>
            <a:br>
              <a:rPr lang="cs-CZ" altLang="cs-CZ" dirty="0" smtClean="0"/>
            </a:br>
            <a:endParaRPr lang="cs-CZ" altLang="cs-CZ" dirty="0" smtClean="0"/>
          </a:p>
          <a:p>
            <a:pPr eaLnBrk="1" hangingPunct="1"/>
            <a:r>
              <a:rPr lang="cs-CZ" altLang="cs-CZ" dirty="0" smtClean="0"/>
              <a:t>Selhání vlády (</a:t>
            </a:r>
            <a:r>
              <a:rPr lang="cs-CZ" altLang="cs-CZ" b="1" dirty="0" smtClean="0"/>
              <a:t>problém:</a:t>
            </a:r>
            <a:r>
              <a:rPr lang="cs-CZ" altLang="cs-CZ" dirty="0" smtClean="0"/>
              <a:t> heterogenní poptávka)</a:t>
            </a:r>
          </a:p>
          <a:p>
            <a:pPr lvl="1" eaLnBrk="1" hangingPunct="1"/>
            <a:r>
              <a:rPr lang="cs-CZ" altLang="cs-CZ" dirty="0" smtClean="0"/>
              <a:t>Preference voliče mediána, většina vítězí</a:t>
            </a:r>
          </a:p>
          <a:p>
            <a:pPr eaLnBrk="1" hangingPunct="1"/>
            <a:endParaRPr lang="cs-CZ" altLang="cs-CZ" dirty="0" smtClean="0"/>
          </a:p>
          <a:p>
            <a:pPr eaLnBrk="1" hangingPunct="1"/>
            <a:r>
              <a:rPr lang="cs-CZ" altLang="cs-CZ" dirty="0" smtClean="0"/>
              <a:t>A výsledek: prostor pro neziskové organizace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normAutofit fontScale="90000"/>
          </a:bodyPr>
          <a:lstStyle/>
          <a:p>
            <a:pPr eaLnBrk="1" hangingPunct="1"/>
            <a:r>
              <a:rPr lang="cs-CZ" altLang="cs-CZ" dirty="0" smtClean="0"/>
              <a:t>Ad Teorie selhávání smluvních vztahů </a:t>
            </a:r>
            <a:r>
              <a:rPr lang="cs-CZ" altLang="cs-CZ" sz="2400" dirty="0" smtClean="0"/>
              <a:t>(informační asymetrie</a:t>
            </a:r>
            <a:r>
              <a:rPr lang="cs-CZ" altLang="cs-CZ" sz="2400" dirty="0" smtClean="0"/>
              <a:t>) – H. </a:t>
            </a:r>
            <a:r>
              <a:rPr lang="cs-CZ" altLang="cs-CZ" sz="2400" dirty="0" err="1" smtClean="0"/>
              <a:t>Hansmann</a:t>
            </a:r>
            <a:endParaRPr lang="cs-CZ" altLang="cs-CZ" sz="2400" dirty="0" smtClean="0"/>
          </a:p>
        </p:txBody>
      </p:sp>
      <p:sp>
        <p:nvSpPr>
          <p:cNvPr id="3" name="Zástupný symbol pro obsah 2"/>
          <p:cNvSpPr>
            <a:spLocks noGrp="1"/>
          </p:cNvSpPr>
          <p:nvPr>
            <p:ph idx="1"/>
          </p:nvPr>
        </p:nvSpPr>
        <p:spPr/>
        <p:txBody>
          <a:bodyPr>
            <a:normAutofit/>
          </a:bodyPr>
          <a:lstStyle/>
          <a:p>
            <a:pPr eaLnBrk="1" hangingPunct="1">
              <a:lnSpc>
                <a:spcPct val="90000"/>
              </a:lnSpc>
              <a:buFont typeface="Arial" charset="0"/>
              <a:buNone/>
            </a:pPr>
            <a:r>
              <a:rPr lang="cs-CZ" altLang="en-US" sz="2000" dirty="0" smtClean="0"/>
              <a:t>	Frič uvádí pět případů informační asymetrie. Typické příklady této situace nastávají, pokud:</a:t>
            </a:r>
          </a:p>
          <a:p>
            <a:pPr marL="566928" indent="-457200" eaLnBrk="1" hangingPunct="1">
              <a:lnSpc>
                <a:spcPct val="90000"/>
              </a:lnSpc>
              <a:buFont typeface="+mj-lt"/>
              <a:buAutoNum type="arabicPeriod"/>
            </a:pPr>
            <a:r>
              <a:rPr lang="cs-CZ" altLang="en-US" sz="2000" dirty="0" smtClean="0"/>
              <a:t>Plátce není tou samou osobou jako spotřebitel,</a:t>
            </a:r>
          </a:p>
          <a:p>
            <a:pPr marL="566928" indent="-457200" eaLnBrk="1" hangingPunct="1">
              <a:lnSpc>
                <a:spcPct val="90000"/>
              </a:lnSpc>
              <a:buFont typeface="+mj-lt"/>
              <a:buAutoNum type="arabicPeriod"/>
            </a:pPr>
            <a:r>
              <a:rPr lang="cs-CZ" altLang="en-US" sz="2000" dirty="0" smtClean="0"/>
              <a:t>Poskytovaná služba je příliš komplexní,</a:t>
            </a:r>
          </a:p>
          <a:p>
            <a:pPr marL="566928" indent="-457200" eaLnBrk="1" hangingPunct="1">
              <a:lnSpc>
                <a:spcPct val="90000"/>
              </a:lnSpc>
              <a:buFont typeface="+mj-lt"/>
              <a:buAutoNum type="arabicPeriod"/>
            </a:pPr>
            <a:r>
              <a:rPr lang="cs-CZ" altLang="en-US" sz="2000" dirty="0" smtClean="0"/>
              <a:t>Ti, kteří mají ze služby užitek nejsou známí, nebo jsou těžko dosažitelní</a:t>
            </a:r>
          </a:p>
          <a:p>
            <a:pPr marL="566928" indent="-457200" eaLnBrk="1" hangingPunct="1">
              <a:lnSpc>
                <a:spcPct val="90000"/>
              </a:lnSpc>
              <a:buFont typeface="+mj-lt"/>
              <a:buAutoNum type="arabicPeriod"/>
            </a:pPr>
            <a:r>
              <a:rPr lang="cs-CZ" altLang="en-US" sz="2000" dirty="0" smtClean="0"/>
              <a:t>Spotřebitelé nejsou schopni poskytnout adekvátní zpětnou vazbu na poskytované služby (pacienti psychiatrické léčebny)</a:t>
            </a:r>
          </a:p>
          <a:p>
            <a:pPr marL="566928" indent="-457200" eaLnBrk="1" hangingPunct="1">
              <a:lnSpc>
                <a:spcPct val="90000"/>
              </a:lnSpc>
              <a:buFont typeface="+mj-lt"/>
              <a:buAutoNum type="arabicPeriod"/>
            </a:pPr>
            <a:r>
              <a:rPr lang="cs-CZ" altLang="en-US" sz="2000" dirty="0" smtClean="0"/>
              <a:t>Platby nelze jednoznačně přiřadit ke konkrétní </a:t>
            </a:r>
            <a:r>
              <a:rPr lang="cs-CZ" altLang="en-US" sz="2000" dirty="0" smtClean="0"/>
              <a:t>službě</a:t>
            </a:r>
            <a:br>
              <a:rPr lang="cs-CZ" altLang="en-US" sz="2000" dirty="0" smtClean="0"/>
            </a:br>
            <a:endParaRPr lang="cs-CZ" altLang="en-US" sz="2000" dirty="0" smtClean="0"/>
          </a:p>
          <a:p>
            <a:pPr marL="109728" indent="0" eaLnBrk="1" hangingPunct="1">
              <a:lnSpc>
                <a:spcPct val="90000"/>
              </a:lnSpc>
              <a:buNone/>
            </a:pPr>
            <a:r>
              <a:rPr lang="cs-CZ" altLang="en-US" sz="2000" dirty="0" smtClean="0"/>
              <a:t>Viz. FRIČ P., GOULLI, R</a:t>
            </a:r>
            <a:r>
              <a:rPr lang="cs-CZ" altLang="en-US" sz="2000" i="1" dirty="0" smtClean="0"/>
              <a:t>. Neziskový sektor v ČR: výsledky mezinárodního srovnávacího projektu John </a:t>
            </a:r>
            <a:r>
              <a:rPr lang="cs-CZ" altLang="en-US" sz="2000" i="1" dirty="0" err="1" smtClean="0"/>
              <a:t>Hopkins</a:t>
            </a:r>
            <a:r>
              <a:rPr lang="cs-CZ" altLang="en-US" sz="2000" i="1" dirty="0" smtClean="0"/>
              <a:t> University</a:t>
            </a:r>
            <a:r>
              <a:rPr lang="cs-CZ" altLang="en-US" sz="2000" dirty="0" smtClean="0"/>
              <a:t>., s.77</a:t>
            </a:r>
          </a:p>
          <a:p>
            <a:pPr eaLnBrk="1" hangingPunct="1">
              <a:lnSpc>
                <a:spcPct val="90000"/>
              </a:lnSpc>
              <a:buFont typeface="Arial" charset="0"/>
              <a:buNone/>
            </a:pPr>
            <a:endParaRPr lang="cs-CZ" alt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Ad Teorie selhávání smluvních vztahů </a:t>
            </a:r>
            <a:r>
              <a:rPr lang="cs-CZ" altLang="cs-CZ" sz="2400" dirty="0"/>
              <a:t>(informační asymetrie)</a:t>
            </a:r>
            <a:endParaRPr lang="en-US" dirty="0"/>
          </a:p>
        </p:txBody>
      </p:sp>
      <p:sp>
        <p:nvSpPr>
          <p:cNvPr id="3" name="Zástupný symbol pro obsah 2"/>
          <p:cNvSpPr>
            <a:spLocks noGrp="1"/>
          </p:cNvSpPr>
          <p:nvPr>
            <p:ph idx="1"/>
          </p:nvPr>
        </p:nvSpPr>
        <p:spPr/>
        <p:txBody>
          <a:bodyPr/>
          <a:lstStyle/>
          <a:p>
            <a:endParaRPr lang="cs-CZ" dirty="0"/>
          </a:p>
          <a:p>
            <a:r>
              <a:rPr lang="cs-CZ" dirty="0" smtClean="0"/>
              <a:t>Spotřebitel </a:t>
            </a:r>
            <a:r>
              <a:rPr lang="cs-CZ" dirty="0" smtClean="0"/>
              <a:t>nemá dostatek informací k dokonalému rozhodnutí</a:t>
            </a:r>
          </a:p>
          <a:p>
            <a:pPr lvl="1"/>
            <a:r>
              <a:rPr lang="cs-CZ" dirty="0" smtClean="0"/>
              <a:t>Není schopen si je </a:t>
            </a:r>
            <a:r>
              <a:rPr lang="cs-CZ" dirty="0" smtClean="0"/>
              <a:t>opatřit a obává se „podvodu“</a:t>
            </a:r>
            <a:endParaRPr lang="cs-CZ" dirty="0" smtClean="0"/>
          </a:p>
          <a:p>
            <a:pPr lvl="2"/>
            <a:r>
              <a:rPr lang="cs-CZ" dirty="0" smtClean="0"/>
              <a:t>Hledá proto důvěryhodnějšího poskytovatele</a:t>
            </a:r>
          </a:p>
          <a:p>
            <a:pPr lvl="3"/>
            <a:r>
              <a:rPr lang="cs-CZ" dirty="0" smtClean="0"/>
              <a:t>Úlohu plní často NO</a:t>
            </a:r>
            <a:endParaRPr lang="en-US" dirty="0"/>
          </a:p>
        </p:txBody>
      </p:sp>
    </p:spTree>
    <p:extLst>
      <p:ext uri="{BB962C8B-B14F-4D97-AF65-F5344CB8AC3E}">
        <p14:creationId xmlns:p14="http://schemas.microsoft.com/office/powerpoint/2010/main" val="1785084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51456"/>
            <a:ext cx="8229600" cy="1066800"/>
          </a:xfrm>
        </p:spPr>
        <p:txBody>
          <a:bodyPr rtlCol="0">
            <a:normAutofit/>
          </a:bodyPr>
          <a:lstStyle/>
          <a:p>
            <a:pPr eaLnBrk="1" fontAlgn="auto" hangingPunct="1">
              <a:spcAft>
                <a:spcPts val="0"/>
              </a:spcAft>
              <a:defRPr/>
            </a:pPr>
            <a:r>
              <a:rPr lang="cs-CZ" altLang="cs-CZ" sz="3600" dirty="0"/>
              <a:t>Ad Teorie selhávání smluvních </a:t>
            </a:r>
            <a:r>
              <a:rPr lang="cs-CZ" altLang="cs-CZ" sz="3600" dirty="0" smtClean="0"/>
              <a:t>vztahů</a:t>
            </a:r>
            <a:endParaRPr lang="cs-CZ" dirty="0" smtClean="0">
              <a:solidFill>
                <a:schemeClr val="tx1">
                  <a:lumMod val="85000"/>
                  <a:lumOff val="15000"/>
                </a:schemeClr>
              </a:solidFill>
            </a:endParaRPr>
          </a:p>
        </p:txBody>
      </p:sp>
      <p:sp>
        <p:nvSpPr>
          <p:cNvPr id="3" name="Zástupný symbol pro obsah 2"/>
          <p:cNvSpPr>
            <a:spLocks noGrp="1"/>
          </p:cNvSpPr>
          <p:nvPr>
            <p:ph idx="1"/>
          </p:nvPr>
        </p:nvSpPr>
        <p:spPr>
          <a:xfrm>
            <a:off x="457200" y="1600200"/>
            <a:ext cx="8229600" cy="4972050"/>
          </a:xfrm>
        </p:spPr>
        <p:txBody>
          <a:bodyPr rtlCol="0">
            <a:noAutofit/>
          </a:bodyPr>
          <a:lstStyle/>
          <a:p>
            <a:pPr marL="0" indent="0" eaLnBrk="1" fontAlgn="auto" hangingPunct="1">
              <a:spcAft>
                <a:spcPts val="0"/>
              </a:spcAft>
              <a:buNone/>
              <a:defRPr/>
            </a:pPr>
            <a:r>
              <a:rPr lang="cs-CZ" sz="1600" dirty="0" smtClean="0">
                <a:solidFill>
                  <a:schemeClr val="tx1">
                    <a:lumMod val="85000"/>
                    <a:lumOff val="15000"/>
                  </a:schemeClr>
                </a:solidFill>
              </a:rPr>
              <a:t>Charakteristiky </a:t>
            </a:r>
            <a:r>
              <a:rPr lang="cs-CZ" sz="1600" dirty="0">
                <a:solidFill>
                  <a:schemeClr val="tx1">
                    <a:lumMod val="85000"/>
                    <a:lumOff val="15000"/>
                  </a:schemeClr>
                </a:solidFill>
              </a:rPr>
              <a:t>NO, kterými mohou zmírnit smluvní selhání:</a:t>
            </a:r>
            <a:br>
              <a:rPr lang="cs-CZ" sz="1600" dirty="0">
                <a:solidFill>
                  <a:schemeClr val="tx1">
                    <a:lumMod val="85000"/>
                    <a:lumOff val="15000"/>
                  </a:schemeClr>
                </a:solidFill>
              </a:rPr>
            </a:br>
            <a:endParaRPr lang="cs-CZ" sz="1600" dirty="0" smtClean="0">
              <a:solidFill>
                <a:schemeClr val="tx1">
                  <a:lumMod val="85000"/>
                  <a:lumOff val="15000"/>
                </a:schemeClr>
              </a:solidFill>
            </a:endParaRPr>
          </a:p>
          <a:p>
            <a:pPr marL="342900" indent="-342900" eaLnBrk="1" fontAlgn="auto" hangingPunct="1">
              <a:spcAft>
                <a:spcPts val="0"/>
              </a:spcAft>
              <a:buFont typeface="+mj-lt"/>
              <a:buAutoNum type="arabicPeriod"/>
              <a:defRPr/>
            </a:pPr>
            <a:r>
              <a:rPr lang="cs-CZ" sz="1400" dirty="0" smtClean="0">
                <a:solidFill>
                  <a:schemeClr val="tx1">
                    <a:lumMod val="75000"/>
                    <a:lumOff val="25000"/>
                  </a:schemeClr>
                </a:solidFill>
              </a:rPr>
              <a:t>Nerozdělování zisku </a:t>
            </a:r>
            <a:r>
              <a:rPr lang="cs-CZ" sz="1400" b="1" dirty="0" smtClean="0">
                <a:solidFill>
                  <a:schemeClr val="tx1">
                    <a:lumMod val="75000"/>
                    <a:lumOff val="25000"/>
                  </a:schemeClr>
                </a:solidFill>
              </a:rPr>
              <a:t>zmenšuje užitek z poskytování menší kvality</a:t>
            </a:r>
            <a:r>
              <a:rPr lang="cs-CZ" sz="1400" dirty="0" smtClean="0">
                <a:solidFill>
                  <a:schemeClr val="tx1">
                    <a:lumMod val="75000"/>
                    <a:lumOff val="25000"/>
                  </a:schemeClr>
                </a:solidFill>
              </a:rPr>
              <a:t> nebo kvantity služeb nebo zboží, než byla slíbená (zaplacená)</a:t>
            </a:r>
          </a:p>
          <a:p>
            <a:pPr marL="342900" indent="-342900" eaLnBrk="1" fontAlgn="auto" hangingPunct="1">
              <a:spcAft>
                <a:spcPts val="0"/>
              </a:spcAft>
              <a:buFont typeface="+mj-lt"/>
              <a:buAutoNum type="arabicPeriod"/>
              <a:defRPr/>
            </a:pPr>
            <a:r>
              <a:rPr lang="cs-CZ" sz="1400" dirty="0" smtClean="0">
                <a:solidFill>
                  <a:schemeClr val="tx1">
                    <a:lumMod val="75000"/>
                    <a:lumOff val="25000"/>
                  </a:schemeClr>
                </a:solidFill>
              </a:rPr>
              <a:t>Neziskový charakter (nepřerozdělování zisku) ovlivňuje zakládání a řízení NO více než jiný typ organizace; motivuje ke snaze o </a:t>
            </a:r>
            <a:r>
              <a:rPr lang="cs-CZ" sz="1400" b="1" dirty="0" smtClean="0">
                <a:solidFill>
                  <a:schemeClr val="tx1">
                    <a:lumMod val="75000"/>
                    <a:lumOff val="25000"/>
                  </a:schemeClr>
                </a:solidFill>
              </a:rPr>
              <a:t>naplnění své role namísto maximalizace vlastního prospěchu </a:t>
            </a:r>
            <a:r>
              <a:rPr lang="cs-CZ" sz="1400" dirty="0" smtClean="0">
                <a:solidFill>
                  <a:schemeClr val="tx1">
                    <a:lumMod val="75000"/>
                    <a:lumOff val="25000"/>
                  </a:schemeClr>
                </a:solidFill>
              </a:rPr>
              <a:t>na úkor svého poslání</a:t>
            </a:r>
          </a:p>
          <a:p>
            <a:pPr marL="342900" indent="-342900" eaLnBrk="1" fontAlgn="auto" hangingPunct="1">
              <a:spcAft>
                <a:spcPts val="0"/>
              </a:spcAft>
              <a:buFont typeface="+mj-lt"/>
              <a:buAutoNum type="arabicPeriod"/>
              <a:defRPr/>
            </a:pPr>
            <a:r>
              <a:rPr lang="cs-CZ" sz="1400" dirty="0" smtClean="0">
                <a:solidFill>
                  <a:schemeClr val="tx1">
                    <a:lumMod val="75000"/>
                    <a:lumOff val="25000"/>
                  </a:schemeClr>
                </a:solidFill>
              </a:rPr>
              <a:t>NO jsou často </a:t>
            </a:r>
            <a:r>
              <a:rPr lang="cs-CZ" sz="1400" b="1" dirty="0" smtClean="0">
                <a:solidFill>
                  <a:schemeClr val="tx1">
                    <a:lumMod val="75000"/>
                    <a:lumOff val="25000"/>
                  </a:schemeClr>
                </a:solidFill>
              </a:rPr>
              <a:t>řízeny ze strany poptávky</a:t>
            </a:r>
            <a:r>
              <a:rPr lang="cs-CZ" sz="1400" dirty="0" smtClean="0">
                <a:solidFill>
                  <a:schemeClr val="tx1">
                    <a:lumMod val="75000"/>
                    <a:lumOff val="25000"/>
                  </a:schemeClr>
                </a:solidFill>
              </a:rPr>
              <a:t>. Členové, manažeři a donátoři bývají lidé, kteří dané služby poptávají a mají tedy zájem na tom, aby byly poskytovány levněji nebo ve větším množství</a:t>
            </a:r>
          </a:p>
          <a:p>
            <a:pPr marL="342900" indent="-342900" eaLnBrk="1" fontAlgn="auto" hangingPunct="1">
              <a:spcAft>
                <a:spcPts val="0"/>
              </a:spcAft>
              <a:buFont typeface="+mj-lt"/>
              <a:buAutoNum type="arabicPeriod"/>
              <a:defRPr/>
            </a:pPr>
            <a:r>
              <a:rPr lang="cs-CZ" sz="1400" b="1" dirty="0" smtClean="0">
                <a:solidFill>
                  <a:schemeClr val="tx1">
                    <a:lumMod val="75000"/>
                    <a:lumOff val="25000"/>
                  </a:schemeClr>
                </a:solidFill>
              </a:rPr>
              <a:t>Imunita NO vůči převzetí </a:t>
            </a:r>
            <a:r>
              <a:rPr lang="cs-CZ" sz="1400" dirty="0" smtClean="0">
                <a:solidFill>
                  <a:schemeClr val="tx1">
                    <a:lumMod val="75000"/>
                    <a:lumOff val="25000"/>
                  </a:schemeClr>
                </a:solidFill>
              </a:rPr>
              <a:t>firmy v důsledku změny vlastníka (např. akcionář vlastnící většinový podíl akcií). Převod organizace se většinou vybírá podle důvěryhodnosti nástupce. </a:t>
            </a:r>
            <a:endParaRPr lang="cs-CZ" sz="1400" dirty="0" smtClean="0">
              <a:solidFill>
                <a:schemeClr val="tx1">
                  <a:lumMod val="75000"/>
                  <a:lumOff val="25000"/>
                </a:schemeClr>
              </a:solidFill>
            </a:endParaRPr>
          </a:p>
          <a:p>
            <a:pPr marL="342900" indent="-342900" eaLnBrk="1" fontAlgn="auto" hangingPunct="1">
              <a:spcAft>
                <a:spcPts val="0"/>
              </a:spcAft>
              <a:buFont typeface="+mj-lt"/>
              <a:buAutoNum type="arabicPeriod"/>
              <a:defRPr/>
            </a:pPr>
            <a:r>
              <a:rPr lang="cs-CZ" sz="1400" dirty="0" smtClean="0">
                <a:solidFill>
                  <a:schemeClr val="tx1">
                    <a:lumMod val="75000"/>
                    <a:lumOff val="25000"/>
                  </a:schemeClr>
                </a:solidFill>
              </a:rPr>
              <a:t>Existence </a:t>
            </a:r>
            <a:r>
              <a:rPr lang="cs-CZ" sz="1400" dirty="0" smtClean="0">
                <a:solidFill>
                  <a:schemeClr val="tx1">
                    <a:lumMod val="75000"/>
                    <a:lumOff val="25000"/>
                  </a:schemeClr>
                </a:solidFill>
              </a:rPr>
              <a:t>jistých „důvěryhodných“ NO má </a:t>
            </a:r>
            <a:r>
              <a:rPr lang="cs-CZ" sz="1400" b="1" dirty="0" smtClean="0">
                <a:solidFill>
                  <a:schemeClr val="tx1">
                    <a:lumMod val="75000"/>
                    <a:lumOff val="25000"/>
                  </a:schemeClr>
                </a:solidFill>
              </a:rPr>
              <a:t>vedlejší pozitivní efekt na chování konkurentů</a:t>
            </a:r>
            <a:r>
              <a:rPr lang="cs-CZ" sz="1400" dirty="0" smtClean="0">
                <a:solidFill>
                  <a:schemeClr val="tx1">
                    <a:lumMod val="75000"/>
                    <a:lumOff val="25000"/>
                  </a:schemeClr>
                </a:solidFill>
              </a:rPr>
              <a:t>. Méně informovaní klienti budou raději vyhledávat NO, informovaní klienti budou přítomni na trhu ziskových firem. Protože se tyto klienty nevyplatí </a:t>
            </a:r>
            <a:r>
              <a:rPr lang="cs-CZ" sz="1400" dirty="0" smtClean="0">
                <a:solidFill>
                  <a:schemeClr val="tx1">
                    <a:lumMod val="75000"/>
                    <a:lumOff val="25000"/>
                  </a:schemeClr>
                </a:solidFill>
              </a:rPr>
              <a:t>podvádět </a:t>
            </a:r>
            <a:r>
              <a:rPr lang="cs-CZ" sz="1400" dirty="0" smtClean="0">
                <a:solidFill>
                  <a:schemeClr val="tx1">
                    <a:lumMod val="75000"/>
                    <a:lumOff val="25000"/>
                  </a:schemeClr>
                </a:solidFill>
              </a:rPr>
              <a:t>(mají povědomí o kvalitě a ceně služeb poskytovaných NO), firmy se budou chovat čestně. V tomto smyslu má chování NO vedlejší příznivé efekty na chování tržních subjektů.</a:t>
            </a:r>
          </a:p>
          <a:p>
            <a:pPr eaLnBrk="1" fontAlgn="auto" hangingPunct="1">
              <a:spcAft>
                <a:spcPts val="0"/>
              </a:spcAft>
              <a:buFont typeface="Arial" pitchFamily="34" charset="0"/>
              <a:buNone/>
              <a:defRPr/>
            </a:pPr>
            <a:endParaRPr lang="cs-CZ" sz="1600" dirty="0" smtClean="0">
              <a:solidFill>
                <a:schemeClr val="tx1">
                  <a:lumMod val="75000"/>
                  <a:lumOff val="25000"/>
                </a:schemeClr>
              </a:solidFill>
            </a:endParaRPr>
          </a:p>
          <a:p>
            <a:pPr eaLnBrk="1" fontAlgn="auto" hangingPunct="1">
              <a:spcAft>
                <a:spcPts val="0"/>
              </a:spcAft>
              <a:buFont typeface="Arial" pitchFamily="34" charset="0"/>
              <a:buNone/>
              <a:defRPr/>
            </a:pPr>
            <a:r>
              <a:rPr lang="cs-CZ" sz="1400" dirty="0" err="1" smtClean="0">
                <a:solidFill>
                  <a:schemeClr val="tx1">
                    <a:lumMod val="75000"/>
                    <a:lumOff val="25000"/>
                  </a:schemeClr>
                </a:solidFill>
              </a:rPr>
              <a:t>Viz.POWELL</a:t>
            </a:r>
            <a:r>
              <a:rPr lang="cs-CZ" sz="1400" dirty="0" smtClean="0">
                <a:solidFill>
                  <a:schemeClr val="tx1">
                    <a:lumMod val="75000"/>
                    <a:lumOff val="25000"/>
                  </a:schemeClr>
                </a:solidFill>
              </a:rPr>
              <a:t> </a:t>
            </a:r>
            <a:r>
              <a:rPr lang="cs-CZ" sz="1400" dirty="0" smtClean="0">
                <a:solidFill>
                  <a:schemeClr val="tx1">
                    <a:lumMod val="75000"/>
                    <a:lumOff val="25000"/>
                  </a:schemeClr>
                </a:solidFill>
              </a:rPr>
              <a:t>W.W.,STEINBERG R.:</a:t>
            </a:r>
            <a:r>
              <a:rPr lang="cs-CZ" sz="1400" i="1" dirty="0" err="1" smtClean="0">
                <a:solidFill>
                  <a:schemeClr val="tx1">
                    <a:lumMod val="75000"/>
                    <a:lumOff val="25000"/>
                  </a:schemeClr>
                </a:solidFill>
              </a:rPr>
              <a:t>The</a:t>
            </a:r>
            <a:r>
              <a:rPr lang="cs-CZ" sz="1400" i="1" dirty="0" smtClean="0">
                <a:solidFill>
                  <a:schemeClr val="tx1">
                    <a:lumMod val="75000"/>
                    <a:lumOff val="25000"/>
                  </a:schemeClr>
                </a:solidFill>
              </a:rPr>
              <a:t> Nonprofit </a:t>
            </a:r>
            <a:r>
              <a:rPr lang="cs-CZ" sz="1400" i="1" dirty="0" err="1" smtClean="0">
                <a:solidFill>
                  <a:schemeClr val="tx1">
                    <a:lumMod val="75000"/>
                    <a:lumOff val="25000"/>
                  </a:schemeClr>
                </a:solidFill>
              </a:rPr>
              <a:t>Sector</a:t>
            </a:r>
            <a:r>
              <a:rPr lang="cs-CZ" sz="1400" i="1" dirty="0" smtClean="0">
                <a:solidFill>
                  <a:schemeClr val="tx1">
                    <a:lumMod val="75000"/>
                    <a:lumOff val="25000"/>
                  </a:schemeClr>
                </a:solidFill>
              </a:rPr>
              <a:t>, a </a:t>
            </a:r>
            <a:r>
              <a:rPr lang="cs-CZ" sz="1400" i="1" dirty="0" err="1" smtClean="0">
                <a:solidFill>
                  <a:schemeClr val="tx1">
                    <a:lumMod val="75000"/>
                    <a:lumOff val="25000"/>
                  </a:schemeClr>
                </a:solidFill>
              </a:rPr>
              <a:t>Research</a:t>
            </a:r>
            <a:r>
              <a:rPr lang="cs-CZ" sz="1400" i="1" dirty="0" smtClean="0">
                <a:solidFill>
                  <a:schemeClr val="tx1">
                    <a:lumMod val="75000"/>
                    <a:lumOff val="25000"/>
                  </a:schemeClr>
                </a:solidFill>
              </a:rPr>
              <a:t> Handbook</a:t>
            </a:r>
            <a:r>
              <a:rPr lang="cs-CZ" sz="1400" dirty="0" smtClean="0">
                <a:solidFill>
                  <a:schemeClr val="tx1">
                    <a:lumMod val="75000"/>
                    <a:lumOff val="25000"/>
                  </a:schemeClr>
                </a:solidFill>
              </a:rPr>
              <a:t>., s. 124-125</a:t>
            </a:r>
          </a:p>
          <a:p>
            <a:pPr eaLnBrk="1" fontAlgn="auto" hangingPunct="1">
              <a:spcAft>
                <a:spcPts val="0"/>
              </a:spcAft>
              <a:buFont typeface="Arial" pitchFamily="34" charset="0"/>
              <a:buNone/>
              <a:defRPr/>
            </a:pPr>
            <a:endParaRPr lang="cs-CZ" sz="1600" dirty="0" smtClean="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normAutofit/>
          </a:bodyPr>
          <a:lstStyle/>
          <a:p>
            <a:pPr eaLnBrk="1" hangingPunct="1"/>
            <a:r>
              <a:rPr lang="cs-CZ" altLang="cs-CZ" sz="3600" dirty="0" smtClean="0"/>
              <a:t>Ad Teorie státu blahobytu</a:t>
            </a:r>
          </a:p>
        </p:txBody>
      </p:sp>
      <p:sp>
        <p:nvSpPr>
          <p:cNvPr id="3" name="Zástupný symbol pro obsah 2"/>
          <p:cNvSpPr>
            <a:spLocks noGrp="1"/>
          </p:cNvSpPr>
          <p:nvPr>
            <p:ph idx="1"/>
          </p:nvPr>
        </p:nvSpPr>
        <p:spPr/>
        <p:txBody>
          <a:bodyPr rtlCol="0">
            <a:normAutofit lnSpcReduction="10000"/>
          </a:bodyPr>
          <a:lstStyle/>
          <a:p>
            <a:pPr>
              <a:defRPr/>
            </a:pPr>
            <a:r>
              <a:rPr lang="cs-CZ" sz="2000" dirty="0">
                <a:solidFill>
                  <a:schemeClr val="tx1">
                    <a:lumMod val="75000"/>
                    <a:lumOff val="25000"/>
                  </a:schemeClr>
                </a:solidFill>
              </a:rPr>
              <a:t>Podle teorie státu blahobytu byly NO zdrojem řešení sociálních problémů v </a:t>
            </a:r>
            <a:r>
              <a:rPr lang="cs-CZ" sz="2000" b="1" dirty="0">
                <a:solidFill>
                  <a:schemeClr val="tx1">
                    <a:lumMod val="75000"/>
                    <a:lumOff val="25000"/>
                  </a:schemeClr>
                </a:solidFill>
              </a:rPr>
              <a:t>tradičních společnostech</a:t>
            </a:r>
            <a:r>
              <a:rPr lang="cs-CZ" sz="2000" dirty="0">
                <a:solidFill>
                  <a:schemeClr val="tx1">
                    <a:lumMod val="75000"/>
                    <a:lumOff val="25000"/>
                  </a:schemeClr>
                </a:solidFill>
              </a:rPr>
              <a:t>. </a:t>
            </a:r>
            <a:r>
              <a:rPr lang="cs-CZ" sz="2000" dirty="0" smtClean="0">
                <a:solidFill>
                  <a:schemeClr val="tx1">
                    <a:lumMod val="75000"/>
                    <a:lumOff val="25000"/>
                  </a:schemeClr>
                </a:solidFill>
              </a:rPr>
              <a:t>Reagovaly </a:t>
            </a:r>
            <a:r>
              <a:rPr lang="cs-CZ" sz="2000" dirty="0">
                <a:solidFill>
                  <a:schemeClr val="tx1">
                    <a:lumMod val="75000"/>
                    <a:lumOff val="25000"/>
                  </a:schemeClr>
                </a:solidFill>
              </a:rPr>
              <a:t>na škálu potřeb, které v minulosti stát neobstarával. Vlivem zdokonalování tržních vztahů a posilování státní zodpovědnosti je dnes NO přiřazena pouze </a:t>
            </a:r>
            <a:r>
              <a:rPr lang="cs-CZ" sz="2000" b="1" dirty="0">
                <a:solidFill>
                  <a:schemeClr val="tx1">
                    <a:lumMod val="75000"/>
                    <a:lumOff val="25000"/>
                  </a:schemeClr>
                </a:solidFill>
              </a:rPr>
              <a:t>periferní role</a:t>
            </a:r>
            <a:r>
              <a:rPr lang="cs-CZ" sz="2000" dirty="0">
                <a:solidFill>
                  <a:schemeClr val="tx1">
                    <a:lumMod val="75000"/>
                    <a:lumOff val="25000"/>
                  </a:schemeClr>
                </a:solidFill>
              </a:rPr>
              <a:t>. </a:t>
            </a:r>
            <a:r>
              <a:rPr lang="cs-CZ" sz="2000" dirty="0" smtClean="0">
                <a:solidFill>
                  <a:schemeClr val="tx1">
                    <a:lumMod val="75000"/>
                    <a:lumOff val="25000"/>
                  </a:schemeClr>
                </a:solidFill>
              </a:rPr>
              <a:t/>
            </a:r>
            <a:br>
              <a:rPr lang="cs-CZ" sz="2000" dirty="0" smtClean="0">
                <a:solidFill>
                  <a:schemeClr val="tx1">
                    <a:lumMod val="75000"/>
                    <a:lumOff val="25000"/>
                  </a:schemeClr>
                </a:solidFill>
              </a:rPr>
            </a:br>
            <a:endParaRPr lang="cs-CZ" sz="2000" dirty="0" smtClean="0">
              <a:solidFill>
                <a:schemeClr val="tx1">
                  <a:lumMod val="75000"/>
                  <a:lumOff val="25000"/>
                </a:schemeClr>
              </a:solidFill>
            </a:endParaRPr>
          </a:p>
          <a:p>
            <a:pPr>
              <a:defRPr/>
            </a:pPr>
            <a:r>
              <a:rPr lang="cs-CZ" sz="2000" dirty="0" smtClean="0">
                <a:solidFill>
                  <a:schemeClr val="tx1">
                    <a:lumMod val="75000"/>
                    <a:lumOff val="25000"/>
                  </a:schemeClr>
                </a:solidFill>
              </a:rPr>
              <a:t>S</a:t>
            </a:r>
            <a:r>
              <a:rPr lang="cs-CZ" sz="2000" dirty="0">
                <a:solidFill>
                  <a:schemeClr val="tx1">
                    <a:lumMod val="75000"/>
                    <a:lumOff val="25000"/>
                  </a:schemeClr>
                </a:solidFill>
              </a:rPr>
              <a:t> příchodem </a:t>
            </a:r>
            <a:r>
              <a:rPr lang="cs-CZ" sz="2000" dirty="0" smtClean="0">
                <a:solidFill>
                  <a:schemeClr val="tx1">
                    <a:lumMod val="75000"/>
                    <a:lumOff val="25000"/>
                  </a:schemeClr>
                </a:solidFill>
              </a:rPr>
              <a:t>komplexní hospodářské a sociální politiky </a:t>
            </a:r>
            <a:r>
              <a:rPr lang="cs-CZ" sz="2000" dirty="0">
                <a:solidFill>
                  <a:schemeClr val="tx1">
                    <a:lumMod val="75000"/>
                    <a:lumOff val="25000"/>
                  </a:schemeClr>
                </a:solidFill>
              </a:rPr>
              <a:t>se stávají přežitkem, patří spíš do historie. Stát </a:t>
            </a:r>
            <a:r>
              <a:rPr lang="cs-CZ" sz="2000" dirty="0" smtClean="0">
                <a:solidFill>
                  <a:schemeClr val="tx1">
                    <a:lumMod val="75000"/>
                    <a:lumOff val="25000"/>
                  </a:schemeClr>
                </a:solidFill>
              </a:rPr>
              <a:t>přirozeně </a:t>
            </a:r>
            <a:r>
              <a:rPr lang="cs-CZ" sz="2000" dirty="0">
                <a:solidFill>
                  <a:schemeClr val="tx1">
                    <a:lumMod val="75000"/>
                    <a:lumOff val="25000"/>
                  </a:schemeClr>
                </a:solidFill>
              </a:rPr>
              <a:t>expandoval do sociální oblasti a v reakci na měnící se potřeby se sám ujal řešení mnohých problémů. Působení NO </a:t>
            </a:r>
            <a:r>
              <a:rPr lang="cs-CZ" sz="2000" b="1" dirty="0">
                <a:solidFill>
                  <a:schemeClr val="tx1">
                    <a:lumMod val="75000"/>
                    <a:lumOff val="25000"/>
                  </a:schemeClr>
                </a:solidFill>
              </a:rPr>
              <a:t>postupně ztrácí na významu</a:t>
            </a:r>
            <a:r>
              <a:rPr lang="cs-CZ" sz="2000" dirty="0">
                <a:solidFill>
                  <a:schemeClr val="tx1">
                    <a:lumMod val="75000"/>
                    <a:lumOff val="25000"/>
                  </a:schemeClr>
                </a:solidFill>
              </a:rPr>
              <a:t>, spočívá v doplnění tržního sektoru a relativně dobře fungujícího státu. </a:t>
            </a:r>
            <a:endParaRPr lang="cs-CZ" sz="2000" dirty="0" smtClean="0">
              <a:solidFill>
                <a:schemeClr val="tx1">
                  <a:lumMod val="75000"/>
                  <a:lumOff val="25000"/>
                </a:schemeClr>
              </a:solidFill>
            </a:endParaRPr>
          </a:p>
          <a:p>
            <a:pPr>
              <a:defRPr/>
            </a:pPr>
            <a:endParaRPr lang="cs-CZ" sz="2000" dirty="0">
              <a:solidFill>
                <a:schemeClr val="tx1">
                  <a:lumMod val="75000"/>
                  <a:lumOff val="25000"/>
                </a:schemeClr>
              </a:solidFill>
            </a:endParaRPr>
          </a:p>
          <a:p>
            <a:pPr>
              <a:defRPr/>
            </a:pPr>
            <a:r>
              <a:rPr lang="cs-CZ" sz="2000" dirty="0" smtClean="0">
                <a:solidFill>
                  <a:schemeClr val="tx1">
                    <a:lumMod val="75000"/>
                    <a:lumOff val="25000"/>
                  </a:schemeClr>
                </a:solidFill>
              </a:rPr>
              <a:t>V</a:t>
            </a:r>
            <a:r>
              <a:rPr lang="cs-CZ" sz="2000" dirty="0">
                <a:solidFill>
                  <a:schemeClr val="tx1">
                    <a:lumMod val="75000"/>
                    <a:lumOff val="25000"/>
                  </a:schemeClr>
                </a:solidFill>
              </a:rPr>
              <a:t> současném světě je existence NO zdůvodněna </a:t>
            </a:r>
            <a:r>
              <a:rPr lang="cs-CZ" sz="2000" b="1" dirty="0">
                <a:solidFill>
                  <a:schemeClr val="tx1">
                    <a:lumMod val="75000"/>
                    <a:lumOff val="25000"/>
                  </a:schemeClr>
                </a:solidFill>
              </a:rPr>
              <a:t>nedostatečnou funkcí </a:t>
            </a:r>
            <a:r>
              <a:rPr lang="cs-CZ" sz="2000" b="1" dirty="0" smtClean="0">
                <a:solidFill>
                  <a:schemeClr val="tx1">
                    <a:lumMod val="75000"/>
                    <a:lumOff val="25000"/>
                  </a:schemeClr>
                </a:solidFill>
              </a:rPr>
              <a:t>státu</a:t>
            </a:r>
            <a:r>
              <a:rPr lang="cs-CZ" sz="2000" dirty="0" smtClean="0">
                <a:solidFill>
                  <a:schemeClr val="tx1">
                    <a:lumMod val="75000"/>
                    <a:lumOff val="25000"/>
                  </a:schemeClr>
                </a:solidFill>
              </a:rPr>
              <a:t>, resp. selháním státu v konkrétních případech.</a:t>
            </a:r>
            <a:endParaRPr lang="cs-CZ" sz="2000" dirty="0">
              <a:solidFill>
                <a:schemeClr val="tx1">
                  <a:lumMod val="75000"/>
                  <a:lumOff val="25000"/>
                </a:schemeClr>
              </a:solidFill>
            </a:endParaRPr>
          </a:p>
          <a:p>
            <a:pPr eaLnBrk="1" fontAlgn="auto" hangingPunct="1">
              <a:spcAft>
                <a:spcPts val="0"/>
              </a:spcAft>
              <a:defRPr/>
            </a:pPr>
            <a:endParaRPr lang="cs-CZ"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sz="3600" dirty="0" smtClean="0"/>
              <a:t>Ad Teorie státu blahobytu</a:t>
            </a:r>
            <a:endParaRPr lang="en-US" sz="3600" dirty="0"/>
          </a:p>
        </p:txBody>
      </p:sp>
      <p:sp>
        <p:nvSpPr>
          <p:cNvPr id="3" name="Zástupný symbol pro obsah 2"/>
          <p:cNvSpPr>
            <a:spLocks noGrp="1"/>
          </p:cNvSpPr>
          <p:nvPr>
            <p:ph idx="1"/>
          </p:nvPr>
        </p:nvSpPr>
        <p:spPr/>
        <p:txBody>
          <a:bodyPr/>
          <a:lstStyle/>
          <a:p>
            <a:r>
              <a:rPr lang="cs-CZ" dirty="0" smtClean="0"/>
              <a:t>Stát je </a:t>
            </a:r>
            <a:r>
              <a:rPr lang="cs-CZ" dirty="0" smtClean="0"/>
              <a:t>(</a:t>
            </a:r>
            <a:r>
              <a:rPr lang="cs-CZ" dirty="0" err="1" smtClean="0"/>
              <a:t>nej</a:t>
            </a:r>
            <a:r>
              <a:rPr lang="cs-CZ" dirty="0" smtClean="0"/>
              <a:t>)lepším </a:t>
            </a:r>
            <a:r>
              <a:rPr lang="cs-CZ" dirty="0" smtClean="0"/>
              <a:t>poskytovatelem </a:t>
            </a:r>
            <a:r>
              <a:rPr lang="cs-CZ" dirty="0" smtClean="0"/>
              <a:t>služeb</a:t>
            </a:r>
            <a:br>
              <a:rPr lang="cs-CZ" dirty="0" smtClean="0"/>
            </a:br>
            <a:endParaRPr lang="cs-CZ" dirty="0" smtClean="0"/>
          </a:p>
          <a:p>
            <a:r>
              <a:rPr lang="cs-CZ" dirty="0" smtClean="0"/>
              <a:t>NO problémy rychleji nacházejí</a:t>
            </a:r>
          </a:p>
          <a:p>
            <a:r>
              <a:rPr lang="cs-CZ" dirty="0" smtClean="0"/>
              <a:t>Stát </a:t>
            </a:r>
            <a:r>
              <a:rPr lang="cs-CZ" dirty="0" smtClean="0"/>
              <a:t>poté přebírá </a:t>
            </a:r>
            <a:r>
              <a:rPr lang="cs-CZ" dirty="0" smtClean="0"/>
              <a:t>poskytování služeb</a:t>
            </a:r>
          </a:p>
          <a:p>
            <a:r>
              <a:rPr lang="cs-CZ" dirty="0" smtClean="0"/>
              <a:t>V nekonečném horizontu NO zanikají a nahrazuje je stát</a:t>
            </a:r>
            <a:endParaRPr lang="en-US" dirty="0"/>
          </a:p>
        </p:txBody>
      </p:sp>
    </p:spTree>
    <p:extLst>
      <p:ext uri="{BB962C8B-B14F-4D97-AF65-F5344CB8AC3E}">
        <p14:creationId xmlns:p14="http://schemas.microsoft.com/office/powerpoint/2010/main" val="18967443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192</TotalTime>
  <Words>476</Words>
  <Application>Microsoft Office PowerPoint</Application>
  <PresentationFormat>Předvádění na obrazovce (4:3)</PresentationFormat>
  <Paragraphs>148</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Urbanistický</vt:lpstr>
      <vt:lpstr>Teorie neziskového sektoru/neziskové organizace</vt:lpstr>
      <vt:lpstr>Teorie neziskového sektoru</vt:lpstr>
      <vt:lpstr>Teorie vzniku &amp; rozvoje NNO</vt:lpstr>
      <vt:lpstr>Ad Teorie vládních a tržních selhání (teorie heterogenity) – B. Weisbrod</vt:lpstr>
      <vt:lpstr>Ad Teorie selhávání smluvních vztahů (informační asymetrie) – H. Hansmann</vt:lpstr>
      <vt:lpstr>Ad Teorie selhávání smluvních vztahů (informační asymetrie)</vt:lpstr>
      <vt:lpstr>Ad Teorie selhávání smluvních vztahů</vt:lpstr>
      <vt:lpstr>Ad Teorie státu blahobytu</vt:lpstr>
      <vt:lpstr>Ad Teorie státu blahobytu</vt:lpstr>
      <vt:lpstr>Ad Teorie vzájemné závislosti (Salamon &amp; Anheier)</vt:lpstr>
      <vt:lpstr>Selhávání NO</vt:lpstr>
      <vt:lpstr>Selhávání NO</vt:lpstr>
      <vt:lpstr>Selhávání NO</vt:lpstr>
      <vt:lpstr>Selhávání NO</vt:lpstr>
      <vt:lpstr>Selhávání NO</vt:lpstr>
      <vt:lpstr>Ad Teorie společenských zdrojů</vt:lpstr>
      <vt:lpstr>Ad Teorie společenských zdrojů</vt:lpstr>
      <vt:lpstr>Ad Teorie společenských zdrojů</vt:lpstr>
      <vt:lpstr>Ad Teorie společenských zdrojů</vt:lpstr>
      <vt:lpstr>Ad Teorie společenských zdrojů</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neziskového sektoru/neziskové organizace</dc:title>
  <dc:creator>Lenovo User</dc:creator>
  <cp:lastModifiedBy>MU Team</cp:lastModifiedBy>
  <cp:revision>58</cp:revision>
  <dcterms:created xsi:type="dcterms:W3CDTF">2010-03-08T19:41:15Z</dcterms:created>
  <dcterms:modified xsi:type="dcterms:W3CDTF">2017-09-25T19:46:49Z</dcterms:modified>
</cp:coreProperties>
</file>