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2"/>
  </p:handoutMasterIdLst>
  <p:sldIdLst>
    <p:sldId id="256" r:id="rId2"/>
    <p:sldId id="257" r:id="rId3"/>
    <p:sldId id="280" r:id="rId4"/>
    <p:sldId id="284" r:id="rId5"/>
    <p:sldId id="282" r:id="rId6"/>
    <p:sldId id="283" r:id="rId7"/>
    <p:sldId id="285" r:id="rId8"/>
    <p:sldId id="286" r:id="rId9"/>
    <p:sldId id="259" r:id="rId10"/>
    <p:sldId id="287" r:id="rId11"/>
    <p:sldId id="268" r:id="rId12"/>
    <p:sldId id="275" r:id="rId13"/>
    <p:sldId id="273" r:id="rId14"/>
    <p:sldId id="267" r:id="rId15"/>
    <p:sldId id="274" r:id="rId16"/>
    <p:sldId id="265" r:id="rId17"/>
    <p:sldId id="260" r:id="rId18"/>
    <p:sldId id="291" r:id="rId19"/>
    <p:sldId id="292" r:id="rId20"/>
    <p:sldId id="288" r:id="rId21"/>
    <p:sldId id="289" r:id="rId22"/>
    <p:sldId id="290" r:id="rId23"/>
    <p:sldId id="269" r:id="rId24"/>
    <p:sldId id="279" r:id="rId25"/>
    <p:sldId id="271" r:id="rId26"/>
    <p:sldId id="266" r:id="rId27"/>
    <p:sldId id="270" r:id="rId28"/>
    <p:sldId id="272" r:id="rId29"/>
    <p:sldId id="277" r:id="rId30"/>
    <p:sldId id="258" r:id="rId31"/>
  </p:sldIdLst>
  <p:sldSz cx="9144000" cy="6858000" type="screen4x3"/>
  <p:notesSz cx="6808788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600" y="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A1178-E033-4C77-A590-75E07A3B98B4}" type="datetimeFigureOut">
              <a:rPr lang="en-US" smtClean="0"/>
              <a:pPr/>
              <a:t>11/6/2017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6737" y="9443662"/>
            <a:ext cx="2950475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66259-2A9D-49F1-8B24-4A7BDE9BC18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3070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6. 11. 2017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6. 11. 2017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6. 11. 2017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6. 11. 2017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6. 11. 2017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6. 11. 2017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pPr/>
              <a:t>6. 11. 2017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m1xc0f4vjd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spis.korzar.sme.sk/c/6575143/spissky-hrhov-vybudovali-romovia-a-dnes-ho-davaju-za-priklad.html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14400" y="2516625"/>
            <a:ext cx="7315200" cy="2064504"/>
          </a:xfrm>
        </p:spPr>
        <p:txBody>
          <a:bodyPr>
            <a:normAutofit/>
          </a:bodyPr>
          <a:lstStyle/>
          <a:p>
            <a:r>
              <a:rPr lang="en-US" dirty="0" err="1"/>
              <a:t>Sociální</a:t>
            </a:r>
            <a:r>
              <a:rPr lang="en-US" dirty="0"/>
              <a:t> </a:t>
            </a:r>
            <a:r>
              <a:rPr lang="en-US" dirty="0" err="1" smtClean="0"/>
              <a:t>podnikání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sz="4000" dirty="0" err="1" smtClean="0">
                <a:solidFill>
                  <a:schemeClr val="tx1"/>
                </a:solidFill>
              </a:rPr>
              <a:t>Pojem</a:t>
            </a:r>
            <a:r>
              <a:rPr lang="cs-CZ" sz="4000" dirty="0" smtClean="0">
                <a:solidFill>
                  <a:schemeClr val="tx1"/>
                </a:solidFill>
              </a:rPr>
              <a:t>,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en-US" sz="4000" dirty="0" err="1">
                <a:solidFill>
                  <a:schemeClr val="tx1"/>
                </a:solidFill>
              </a:rPr>
              <a:t>poslání</a:t>
            </a:r>
            <a:r>
              <a:rPr lang="en-US" sz="4000" dirty="0">
                <a:solidFill>
                  <a:schemeClr val="tx1"/>
                </a:solidFill>
              </a:rPr>
              <a:t> a </a:t>
            </a:r>
            <a:r>
              <a:rPr lang="en-US" sz="4000" dirty="0" err="1" smtClean="0">
                <a:solidFill>
                  <a:schemeClr val="tx1"/>
                </a:solidFill>
              </a:rPr>
              <a:t>praxe</a:t>
            </a:r>
            <a:endParaRPr lang="en-US" sz="4000" dirty="0">
              <a:solidFill>
                <a:schemeClr val="tx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5517232"/>
            <a:ext cx="7315200" cy="926766"/>
          </a:xfrm>
        </p:spPr>
        <p:txBody>
          <a:bodyPr/>
          <a:lstStyle/>
          <a:p>
            <a:r>
              <a:rPr lang="cs-CZ" dirty="0" smtClean="0"/>
              <a:t>Marek Vyskočil					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45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Příklady označení SP používající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132856"/>
            <a:ext cx="7315200" cy="4176505"/>
          </a:xfrm>
        </p:spPr>
        <p:txBody>
          <a:bodyPr>
            <a:normAutofit/>
          </a:bodyPr>
          <a:lstStyle/>
          <a:p>
            <a:r>
              <a:rPr lang="cs-CZ" dirty="0" err="1" smtClean="0">
                <a:hlinkClick r:id="rId2"/>
              </a:rPr>
              <a:t>Pragulic</a:t>
            </a:r>
            <a:r>
              <a:rPr lang="cs-CZ" dirty="0" smtClean="0"/>
              <a:t> o.s. – zaměstnává bezdomovce jako průvodce po </a:t>
            </a:r>
            <a:r>
              <a:rPr lang="cs-CZ" dirty="0" smtClean="0"/>
              <a:t>Praze… inspirace pro </a:t>
            </a:r>
            <a:r>
              <a:rPr lang="cs-CZ" dirty="0" smtClean="0">
                <a:hlinkClick r:id="rId2"/>
              </a:rPr>
              <a:t>Brno</a:t>
            </a:r>
            <a:endParaRPr lang="cs-CZ" dirty="0" smtClean="0"/>
          </a:p>
          <a:p>
            <a:r>
              <a:rPr lang="cs-CZ" dirty="0" smtClean="0"/>
              <a:t>SENZA družstvo – Zaměstnavatel zdravotně postižených osob, poskytující služby dietní jídelny, drobné montážní práce, kompletace výrobků, praní a žehlení prádla.</a:t>
            </a:r>
          </a:p>
          <a:p>
            <a:r>
              <a:rPr lang="cs-CZ" dirty="0" smtClean="0"/>
              <a:t>ONZA a.s. – zaměstnavatel sociálně vyloučených (Romové, osoby po výkonu trestu), udržovatel zeleně, založeno městem Jirkov (jediný akcionář) </a:t>
            </a:r>
          </a:p>
          <a:p>
            <a:r>
              <a:rPr lang="cs-CZ" dirty="0" smtClean="0"/>
              <a:t>Modrý domeček (o.s. Náruč) – zaměstnavatel osob s mentálním postižením poskytující služby kavárny, kopírovací služby a žehlení prádla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315200" cy="1154097"/>
          </a:xfrm>
        </p:spPr>
        <p:txBody>
          <a:bodyPr/>
          <a:lstStyle/>
          <a:p>
            <a:r>
              <a:rPr lang="cs-CZ" dirty="0" smtClean="0"/>
              <a:t>Intuice a názorný příklad: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276873"/>
            <a:ext cx="7315200" cy="4032488"/>
          </a:xfrm>
        </p:spPr>
        <p:txBody>
          <a:bodyPr/>
          <a:lstStyle/>
          <a:p>
            <a:r>
              <a:rPr lang="cs-CZ" dirty="0" smtClean="0"/>
              <a:t>Organizace a) – rozdává chudým lidem jídlo, které kupuje za peníze vybrané sbírkami a z darů, pracují v ní dobrovolníci</a:t>
            </a:r>
          </a:p>
          <a:p>
            <a:endParaRPr lang="cs-CZ" dirty="0" smtClean="0"/>
          </a:p>
          <a:p>
            <a:r>
              <a:rPr lang="cs-CZ" dirty="0" smtClean="0"/>
              <a:t>Organizace b) – provádí svoz neprodejných potravin z obchodů, které třídí a použitelné zpracovává na potraviny, zaměstnává zdravotně postižené</a:t>
            </a:r>
          </a:p>
          <a:p>
            <a:endParaRPr lang="cs-CZ" dirty="0"/>
          </a:p>
          <a:p>
            <a:r>
              <a:rPr lang="cs-CZ" dirty="0" smtClean="0"/>
              <a:t>Odpovědi: a) i b) jsou sociální podniky, pouze a) je sociální podnik, pouze </a:t>
            </a:r>
            <a:r>
              <a:rPr lang="cs-CZ" b="1" dirty="0" smtClean="0"/>
              <a:t>b) je sociální podnik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41372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404664"/>
            <a:ext cx="7315200" cy="1154097"/>
          </a:xfrm>
        </p:spPr>
        <p:txBody>
          <a:bodyPr/>
          <a:lstStyle/>
          <a:p>
            <a:r>
              <a:rPr lang="cs-CZ" dirty="0" smtClean="0"/>
              <a:t>Definiční znaky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772817"/>
            <a:ext cx="7315200" cy="4536544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Ekonomická a podnikatelská dimenze</a:t>
            </a:r>
            <a:endParaRPr lang="en-US" dirty="0"/>
          </a:p>
          <a:p>
            <a:pPr lvl="1"/>
            <a:r>
              <a:rPr lang="cs-CZ" dirty="0"/>
              <a:t>Kontinuální produkce zboží nebo služeb</a:t>
            </a:r>
            <a:endParaRPr lang="en-US" dirty="0"/>
          </a:p>
          <a:p>
            <a:pPr lvl="1"/>
            <a:r>
              <a:rPr lang="cs-CZ" dirty="0"/>
              <a:t>Přijetí ekonomického rizika</a:t>
            </a:r>
            <a:endParaRPr lang="en-US" dirty="0"/>
          </a:p>
          <a:p>
            <a:pPr lvl="1"/>
            <a:r>
              <a:rPr lang="cs-CZ" dirty="0" smtClean="0"/>
              <a:t>Alespoň minimální </a:t>
            </a:r>
            <a:r>
              <a:rPr lang="cs-CZ" dirty="0"/>
              <a:t>množství placené práce</a:t>
            </a:r>
            <a:endParaRPr lang="en-US" dirty="0"/>
          </a:p>
          <a:p>
            <a:r>
              <a:rPr lang="cs-CZ" b="1" dirty="0"/>
              <a:t>Sociální dimenze</a:t>
            </a:r>
            <a:endParaRPr lang="en-US" dirty="0"/>
          </a:p>
          <a:p>
            <a:pPr lvl="1"/>
            <a:r>
              <a:rPr lang="cs-CZ" dirty="0" smtClean="0"/>
              <a:t>Jasný </a:t>
            </a:r>
            <a:r>
              <a:rPr lang="cs-CZ" dirty="0"/>
              <a:t>cíl prospět komunitě</a:t>
            </a:r>
            <a:endParaRPr lang="en-US" dirty="0"/>
          </a:p>
          <a:p>
            <a:pPr lvl="1"/>
            <a:r>
              <a:rPr lang="cs-CZ" dirty="0"/>
              <a:t>Iniciativa spuštěná skupinou občanů nebo nestátní neziskovou organizací</a:t>
            </a:r>
            <a:endParaRPr lang="en-US" dirty="0"/>
          </a:p>
          <a:p>
            <a:pPr lvl="1"/>
            <a:r>
              <a:rPr lang="cs-CZ" dirty="0"/>
              <a:t>Limitované přerozdělování </a:t>
            </a:r>
            <a:r>
              <a:rPr lang="cs-CZ" dirty="0" smtClean="0"/>
              <a:t>zisku</a:t>
            </a:r>
          </a:p>
          <a:p>
            <a:r>
              <a:rPr lang="cs-CZ" b="1" dirty="0"/>
              <a:t>Participativní řízení</a:t>
            </a:r>
            <a:endParaRPr lang="en-US" dirty="0"/>
          </a:p>
          <a:p>
            <a:pPr lvl="1"/>
            <a:r>
              <a:rPr lang="cs-CZ" dirty="0"/>
              <a:t>Vysoký stupeň autonomie</a:t>
            </a:r>
            <a:endParaRPr lang="en-US" sz="2200" dirty="0"/>
          </a:p>
          <a:p>
            <a:pPr lvl="1"/>
            <a:r>
              <a:rPr lang="cs-CZ" dirty="0"/>
              <a:t>Rozhodování nezaložené na vlastnictví kapitálu</a:t>
            </a:r>
            <a:endParaRPr lang="en-US" sz="2200" dirty="0"/>
          </a:p>
          <a:p>
            <a:pPr lvl="1"/>
            <a:r>
              <a:rPr lang="cs-CZ" dirty="0"/>
              <a:t>Participativní povaha řízení zahrnující rozdílné zainteresované </a:t>
            </a:r>
            <a:r>
              <a:rPr lang="cs-CZ" dirty="0" smtClean="0"/>
              <a:t>skupiny</a:t>
            </a:r>
          </a:p>
          <a:p>
            <a:pPr marL="1874520" lvl="8" indent="0">
              <a:buNone/>
            </a:pPr>
            <a:endParaRPr lang="cs-CZ" sz="1800" dirty="0"/>
          </a:p>
          <a:p>
            <a:pPr marL="1874520" lvl="8" indent="0">
              <a:buNone/>
            </a:pPr>
            <a:r>
              <a:rPr lang="cs-CZ" sz="1800" dirty="0"/>
              <a:t> </a:t>
            </a:r>
            <a:r>
              <a:rPr lang="cs-CZ" sz="1800" dirty="0" smtClean="0"/>
              <a:t>                                                              (EMES)</a:t>
            </a:r>
            <a:endParaRPr lang="en-US" sz="1800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426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1154097"/>
          </a:xfrm>
        </p:spPr>
        <p:txBody>
          <a:bodyPr/>
          <a:lstStyle/>
          <a:p>
            <a:r>
              <a:rPr lang="cs-CZ" dirty="0" smtClean="0"/>
              <a:t>Vybrané definice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1556792"/>
            <a:ext cx="7546032" cy="4968551"/>
          </a:xfrm>
        </p:spPr>
        <p:txBody>
          <a:bodyPr>
            <a:normAutofit/>
          </a:bodyPr>
          <a:lstStyle/>
          <a:p>
            <a:r>
              <a:rPr lang="cs-CZ" i="1" dirty="0"/>
              <a:t>„sociální podnikání je podnikání s primárně sociálními cíli, jehož hospodářský zisk je v prvé řadě znovu investován do podnikání za stejným účelem nebo do rozvoje místní komunity, spíše než by se jednalo o podnikání s potřebou maximalizovat zisk pro zainteresované skupiny/osoby či vlastníky.“ </a:t>
            </a:r>
            <a:r>
              <a:rPr lang="cs-CZ" dirty="0"/>
              <a:t>(DTI, </a:t>
            </a:r>
            <a:r>
              <a:rPr lang="cs-CZ" dirty="0" smtClean="0"/>
              <a:t>2002) </a:t>
            </a:r>
          </a:p>
          <a:p>
            <a:endParaRPr lang="cs-CZ" dirty="0" smtClean="0"/>
          </a:p>
          <a:p>
            <a:r>
              <a:rPr lang="cs-CZ" i="1" dirty="0"/>
              <a:t>„soubor soukromých, formálně založených společností, s rozhodovací samostatností a </a:t>
            </a:r>
            <a:r>
              <a:rPr lang="cs-CZ" i="1" dirty="0" smtClean="0"/>
              <a:t>svobodou členství</a:t>
            </a:r>
            <a:r>
              <a:rPr lang="cs-CZ" i="1" dirty="0"/>
              <a:t>, jež byly vytvořeny za účelem splnění potřeb jejích členů prostřednictvím trhu a výroby zboží a poskytování služeb, pojištění a finančních služeb, kde rozhodování a jakékoliv rozdělování zisků nebo přebytků mezi členy není přímo svázáno s kapitálem nebo poplatky zaplacenými jednotlivými členy, kteří mají každý jeden hlas.“ </a:t>
            </a:r>
            <a:r>
              <a:rPr lang="cs-CZ" dirty="0"/>
              <a:t>(</a:t>
            </a:r>
            <a:r>
              <a:rPr lang="cs-CZ" dirty="0" err="1"/>
              <a:t>Chavez</a:t>
            </a:r>
            <a:r>
              <a:rPr lang="cs-CZ" dirty="0"/>
              <a:t>, </a:t>
            </a:r>
            <a:r>
              <a:rPr lang="cs-CZ" dirty="0" smtClean="0"/>
              <a:t>2007)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130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Přístupy k Sociálnímu podnikání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3140968"/>
            <a:ext cx="7315200" cy="3168392"/>
          </a:xfrm>
        </p:spPr>
        <p:txBody>
          <a:bodyPr/>
          <a:lstStyle/>
          <a:p>
            <a:r>
              <a:rPr lang="cs-CZ" dirty="0" smtClean="0"/>
              <a:t>Americký přístup</a:t>
            </a:r>
          </a:p>
          <a:p>
            <a:pPr lvl="1"/>
            <a:r>
              <a:rPr lang="cs-CZ" dirty="0" smtClean="0"/>
              <a:t>Samofinancování</a:t>
            </a:r>
          </a:p>
          <a:p>
            <a:pPr lvl="1"/>
            <a:r>
              <a:rPr lang="cs-CZ" dirty="0"/>
              <a:t>Škola sociálních </a:t>
            </a:r>
            <a:r>
              <a:rPr lang="cs-CZ" dirty="0" smtClean="0"/>
              <a:t>inovací</a:t>
            </a:r>
          </a:p>
          <a:p>
            <a:r>
              <a:rPr lang="cs-CZ" dirty="0" smtClean="0"/>
              <a:t>Evropský sociální podnik „ideálního typu“</a:t>
            </a:r>
          </a:p>
          <a:p>
            <a:pPr lvl="1"/>
            <a:r>
              <a:rPr lang="cs-CZ" dirty="0" smtClean="0"/>
              <a:t>Družstevní hnutí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20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315200" cy="1154097"/>
          </a:xfrm>
        </p:spPr>
        <p:txBody>
          <a:bodyPr/>
          <a:lstStyle/>
          <a:p>
            <a:r>
              <a:rPr lang="cs-CZ" dirty="0" smtClean="0"/>
              <a:t>Rozdílnost SP v EU a USA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564904"/>
            <a:ext cx="7315200" cy="3539527"/>
          </a:xfrm>
        </p:spPr>
        <p:txBody>
          <a:bodyPr/>
          <a:lstStyle/>
          <a:p>
            <a:r>
              <a:rPr lang="cs-CZ" dirty="0" smtClean="0"/>
              <a:t>USA</a:t>
            </a:r>
          </a:p>
          <a:p>
            <a:pPr lvl="1"/>
            <a:r>
              <a:rPr lang="cs-CZ" dirty="0" smtClean="0"/>
              <a:t>Plnění sociálních cílů (i nepřímo)</a:t>
            </a:r>
          </a:p>
          <a:p>
            <a:pPr lvl="1"/>
            <a:r>
              <a:rPr lang="cs-CZ" dirty="0" smtClean="0"/>
              <a:t>Důraz na jedince</a:t>
            </a:r>
          </a:p>
          <a:p>
            <a:pPr lvl="1"/>
            <a:r>
              <a:rPr lang="cs-CZ" dirty="0" smtClean="0"/>
              <a:t>Důraz na tržní zdroje</a:t>
            </a:r>
          </a:p>
          <a:p>
            <a:pPr lvl="1"/>
            <a:r>
              <a:rPr lang="cs-CZ" dirty="0" smtClean="0"/>
              <a:t>Ukotven v neziskovém sektoru</a:t>
            </a:r>
          </a:p>
          <a:p>
            <a:r>
              <a:rPr lang="cs-CZ" dirty="0" smtClean="0"/>
              <a:t>EU</a:t>
            </a:r>
          </a:p>
          <a:p>
            <a:pPr lvl="1"/>
            <a:r>
              <a:rPr lang="cs-CZ" dirty="0"/>
              <a:t>Plnění sociálních </a:t>
            </a:r>
            <a:r>
              <a:rPr lang="cs-CZ" dirty="0" smtClean="0"/>
              <a:t>cílů (pouze přímo)</a:t>
            </a:r>
          </a:p>
          <a:p>
            <a:pPr lvl="1"/>
            <a:r>
              <a:rPr lang="cs-CZ" dirty="0" smtClean="0"/>
              <a:t>Důraz na kolektivní činnost a demokratičnost</a:t>
            </a:r>
          </a:p>
          <a:p>
            <a:pPr lvl="1"/>
            <a:r>
              <a:rPr lang="cs-CZ" dirty="0" err="1" smtClean="0"/>
              <a:t>Multi</a:t>
            </a:r>
            <a:r>
              <a:rPr lang="cs-CZ" dirty="0" smtClean="0"/>
              <a:t>-financování včetně ospravedlnitelných veřejných dotací</a:t>
            </a:r>
          </a:p>
          <a:p>
            <a:pPr lvl="1"/>
            <a:r>
              <a:rPr lang="cs-CZ" dirty="0" smtClean="0"/>
              <a:t>Ukotven v hybridní sociální ekonomice</a:t>
            </a:r>
          </a:p>
          <a:p>
            <a:pPr lvl="1"/>
            <a:endParaRPr lang="cs-CZ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41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052736"/>
            <a:ext cx="7315200" cy="1154097"/>
          </a:xfrm>
        </p:spPr>
        <p:txBody>
          <a:bodyPr/>
          <a:lstStyle/>
          <a:p>
            <a:r>
              <a:rPr lang="cs-CZ" dirty="0" smtClean="0"/>
              <a:t>Sociální podnikání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564905"/>
            <a:ext cx="7315200" cy="3744456"/>
          </a:xfrm>
        </p:spPr>
        <p:txBody>
          <a:bodyPr/>
          <a:lstStyle/>
          <a:p>
            <a:r>
              <a:rPr lang="cs-CZ" dirty="0" smtClean="0"/>
              <a:t>Principy</a:t>
            </a:r>
          </a:p>
          <a:p>
            <a:pPr lvl="1"/>
            <a:r>
              <a:rPr lang="cs-CZ" dirty="0" smtClean="0"/>
              <a:t>Ne primárně ziskovost, ale společenská prospěšnost. Financování primárně z tržních zdrojů, přijetí ekonomických rizik (financování převážně z vlastních zdrojů)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Ekonomizace sociální práce</a:t>
            </a:r>
          </a:p>
          <a:p>
            <a:pPr lvl="1"/>
            <a:r>
              <a:rPr lang="cs-CZ" dirty="0" smtClean="0"/>
              <a:t>Přizpůsobení </a:t>
            </a:r>
            <a:r>
              <a:rPr lang="cs-CZ" dirty="0" err="1" smtClean="0"/>
              <a:t>soc.služeb</a:t>
            </a:r>
            <a:r>
              <a:rPr lang="cs-CZ" dirty="0" smtClean="0"/>
              <a:t> trhům</a:t>
            </a:r>
          </a:p>
          <a:p>
            <a:pPr lvl="1"/>
            <a:endParaRPr lang="cs-CZ" dirty="0"/>
          </a:p>
          <a:p>
            <a:r>
              <a:rPr lang="cs-CZ" dirty="0" smtClean="0"/>
              <a:t>Komunitní práce a rozvoj místních společenstev</a:t>
            </a:r>
          </a:p>
          <a:p>
            <a:pPr lvl="1"/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36880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Organizace dle zaměření na sociální prospěch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564904"/>
            <a:ext cx="7315200" cy="3024335"/>
          </a:xfrm>
        </p:spPr>
        <p:txBody>
          <a:bodyPr/>
          <a:lstStyle/>
          <a:p>
            <a:r>
              <a:rPr lang="cs-CZ" dirty="0" smtClean="0"/>
              <a:t>Hybridní spektrum:</a:t>
            </a:r>
          </a:p>
          <a:p>
            <a:pPr lvl="1"/>
            <a:r>
              <a:rPr lang="cs-CZ" b="1" dirty="0" smtClean="0"/>
              <a:t>Tradiční NNO (</a:t>
            </a:r>
            <a:r>
              <a:rPr lang="cs-CZ" b="1" dirty="0" err="1" smtClean="0"/>
              <a:t>max</a:t>
            </a:r>
            <a:r>
              <a:rPr lang="cs-CZ" b="1" dirty="0" smtClean="0"/>
              <a:t>)</a:t>
            </a:r>
          </a:p>
          <a:p>
            <a:pPr lvl="1"/>
            <a:r>
              <a:rPr lang="cs-CZ" dirty="0" smtClean="0"/>
              <a:t>NNO s podnikatelskými aktivitami</a:t>
            </a:r>
          </a:p>
          <a:p>
            <a:pPr lvl="1"/>
            <a:r>
              <a:rPr lang="cs-CZ" b="1" dirty="0" smtClean="0"/>
              <a:t>Sociální podnik</a:t>
            </a:r>
          </a:p>
          <a:p>
            <a:pPr lvl="1"/>
            <a:r>
              <a:rPr lang="cs-CZ" dirty="0" smtClean="0"/>
              <a:t>Sociálně odpovědná firma/podnik (CSR)</a:t>
            </a:r>
          </a:p>
          <a:p>
            <a:pPr lvl="1"/>
            <a:r>
              <a:rPr lang="cs-CZ" dirty="0" smtClean="0"/>
              <a:t>Podnik realizující aktivity v duchu CSR</a:t>
            </a:r>
          </a:p>
          <a:p>
            <a:pPr lvl="1"/>
            <a:r>
              <a:rPr lang="cs-CZ" b="1" dirty="0" smtClean="0"/>
              <a:t>Tradiční komerční podnik (min)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13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Dva typy sociálních podniků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3140968"/>
            <a:ext cx="7315200" cy="3168392"/>
          </a:xfrm>
        </p:spPr>
        <p:txBody>
          <a:bodyPr/>
          <a:lstStyle/>
          <a:p>
            <a:r>
              <a:rPr lang="cs-CZ" dirty="0" smtClean="0"/>
              <a:t>A) Integrační (WISE,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integration</a:t>
            </a:r>
            <a:r>
              <a:rPr lang="cs-CZ" dirty="0" smtClean="0"/>
              <a:t> 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enterprise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Nejvíce v ČR rozšířené podniky</a:t>
            </a:r>
          </a:p>
          <a:p>
            <a:r>
              <a:rPr lang="cs-CZ" dirty="0" smtClean="0"/>
              <a:t>B) Ostatní / neintegrační</a:t>
            </a:r>
          </a:p>
          <a:p>
            <a:pPr lvl="1"/>
            <a:r>
              <a:rPr lang="cs-CZ" dirty="0" smtClean="0"/>
              <a:t>Souvisí více se školou sociálních inovací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959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Trh práce a politika zaměstnanosti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132856"/>
            <a:ext cx="7315200" cy="4248472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Hlavně WISE podniky</a:t>
            </a:r>
          </a:p>
          <a:p>
            <a:endParaRPr lang="cs-CZ" dirty="0"/>
          </a:p>
          <a:p>
            <a:r>
              <a:rPr lang="cs-CZ" dirty="0" smtClean="0"/>
              <a:t>Doplňky k politice zaměstnanosti</a:t>
            </a:r>
          </a:p>
          <a:p>
            <a:pPr lvl="1"/>
            <a:r>
              <a:rPr lang="cs-CZ" dirty="0" smtClean="0"/>
              <a:t>V některých zemích její součástí (např. SK)</a:t>
            </a:r>
          </a:p>
          <a:p>
            <a:endParaRPr lang="cs-CZ" dirty="0" smtClean="0"/>
          </a:p>
          <a:p>
            <a:r>
              <a:rPr lang="cs-CZ" dirty="0" smtClean="0"/>
              <a:t>Zákon o VZ (15% zlepšení ceny podniků s více jak 50% zdravotně postiženými zaměstnanci)</a:t>
            </a:r>
          </a:p>
          <a:p>
            <a:r>
              <a:rPr lang="cs-CZ" dirty="0" smtClean="0"/>
              <a:t>Příspěvek na zaměstnávání osob se zdravotním postižením</a:t>
            </a:r>
          </a:p>
          <a:p>
            <a:endParaRPr lang="cs-CZ" dirty="0" smtClean="0"/>
          </a:p>
          <a:p>
            <a:pPr marL="45720" indent="0">
              <a:buNone/>
            </a:pPr>
            <a:r>
              <a:rPr lang="cs-CZ" dirty="0" smtClean="0"/>
              <a:t>Problém ostatních skupin (etnické menšiny, osoby po výkonu trestu, dlouhodobě nezaměstnaní atd.)</a:t>
            </a:r>
          </a:p>
          <a:p>
            <a:pPr marL="45720" indent="0">
              <a:buNone/>
            </a:pPr>
            <a:r>
              <a:rPr lang="cs-CZ" dirty="0" smtClean="0"/>
              <a:t>Převis zaměření SP na jednu skupinu</a:t>
            </a:r>
          </a:p>
        </p:txBody>
      </p:sp>
    </p:spTree>
    <p:extLst>
      <p:ext uri="{BB962C8B-B14F-4D97-AF65-F5344CB8AC3E}">
        <p14:creationId xmlns:p14="http://schemas.microsoft.com/office/powerpoint/2010/main" val="223055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Ekonomie a sociální ekonomie</a:t>
            </a:r>
          </a:p>
          <a:p>
            <a:r>
              <a:rPr lang="cs-CZ" dirty="0" smtClean="0"/>
              <a:t>Ekonomika</a:t>
            </a:r>
          </a:p>
          <a:p>
            <a:r>
              <a:rPr lang="cs-CZ" dirty="0" smtClean="0"/>
              <a:t>Teoretické ukotvení</a:t>
            </a:r>
          </a:p>
          <a:p>
            <a:r>
              <a:rPr lang="cs-CZ" dirty="0" smtClean="0"/>
              <a:t>Sociální podnik - pojem</a:t>
            </a:r>
          </a:p>
          <a:p>
            <a:r>
              <a:rPr lang="cs-CZ" dirty="0" smtClean="0"/>
              <a:t>Sociální podnik – definice</a:t>
            </a:r>
          </a:p>
          <a:p>
            <a:r>
              <a:rPr lang="cs-CZ" dirty="0" smtClean="0"/>
              <a:t>Praxe sociálního podnikání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9775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1154097"/>
          </a:xfrm>
        </p:spPr>
        <p:txBody>
          <a:bodyPr/>
          <a:lstStyle/>
          <a:p>
            <a:r>
              <a:rPr lang="cs-CZ" dirty="0" smtClean="0"/>
              <a:t>Česká praxe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75656" y="2132856"/>
            <a:ext cx="5256584" cy="1080120"/>
          </a:xfrm>
        </p:spPr>
        <p:txBody>
          <a:bodyPr>
            <a:normAutofit/>
          </a:bodyPr>
          <a:lstStyle/>
          <a:p>
            <a:pPr lvl="1"/>
            <a:r>
              <a:rPr lang="cs-CZ" dirty="0" smtClean="0"/>
              <a:t>Právní formy</a:t>
            </a:r>
          </a:p>
        </p:txBody>
      </p:sp>
      <p:pic>
        <p:nvPicPr>
          <p:cNvPr id="41986" name="Graf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284984"/>
            <a:ext cx="5200650" cy="3228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1916832"/>
            <a:ext cx="4464496" cy="2966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5940152" y="5445224"/>
            <a:ext cx="5256584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0292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Prospěšnost</a:t>
            </a: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5148064" y="908720"/>
            <a:ext cx="5256584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02920" marR="0" lvl="1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charset="2"/>
              <a:buChar char="§"/>
              <a:tabLst/>
              <a:defRPr/>
            </a:pPr>
            <a:r>
              <a:rPr kumimoji="0" lang="cs-CZ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Asi 200 podniků</a:t>
            </a:r>
          </a:p>
        </p:txBody>
      </p:sp>
    </p:spTree>
    <p:extLst>
      <p:ext uri="{BB962C8B-B14F-4D97-AF65-F5344CB8AC3E}">
        <p14:creationId xmlns:p14="http://schemas.microsoft.com/office/powerpoint/2010/main" val="325059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84168" y="1844824"/>
            <a:ext cx="3744416" cy="587199"/>
          </a:xfrm>
        </p:spPr>
        <p:txBody>
          <a:bodyPr/>
          <a:lstStyle/>
          <a:p>
            <a:r>
              <a:rPr lang="cs-CZ" dirty="0" smtClean="0"/>
              <a:t>Rozmístění</a:t>
            </a:r>
            <a:endParaRPr lang="cs-CZ" dirty="0"/>
          </a:p>
        </p:txBody>
      </p:sp>
      <p:pic>
        <p:nvPicPr>
          <p:cNvPr id="43011" name="Graf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260648"/>
            <a:ext cx="5580112" cy="4437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obsah 2"/>
          <p:cNvSpPr txBox="1">
            <a:spLocks/>
          </p:cNvSpPr>
          <p:nvPr/>
        </p:nvSpPr>
        <p:spPr>
          <a:xfrm>
            <a:off x="899592" y="5445224"/>
            <a:ext cx="3744416" cy="587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18288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tx2"/>
              </a:buClr>
              <a:buSzTx/>
              <a:buFont typeface="Wingdings" pitchFamily="2" charset="2"/>
              <a:buChar char="§"/>
              <a:tabLst/>
              <a:defRPr/>
            </a:pPr>
            <a:r>
              <a:rPr lang="cs-CZ" sz="2000" dirty="0" smtClean="0"/>
              <a:t>Cílové skupiny</a:t>
            </a:r>
            <a:endParaRPr kumimoji="0" lang="cs-CZ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Graf 1"/>
          <p:cNvPicPr>
            <a:picLocks noChangeArrowheads="1"/>
          </p:cNvPicPr>
          <p:nvPr/>
        </p:nvPicPr>
        <p:blipFill>
          <a:blip r:embed="rId3" cstate="print"/>
          <a:srcRect b="-18"/>
          <a:stretch>
            <a:fillRect/>
          </a:stretch>
        </p:blipFill>
        <p:spPr bwMode="auto">
          <a:xfrm>
            <a:off x="3923928" y="3212976"/>
            <a:ext cx="4943475" cy="344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4034" name="Graf 1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0"/>
            <a:ext cx="867645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315200" cy="1154097"/>
          </a:xfrm>
        </p:spPr>
        <p:txBody>
          <a:bodyPr/>
          <a:lstStyle/>
          <a:p>
            <a:r>
              <a:rPr lang="cs-CZ" dirty="0" smtClean="0"/>
              <a:t>Česká praxe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412776"/>
            <a:ext cx="7315200" cy="5256584"/>
          </a:xfrm>
        </p:spPr>
        <p:txBody>
          <a:bodyPr>
            <a:normAutofit/>
          </a:bodyPr>
          <a:lstStyle/>
          <a:p>
            <a:r>
              <a:rPr lang="cs-CZ" b="1" dirty="0" smtClean="0"/>
              <a:t>Sociální </a:t>
            </a:r>
            <a:r>
              <a:rPr lang="cs-CZ" b="1" dirty="0"/>
              <a:t>podnik je:</a:t>
            </a:r>
            <a:endParaRPr lang="en-US" dirty="0"/>
          </a:p>
          <a:p>
            <a:pPr lvl="1"/>
            <a:r>
              <a:rPr lang="cs-CZ" dirty="0" smtClean="0"/>
              <a:t>Ten co chce </a:t>
            </a:r>
            <a:r>
              <a:rPr lang="cs-CZ" dirty="0"/>
              <a:t>dělat věci </a:t>
            </a:r>
            <a:r>
              <a:rPr lang="cs-CZ" dirty="0" smtClean="0"/>
              <a:t>jinak (jiná </a:t>
            </a:r>
            <a:r>
              <a:rPr lang="cs-CZ" dirty="0"/>
              <a:t>hodnotová </a:t>
            </a:r>
            <a:r>
              <a:rPr lang="cs-CZ" dirty="0" smtClean="0"/>
              <a:t>motivace)</a:t>
            </a:r>
            <a:endParaRPr lang="en-US" dirty="0"/>
          </a:p>
          <a:p>
            <a:pPr lvl="1"/>
            <a:r>
              <a:rPr lang="cs-CZ" dirty="0"/>
              <a:t>Umí podnikat, podnikání je základem příjmů</a:t>
            </a:r>
            <a:endParaRPr lang="en-US" dirty="0"/>
          </a:p>
          <a:p>
            <a:pPr lvl="1"/>
            <a:r>
              <a:rPr lang="cs-CZ" dirty="0"/>
              <a:t>Většina zisku se vrací zpět do podniku</a:t>
            </a:r>
            <a:endParaRPr lang="en-US" dirty="0"/>
          </a:p>
          <a:p>
            <a:pPr lvl="1"/>
            <a:r>
              <a:rPr lang="cs-CZ" dirty="0"/>
              <a:t>Respektuje zájmy a potřeby svých zaměstnanců</a:t>
            </a:r>
            <a:endParaRPr lang="en-US" dirty="0"/>
          </a:p>
          <a:p>
            <a:pPr lvl="1"/>
            <a:r>
              <a:rPr lang="cs-CZ" dirty="0" smtClean="0"/>
              <a:t>Zaměstnává </a:t>
            </a:r>
            <a:r>
              <a:rPr lang="cs-CZ" dirty="0"/>
              <a:t>znevýhodněné osoby (není podmínkou)</a:t>
            </a:r>
            <a:endParaRPr lang="en-US" dirty="0"/>
          </a:p>
          <a:p>
            <a:pPr lvl="1"/>
            <a:r>
              <a:rPr lang="cs-CZ" dirty="0"/>
              <a:t>Je nezávislý</a:t>
            </a:r>
            <a:endParaRPr lang="en-US" dirty="0"/>
          </a:p>
          <a:p>
            <a:pPr lvl="1"/>
            <a:r>
              <a:rPr lang="cs-CZ" dirty="0"/>
              <a:t>Spolupracuje s místní komunitou, chová se </a:t>
            </a:r>
            <a:r>
              <a:rPr lang="cs-CZ" dirty="0" smtClean="0"/>
              <a:t>partnersky</a:t>
            </a:r>
          </a:p>
          <a:p>
            <a:r>
              <a:rPr lang="cs-CZ" b="1" dirty="0"/>
              <a:t>Sociální podnik není: </a:t>
            </a:r>
            <a:endParaRPr lang="en-US" dirty="0"/>
          </a:p>
          <a:p>
            <a:pPr lvl="1"/>
            <a:r>
              <a:rPr lang="cs-CZ" dirty="0"/>
              <a:t>Podnik, který se za sociální označí</a:t>
            </a:r>
            <a:endParaRPr lang="en-US" sz="2200" dirty="0"/>
          </a:p>
          <a:p>
            <a:pPr lvl="1"/>
            <a:r>
              <a:rPr lang="cs-CZ" dirty="0"/>
              <a:t>Není to každý společensky odpovědný podnik (CSR)</a:t>
            </a:r>
            <a:endParaRPr lang="en-US" sz="2200" dirty="0"/>
          </a:p>
          <a:p>
            <a:pPr lvl="1"/>
            <a:r>
              <a:rPr lang="cs-CZ" dirty="0"/>
              <a:t>Není to NNO co si přivydělává prodejem výrobků</a:t>
            </a:r>
            <a:endParaRPr lang="en-US" sz="2200" dirty="0"/>
          </a:p>
          <a:p>
            <a:pPr lvl="1"/>
            <a:r>
              <a:rPr lang="cs-CZ" dirty="0"/>
              <a:t>Není to sociálně-terapeutické pracoviště</a:t>
            </a:r>
            <a:endParaRPr lang="en-US" sz="2200" dirty="0"/>
          </a:p>
          <a:p>
            <a:pPr lvl="1"/>
            <a:r>
              <a:rPr lang="cs-CZ" dirty="0"/>
              <a:t>Nemusí jím být každý zaměstnavatel s více jak 50% zaměstnanci se zdravotním postižením</a:t>
            </a:r>
            <a:endParaRPr lang="en-US" sz="22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591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315200" cy="1154097"/>
          </a:xfrm>
        </p:spPr>
        <p:txBody>
          <a:bodyPr/>
          <a:lstStyle/>
          <a:p>
            <a:r>
              <a:rPr lang="cs-CZ" dirty="0" smtClean="0"/>
              <a:t>Sociální podniky v Evropě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348880"/>
            <a:ext cx="7315200" cy="3539527"/>
          </a:xfrm>
        </p:spPr>
        <p:txBody>
          <a:bodyPr/>
          <a:lstStyle/>
          <a:p>
            <a:r>
              <a:rPr lang="cs-CZ" dirty="0" smtClean="0"/>
              <a:t>Rozličné právní formy (družstva, dobrovolnická sdružení, vzájemně prospěšné společnosti, výdělečné či nevýdělečné podniky..)</a:t>
            </a:r>
          </a:p>
          <a:p>
            <a:r>
              <a:rPr lang="cs-CZ" dirty="0" smtClean="0"/>
              <a:t>Zejména WISE</a:t>
            </a:r>
          </a:p>
          <a:p>
            <a:r>
              <a:rPr lang="cs-CZ" dirty="0" smtClean="0"/>
              <a:t>V oblastech: Sociální a zdravotní služby, místní služby, vzdělání, kultura, turistika, průmyslová výroba, řemesla, </a:t>
            </a:r>
          </a:p>
          <a:p>
            <a:r>
              <a:rPr lang="cs-CZ" dirty="0" smtClean="0"/>
              <a:t>Rozpoznané i nerozpoznané veřejnou politikou</a:t>
            </a:r>
          </a:p>
          <a:p>
            <a:pPr lvl="1"/>
            <a:r>
              <a:rPr lang="cs-CZ" dirty="0" smtClean="0"/>
              <a:t>Často tranzitivní zaměstnavatelé</a:t>
            </a:r>
          </a:p>
          <a:p>
            <a:pPr lvl="1"/>
            <a:r>
              <a:rPr lang="cs-CZ" dirty="0" smtClean="0"/>
              <a:t>Součástí politiky zaměstnanosti (např.: </a:t>
            </a:r>
            <a:r>
              <a:rPr lang="cs-CZ" dirty="0" smtClean="0">
                <a:hlinkClick r:id="rId2"/>
              </a:rPr>
              <a:t>SK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Vlastní družstevní formy (Ital.)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29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692696"/>
            <a:ext cx="7315200" cy="1154097"/>
          </a:xfrm>
        </p:spPr>
        <p:txBody>
          <a:bodyPr/>
          <a:lstStyle/>
          <a:p>
            <a:r>
              <a:rPr lang="cs-CZ" dirty="0" smtClean="0"/>
              <a:t>Než začneme podnikat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060848"/>
            <a:ext cx="7315200" cy="4248513"/>
          </a:xfrm>
        </p:spPr>
        <p:txBody>
          <a:bodyPr>
            <a:normAutofit/>
          </a:bodyPr>
          <a:lstStyle/>
          <a:p>
            <a:r>
              <a:rPr lang="cs-CZ" dirty="0" smtClean="0"/>
              <a:t>Proč (mít správnou motivaci)</a:t>
            </a:r>
          </a:p>
          <a:p>
            <a:r>
              <a:rPr lang="cs-CZ" dirty="0" smtClean="0"/>
              <a:t>Co (najít správnou příležitost)</a:t>
            </a:r>
          </a:p>
          <a:p>
            <a:r>
              <a:rPr lang="cs-CZ" dirty="0" smtClean="0"/>
              <a:t>Kdy (časový plán)</a:t>
            </a:r>
          </a:p>
          <a:p>
            <a:r>
              <a:rPr lang="cs-CZ" dirty="0" smtClean="0"/>
              <a:t>Kde (provozovnu)</a:t>
            </a:r>
          </a:p>
          <a:p>
            <a:r>
              <a:rPr lang="cs-CZ" dirty="0" smtClean="0"/>
              <a:t>Jak</a:t>
            </a:r>
          </a:p>
          <a:p>
            <a:pPr lvl="1"/>
            <a:r>
              <a:rPr lang="cs-CZ" dirty="0" smtClean="0"/>
              <a:t>Podnikatelský plán</a:t>
            </a:r>
          </a:p>
          <a:p>
            <a:pPr lvl="1"/>
            <a:r>
              <a:rPr lang="cs-CZ" dirty="0" smtClean="0"/>
              <a:t>Způsob a organizace práce</a:t>
            </a:r>
          </a:p>
          <a:p>
            <a:pPr lvl="1"/>
            <a:r>
              <a:rPr lang="cs-CZ" dirty="0" smtClean="0"/>
              <a:t>Právní forma</a:t>
            </a:r>
          </a:p>
          <a:p>
            <a:pPr lvl="1"/>
            <a:r>
              <a:rPr lang="cs-CZ" dirty="0" smtClean="0"/>
              <a:t>Atd..</a:t>
            </a:r>
          </a:p>
          <a:p>
            <a:pPr lvl="1"/>
            <a:endParaRPr lang="cs-CZ" dirty="0"/>
          </a:p>
          <a:p>
            <a:pPr marL="45720" indent="0">
              <a:buNone/>
            </a:pPr>
            <a:r>
              <a:rPr lang="cs-CZ" dirty="0" smtClean="0"/>
              <a:t>Doporučené:</a:t>
            </a:r>
            <a:r>
              <a:rPr lang="en-US" dirty="0" smtClean="0"/>
              <a:t> </a:t>
            </a:r>
            <a:r>
              <a:rPr lang="en-US" i="1" dirty="0" err="1"/>
              <a:t>Manuál</a:t>
            </a:r>
            <a:r>
              <a:rPr lang="en-US" i="1" dirty="0"/>
              <a:t>: </a:t>
            </a:r>
            <a:r>
              <a:rPr lang="en-US" i="1" dirty="0" err="1"/>
              <a:t>jak</a:t>
            </a:r>
            <a:r>
              <a:rPr lang="en-US" i="1" dirty="0"/>
              <a:t> </a:t>
            </a:r>
            <a:r>
              <a:rPr lang="en-US" i="1" dirty="0" err="1"/>
              <a:t>založit</a:t>
            </a:r>
            <a:r>
              <a:rPr lang="en-US" i="1" dirty="0"/>
              <a:t> </a:t>
            </a:r>
            <a:r>
              <a:rPr lang="en-US" i="1" dirty="0" err="1"/>
              <a:t>sociální</a:t>
            </a:r>
            <a:r>
              <a:rPr lang="en-US" i="1" dirty="0"/>
              <a:t> </a:t>
            </a:r>
            <a:r>
              <a:rPr lang="en-US" i="1" dirty="0" err="1" smtClean="0"/>
              <a:t>podnik</a:t>
            </a:r>
            <a:r>
              <a:rPr lang="cs-CZ" dirty="0" smtClean="0"/>
              <a:t> (</a:t>
            </a:r>
            <a:r>
              <a:rPr lang="en-US" dirty="0" smtClean="0"/>
              <a:t>KURKOVÁ</a:t>
            </a:r>
            <a:r>
              <a:rPr lang="en-US" dirty="0"/>
              <a:t>, </a:t>
            </a:r>
            <a:r>
              <a:rPr lang="en-US" dirty="0" smtClean="0"/>
              <a:t>FRANCOVÁ</a:t>
            </a:r>
            <a:r>
              <a:rPr lang="cs-CZ" dirty="0" smtClean="0"/>
              <a:t>)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501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-171400"/>
            <a:ext cx="7315200" cy="1154097"/>
          </a:xfrm>
        </p:spPr>
        <p:txBody>
          <a:bodyPr/>
          <a:lstStyle/>
          <a:p>
            <a:r>
              <a:rPr lang="cs-CZ" dirty="0" smtClean="0"/>
              <a:t>Právní formy</a:t>
            </a:r>
            <a:endParaRPr lang="en-US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38604756"/>
              </p:ext>
            </p:extLst>
          </p:nvPr>
        </p:nvGraphicFramePr>
        <p:xfrm>
          <a:off x="827584" y="1124744"/>
          <a:ext cx="7315200" cy="54872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438400"/>
                <a:gridCol w="2438400"/>
              </a:tblGrid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Právní forma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Výhody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Nevýhody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s.r.o.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Důvěryhodná forma (už tolik ne), snadné řízení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Dříve vklad 200 000Kč, dneska není.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a.s.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Důvěryhodná forma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Vklad 2 mil Kč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Družstvo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Kolektivní, demokratizované,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Horší pozice v očích bank, vklad 50 tis Kč.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Sociální družstvo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Forma přímo pro sociální</a:t>
                      </a:r>
                      <a:r>
                        <a:rPr lang="cs-CZ" baseline="0" dirty="0" smtClean="0"/>
                        <a:t> podnikání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Větší regulace, nezažitá právní forma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o.p.s.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Transparentní s  pojistkami proti zneužití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Bez důvěry bank, složitější, už nejde zakládat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smtClean="0"/>
                        <a:t>Ústav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Nástupce o.p.s., zjednodušení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Bez zkušeností s formou</a:t>
                      </a:r>
                      <a:endParaRPr lang="en-US" dirty="0"/>
                    </a:p>
                  </a:txBody>
                  <a:tcPr/>
                </a:tc>
              </a:tr>
              <a:tr h="549061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o.s</a:t>
                      </a:r>
                      <a:r>
                        <a:rPr lang="cs-CZ" dirty="0" smtClean="0"/>
                        <a:t>. /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spolek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Snadné založení</a:t>
                      </a:r>
                      <a:r>
                        <a:rPr lang="cs-CZ" baseline="0" dirty="0" smtClean="0"/>
                        <a:t> a vysoká volnost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Bez důvěry bank, nevhodné k podnikání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3739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052736"/>
            <a:ext cx="7315200" cy="1154097"/>
          </a:xfrm>
        </p:spPr>
        <p:txBody>
          <a:bodyPr/>
          <a:lstStyle/>
          <a:p>
            <a:r>
              <a:rPr lang="cs-CZ" dirty="0" smtClean="0"/>
              <a:t>Financování SP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420889"/>
            <a:ext cx="7315200" cy="3888472"/>
          </a:xfrm>
        </p:spPr>
        <p:txBody>
          <a:bodyPr/>
          <a:lstStyle/>
          <a:p>
            <a:r>
              <a:rPr lang="cs-CZ" dirty="0" smtClean="0"/>
              <a:t>Vlastní prostředky</a:t>
            </a:r>
          </a:p>
          <a:p>
            <a:r>
              <a:rPr lang="cs-CZ" dirty="0" smtClean="0"/>
              <a:t>Granty (z EU, OP LZZ a IOP, obtížné, hrozí sankce)</a:t>
            </a:r>
          </a:p>
          <a:p>
            <a:r>
              <a:rPr lang="cs-CZ" dirty="0" smtClean="0"/>
              <a:t>Půjčky a úvěry (málo pro SP)</a:t>
            </a:r>
          </a:p>
          <a:p>
            <a:r>
              <a:rPr lang="cs-CZ" dirty="0" smtClean="0"/>
              <a:t>Příspěvky ze zákona o zaměstnanosti (na zdrav. </a:t>
            </a:r>
            <a:r>
              <a:rPr lang="cs-CZ" dirty="0" err="1" smtClean="0"/>
              <a:t>postiž</a:t>
            </a:r>
            <a:r>
              <a:rPr lang="cs-CZ" dirty="0" smtClean="0"/>
              <a:t>.)</a:t>
            </a:r>
          </a:p>
          <a:p>
            <a:r>
              <a:rPr lang="cs-CZ" dirty="0" smtClean="0"/>
              <a:t>Jiné zdroje</a:t>
            </a:r>
          </a:p>
          <a:p>
            <a:pPr lvl="1"/>
            <a:r>
              <a:rPr lang="cs-CZ" dirty="0" smtClean="0"/>
              <a:t>Poradenství a hmotné dary od firem</a:t>
            </a:r>
          </a:p>
          <a:p>
            <a:pPr lvl="1"/>
            <a:r>
              <a:rPr lang="cs-CZ" dirty="0" smtClean="0"/>
              <a:t>Zlevněné nebo půjčené  majetky od obcí</a:t>
            </a:r>
          </a:p>
          <a:p>
            <a:pPr lvl="1"/>
            <a:r>
              <a:rPr lang="cs-CZ" dirty="0" smtClean="0"/>
              <a:t>Dobrovolnická práce od občanů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77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268760"/>
            <a:ext cx="7315200" cy="1154097"/>
          </a:xfrm>
        </p:spPr>
        <p:txBody>
          <a:bodyPr/>
          <a:lstStyle/>
          <a:p>
            <a:r>
              <a:rPr lang="cs-CZ" dirty="0" smtClean="0"/>
              <a:t>Podpora SP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Soukromý sektor</a:t>
            </a:r>
          </a:p>
          <a:p>
            <a:pPr lvl="1"/>
            <a:r>
              <a:rPr lang="cs-CZ" dirty="0" smtClean="0"/>
              <a:t>NNO (TESSEA, </a:t>
            </a:r>
            <a:r>
              <a:rPr lang="cs-CZ" dirty="0" err="1" smtClean="0"/>
              <a:t>Ashoka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Ziskové (programy bank KB, ČSOB, </a:t>
            </a:r>
            <a:r>
              <a:rPr lang="cs-CZ" dirty="0" err="1" smtClean="0"/>
              <a:t>UniKredit</a:t>
            </a:r>
            <a:r>
              <a:rPr lang="cs-CZ" dirty="0" smtClean="0"/>
              <a:t>)  </a:t>
            </a:r>
          </a:p>
          <a:p>
            <a:r>
              <a:rPr lang="cs-CZ" dirty="0"/>
              <a:t>Veřejná správa</a:t>
            </a:r>
          </a:p>
          <a:p>
            <a:pPr lvl="1"/>
            <a:r>
              <a:rPr lang="cs-CZ" dirty="0" smtClean="0"/>
              <a:t>Podpora </a:t>
            </a:r>
            <a:r>
              <a:rPr lang="cs-CZ" dirty="0"/>
              <a:t>zaměstnavatelů zdravotně postižených</a:t>
            </a:r>
          </a:p>
          <a:p>
            <a:pPr lvl="1"/>
            <a:r>
              <a:rPr lang="cs-CZ" dirty="0"/>
              <a:t>Nový zájem VS o </a:t>
            </a:r>
            <a:r>
              <a:rPr lang="cs-CZ" dirty="0" smtClean="0"/>
              <a:t>SP</a:t>
            </a:r>
          </a:p>
          <a:p>
            <a:pPr lvl="1"/>
            <a:r>
              <a:rPr lang="cs-CZ" dirty="0"/>
              <a:t>Nový zákon (možná)</a:t>
            </a:r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78898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1340768"/>
            <a:ext cx="7315200" cy="1154097"/>
          </a:xfrm>
        </p:spPr>
        <p:txBody>
          <a:bodyPr/>
          <a:lstStyle/>
          <a:p>
            <a:r>
              <a:rPr lang="cs-CZ" dirty="0" smtClean="0"/>
              <a:t>Nový zákon o SP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Zpracovává MPSV, MPO a Agentura pro sociální začleňování</a:t>
            </a:r>
          </a:p>
          <a:p>
            <a:endParaRPr lang="cs-CZ" dirty="0"/>
          </a:p>
          <a:p>
            <a:r>
              <a:rPr lang="cs-CZ" dirty="0" smtClean="0"/>
              <a:t>Snad definice (možná pouze pro WISE podniky)</a:t>
            </a:r>
          </a:p>
          <a:p>
            <a:r>
              <a:rPr lang="cs-CZ" dirty="0" smtClean="0"/>
              <a:t>Posílení podpory SP zákonem o veřejných zakázkách (nejenom zdravotně postižení)</a:t>
            </a:r>
          </a:p>
          <a:p>
            <a:r>
              <a:rPr lang="cs-CZ" dirty="0" smtClean="0"/>
              <a:t>Dnes</a:t>
            </a:r>
            <a:r>
              <a:rPr lang="cs-CZ" smtClean="0"/>
              <a:t>: Věcný záměr zákona</a:t>
            </a:r>
          </a:p>
          <a:p>
            <a:r>
              <a:rPr lang="cs-CZ" dirty="0" smtClean="0"/>
              <a:t>???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009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124744"/>
            <a:ext cx="7315200" cy="1154097"/>
          </a:xfrm>
        </p:spPr>
        <p:txBody>
          <a:bodyPr/>
          <a:lstStyle/>
          <a:p>
            <a:r>
              <a:rPr lang="cs-CZ" dirty="0" smtClean="0"/>
              <a:t>Ekonomie a sociální ekonomie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Ekonomie – zkoumá co jak pro koho</a:t>
            </a:r>
          </a:p>
          <a:p>
            <a:r>
              <a:rPr lang="cs-CZ" dirty="0" smtClean="0"/>
              <a:t>Sociální ekonomie – toto v sociálním kontextu, vztah ekonomie k sociálním hodnotám</a:t>
            </a:r>
          </a:p>
          <a:p>
            <a:endParaRPr lang="cs-CZ" dirty="0" smtClean="0"/>
          </a:p>
          <a:p>
            <a:r>
              <a:rPr lang="cs-CZ" dirty="0" smtClean="0"/>
              <a:t>Co – potřeby x potřební (morální hodnoty, </a:t>
            </a:r>
            <a:r>
              <a:rPr lang="cs-CZ" dirty="0" err="1" smtClean="0"/>
              <a:t>soc.vlivy</a:t>
            </a:r>
            <a:r>
              <a:rPr lang="cs-CZ" dirty="0" smtClean="0"/>
              <a:t>..)</a:t>
            </a:r>
          </a:p>
          <a:p>
            <a:r>
              <a:rPr lang="cs-CZ" dirty="0" smtClean="0"/>
              <a:t>Jak – </a:t>
            </a:r>
            <a:r>
              <a:rPr lang="cs-CZ" dirty="0" err="1" smtClean="0"/>
              <a:t>max</a:t>
            </a:r>
            <a:r>
              <a:rPr lang="cs-CZ" dirty="0" smtClean="0"/>
              <a:t> zisk x udržitelnost</a:t>
            </a:r>
          </a:p>
          <a:p>
            <a:r>
              <a:rPr lang="cs-CZ" dirty="0" smtClean="0"/>
              <a:t>Pro koho – dle zásluh x rozdělení ve společnosti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315200" cy="1154097"/>
          </a:xfrm>
        </p:spPr>
        <p:txBody>
          <a:bodyPr/>
          <a:lstStyle/>
          <a:p>
            <a:r>
              <a:rPr lang="cs-CZ" dirty="0" smtClean="0"/>
              <a:t>Literatura: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2492896"/>
            <a:ext cx="7315200" cy="353952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KURKOVÁ, Gabriela a Petra FRANCOVÁ. </a:t>
            </a:r>
            <a:r>
              <a:rPr lang="en-US" i="1" dirty="0" err="1"/>
              <a:t>Manuál</a:t>
            </a:r>
            <a:r>
              <a:rPr lang="en-US" i="1" dirty="0"/>
              <a:t>: </a:t>
            </a:r>
            <a:r>
              <a:rPr lang="en-US" i="1" dirty="0" err="1"/>
              <a:t>jak</a:t>
            </a:r>
            <a:r>
              <a:rPr lang="en-US" i="1" dirty="0"/>
              <a:t> </a:t>
            </a:r>
            <a:r>
              <a:rPr lang="en-US" i="1" dirty="0" err="1"/>
              <a:t>založit</a:t>
            </a:r>
            <a:r>
              <a:rPr lang="en-US" i="1" dirty="0"/>
              <a:t> </a:t>
            </a:r>
            <a:r>
              <a:rPr lang="en-US" i="1" dirty="0" err="1"/>
              <a:t>sociální</a:t>
            </a:r>
            <a:r>
              <a:rPr lang="en-US" i="1" dirty="0"/>
              <a:t> </a:t>
            </a:r>
            <a:r>
              <a:rPr lang="en-US" i="1" dirty="0" err="1"/>
              <a:t>podnik</a:t>
            </a:r>
            <a:r>
              <a:rPr lang="en-US" dirty="0"/>
              <a:t>. Praha: P3 - People, Planet, Profit, 2012, 41 s. ISBN 978-802-6040-422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/>
              <a:t>DOHNALOVÁ, Marie a </a:t>
            </a:r>
            <a:r>
              <a:rPr lang="cs-CZ" dirty="0" smtClean="0"/>
              <a:t>kol</a:t>
            </a:r>
            <a:r>
              <a:rPr lang="en-US" dirty="0" smtClean="0"/>
              <a:t>. </a:t>
            </a:r>
            <a:r>
              <a:rPr lang="en-US" i="1" dirty="0" err="1"/>
              <a:t>Sociální</a:t>
            </a:r>
            <a:r>
              <a:rPr lang="en-US" i="1" dirty="0"/>
              <a:t> </a:t>
            </a:r>
            <a:r>
              <a:rPr lang="en-US" i="1" dirty="0" err="1"/>
              <a:t>ekonomika</a:t>
            </a:r>
            <a:r>
              <a:rPr lang="en-US" i="1" dirty="0"/>
              <a:t>, </a:t>
            </a:r>
            <a:r>
              <a:rPr lang="en-US" i="1" dirty="0" err="1"/>
              <a:t>sociální</a:t>
            </a:r>
            <a:r>
              <a:rPr lang="en-US" i="1" dirty="0"/>
              <a:t> </a:t>
            </a:r>
            <a:r>
              <a:rPr lang="en-US" i="1" dirty="0" err="1"/>
              <a:t>podnikání</a:t>
            </a:r>
            <a:r>
              <a:rPr lang="en-US" i="1" dirty="0"/>
              <a:t>: </a:t>
            </a:r>
            <a:r>
              <a:rPr lang="en-US" i="1" dirty="0" err="1"/>
              <a:t>podnikání</a:t>
            </a:r>
            <a:r>
              <a:rPr lang="en-US" i="1" dirty="0"/>
              <a:t> pro </a:t>
            </a:r>
            <a:r>
              <a:rPr lang="en-US" i="1" dirty="0" err="1"/>
              <a:t>každého</a:t>
            </a:r>
            <a:r>
              <a:rPr lang="en-US" dirty="0"/>
              <a:t>. 1. </a:t>
            </a:r>
            <a:r>
              <a:rPr lang="en-US" dirty="0" err="1"/>
              <a:t>vyd</a:t>
            </a:r>
            <a:r>
              <a:rPr lang="en-US" dirty="0"/>
              <a:t>. Praha: Wolters Kluwer </a:t>
            </a:r>
            <a:r>
              <a:rPr lang="en-US" dirty="0" err="1"/>
              <a:t>Česká</a:t>
            </a:r>
            <a:r>
              <a:rPr lang="en-US" dirty="0"/>
              <a:t> </a:t>
            </a:r>
            <a:r>
              <a:rPr lang="en-US" dirty="0" err="1"/>
              <a:t>republika</a:t>
            </a:r>
            <a:r>
              <a:rPr lang="en-US" dirty="0"/>
              <a:t>, 2012, 131 s. ISBN 978-807-3572-693. </a:t>
            </a:r>
            <a:endParaRPr lang="cs-CZ" dirty="0" smtClean="0"/>
          </a:p>
          <a:p>
            <a:r>
              <a:rPr lang="en-US" dirty="0"/>
              <a:t>MALÍK HOLASOVÁ, </a:t>
            </a:r>
            <a:r>
              <a:rPr lang="en-US" dirty="0" err="1"/>
              <a:t>Věra</a:t>
            </a:r>
            <a:r>
              <a:rPr lang="en-US" dirty="0"/>
              <a:t> a </a:t>
            </a:r>
            <a:r>
              <a:rPr lang="cs-CZ" dirty="0" smtClean="0"/>
              <a:t>kol</a:t>
            </a:r>
            <a:r>
              <a:rPr lang="en-US" dirty="0" smtClean="0"/>
              <a:t>. </a:t>
            </a:r>
            <a:r>
              <a:rPr lang="en-US" i="1" dirty="0" err="1"/>
              <a:t>Sociální</a:t>
            </a:r>
            <a:r>
              <a:rPr lang="en-US" i="1" dirty="0"/>
              <a:t> </a:t>
            </a:r>
            <a:r>
              <a:rPr lang="en-US" i="1" dirty="0" err="1"/>
              <a:t>práce</a:t>
            </a:r>
            <a:r>
              <a:rPr lang="en-US" i="1" dirty="0"/>
              <a:t> v </a:t>
            </a:r>
            <a:r>
              <a:rPr lang="en-US" i="1" dirty="0" err="1"/>
              <a:t>kontextu</a:t>
            </a:r>
            <a:r>
              <a:rPr lang="en-US" i="1" dirty="0"/>
              <a:t> </a:t>
            </a:r>
            <a:r>
              <a:rPr lang="en-US" i="1" dirty="0" err="1"/>
              <a:t>sociálního</a:t>
            </a:r>
            <a:r>
              <a:rPr lang="en-US" i="1" dirty="0"/>
              <a:t> </a:t>
            </a:r>
            <a:r>
              <a:rPr lang="en-US" i="1" dirty="0" err="1"/>
              <a:t>podnikání</a:t>
            </a:r>
            <a:r>
              <a:rPr lang="en-US" i="1" dirty="0"/>
              <a:t>: </a:t>
            </a:r>
            <a:r>
              <a:rPr lang="en-US" i="1" dirty="0" err="1"/>
              <a:t>podnikání</a:t>
            </a:r>
            <a:r>
              <a:rPr lang="en-US" i="1" dirty="0"/>
              <a:t> pro </a:t>
            </a:r>
            <a:r>
              <a:rPr lang="en-US" i="1" dirty="0" err="1"/>
              <a:t>každého</a:t>
            </a:r>
            <a:r>
              <a:rPr lang="en-US" dirty="0"/>
              <a:t>. </a:t>
            </a:r>
            <a:r>
              <a:rPr lang="en-US" dirty="0" err="1"/>
              <a:t>Vyd</a:t>
            </a:r>
            <a:r>
              <a:rPr lang="en-US" dirty="0"/>
              <a:t>. 1. Editor </a:t>
            </a:r>
            <a:r>
              <a:rPr lang="en-US" dirty="0" err="1"/>
              <a:t>Vendula</a:t>
            </a:r>
            <a:r>
              <a:rPr lang="en-US" dirty="0"/>
              <a:t> </a:t>
            </a:r>
            <a:r>
              <a:rPr lang="en-US" dirty="0" err="1"/>
              <a:t>Gojová</a:t>
            </a:r>
            <a:r>
              <a:rPr lang="en-US" dirty="0"/>
              <a:t>. Ostrava: </a:t>
            </a:r>
            <a:r>
              <a:rPr lang="en-US" dirty="0" err="1"/>
              <a:t>Marionetti</a:t>
            </a:r>
            <a:r>
              <a:rPr lang="en-US" dirty="0"/>
              <a:t> press, 2013, 130 s. ISBN 978-802-6044-628. </a:t>
            </a:r>
          </a:p>
        </p:txBody>
      </p:sp>
    </p:spTree>
    <p:extLst>
      <p:ext uri="{BB962C8B-B14F-4D97-AF65-F5344CB8AC3E}">
        <p14:creationId xmlns:p14="http://schemas.microsoft.com/office/powerpoint/2010/main" val="251406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836712"/>
            <a:ext cx="7315200" cy="115409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Ekonomika a sociální ekonomika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204865"/>
            <a:ext cx="7315200" cy="4104496"/>
          </a:xfrm>
        </p:spPr>
        <p:txBody>
          <a:bodyPr/>
          <a:lstStyle/>
          <a:p>
            <a:r>
              <a:rPr lang="cs-CZ" dirty="0" smtClean="0"/>
              <a:t>Ekonomika - Hospodářství, domácnosti, podniky (všechny), stát</a:t>
            </a:r>
          </a:p>
          <a:p>
            <a:pPr lvl="1">
              <a:buNone/>
            </a:pPr>
            <a:r>
              <a:rPr lang="cs-CZ" dirty="0" smtClean="0"/>
              <a:t>    x</a:t>
            </a:r>
          </a:p>
          <a:p>
            <a:r>
              <a:rPr lang="cs-CZ" dirty="0" smtClean="0"/>
              <a:t>Sociální ekonomika </a:t>
            </a:r>
          </a:p>
          <a:p>
            <a:pPr lvl="1"/>
            <a:r>
              <a:rPr lang="cs-CZ" dirty="0" smtClean="0"/>
              <a:t>Právně institucionální přístup – právní formy (např.: EU, družstva, vzájemné společnosti, asociace a nadace) </a:t>
            </a:r>
          </a:p>
          <a:p>
            <a:pPr lvl="1"/>
            <a:r>
              <a:rPr lang="cs-CZ" dirty="0" smtClean="0"/>
              <a:t>Normativní přístup – rysy sociální ekonomiky (např.: Charta sociální ekonomiky)</a:t>
            </a:r>
          </a:p>
          <a:p>
            <a:pPr lvl="2"/>
            <a:r>
              <a:rPr lang="cs-CZ" dirty="0" smtClean="0"/>
              <a:t>Propojení ekonomické, sociální a environmentální činnosti</a:t>
            </a:r>
          </a:p>
          <a:p>
            <a:pPr lvl="2"/>
            <a:r>
              <a:rPr lang="cs-CZ" dirty="0" smtClean="0"/>
              <a:t>Organizace založené za sociálním účelem, vytvářející ekonomickou hodnotu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315200" cy="1154097"/>
          </a:xfrm>
        </p:spPr>
        <p:txBody>
          <a:bodyPr/>
          <a:lstStyle/>
          <a:p>
            <a:r>
              <a:rPr lang="cs-CZ" dirty="0" smtClean="0"/>
              <a:t>Sociální ekonomika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99592" y="1803252"/>
            <a:ext cx="7315200" cy="3539527"/>
          </a:xfrm>
        </p:spPr>
        <p:txBody>
          <a:bodyPr/>
          <a:lstStyle/>
          <a:p>
            <a:r>
              <a:rPr lang="cs-CZ" dirty="0" smtClean="0"/>
              <a:t>Trojí prospěch - Tři P: </a:t>
            </a:r>
            <a:r>
              <a:rPr lang="cs-CZ" dirty="0" err="1" smtClean="0"/>
              <a:t>People</a:t>
            </a:r>
            <a:r>
              <a:rPr lang="cs-CZ" dirty="0" smtClean="0"/>
              <a:t>, Planet, Profit</a:t>
            </a:r>
            <a:endParaRPr lang="en-US" dirty="0"/>
          </a:p>
        </p:txBody>
      </p:sp>
      <p:pic>
        <p:nvPicPr>
          <p:cNvPr id="1026" name="Picture 2" descr="http://www.planetprofit.co.uk/wp-content/uploads/2014/07/0-0814-SustainablityChar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348880"/>
            <a:ext cx="6015803" cy="3801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7198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764704"/>
            <a:ext cx="7315200" cy="1154097"/>
          </a:xfrm>
        </p:spPr>
        <p:txBody>
          <a:bodyPr/>
          <a:lstStyle/>
          <a:p>
            <a:r>
              <a:rPr lang="cs-CZ" dirty="0" smtClean="0"/>
              <a:t>„Herní pole“ a pojmy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348881"/>
            <a:ext cx="7618040" cy="3960480"/>
          </a:xfrm>
        </p:spPr>
        <p:txBody>
          <a:bodyPr>
            <a:normAutofit/>
          </a:bodyPr>
          <a:lstStyle/>
          <a:p>
            <a:r>
              <a:rPr lang="cs-CZ" dirty="0" smtClean="0"/>
              <a:t>Neziskový sektor  </a:t>
            </a:r>
          </a:p>
          <a:p>
            <a:pPr lvl="1"/>
            <a:r>
              <a:rPr lang="cs-CZ" dirty="0" err="1" smtClean="0"/>
              <a:t>Pestoff</a:t>
            </a:r>
            <a:r>
              <a:rPr lang="cs-CZ" dirty="0" smtClean="0"/>
              <a:t> – formalizovaný, neziskový, nestátní</a:t>
            </a:r>
          </a:p>
          <a:p>
            <a:r>
              <a:rPr lang="cs-CZ" dirty="0" smtClean="0"/>
              <a:t>Tržní sektor</a:t>
            </a:r>
          </a:p>
          <a:p>
            <a:pPr lvl="1"/>
            <a:r>
              <a:rPr lang="cs-CZ" dirty="0" smtClean="0"/>
              <a:t>Formalizovaný, ziskový, nestátní</a:t>
            </a:r>
          </a:p>
          <a:p>
            <a:endParaRPr lang="cs-CZ" dirty="0" smtClean="0"/>
          </a:p>
          <a:p>
            <a:r>
              <a:rPr lang="cs-CZ" dirty="0" smtClean="0"/>
              <a:t>Sociální stát</a:t>
            </a:r>
          </a:p>
          <a:p>
            <a:pPr lvl="1"/>
            <a:r>
              <a:rPr lang="cs-CZ" dirty="0" smtClean="0"/>
              <a:t>Rostoucí, nové smýšlení o sociálních službách, vyšší standard, nové problémy</a:t>
            </a:r>
          </a:p>
          <a:p>
            <a:r>
              <a:rPr lang="cs-CZ" dirty="0"/>
              <a:t>Sociální </a:t>
            </a:r>
            <a:r>
              <a:rPr lang="cs-CZ" dirty="0" smtClean="0"/>
              <a:t>ekonomika</a:t>
            </a:r>
          </a:p>
          <a:p>
            <a:pPr lvl="1"/>
            <a:endParaRPr lang="cs-CZ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27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s.mendelu.cz/eknihovna/opory/download.pl?objekt=4793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548680"/>
            <a:ext cx="5832648" cy="59136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908720"/>
            <a:ext cx="7315200" cy="1154097"/>
          </a:xfrm>
        </p:spPr>
        <p:txBody>
          <a:bodyPr/>
          <a:lstStyle/>
          <a:p>
            <a:r>
              <a:rPr lang="cs-CZ" dirty="0" smtClean="0"/>
              <a:t>Sociální podnikání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14400" y="2348881"/>
            <a:ext cx="7315200" cy="3960480"/>
          </a:xfrm>
        </p:spPr>
        <p:txBody>
          <a:bodyPr>
            <a:normAutofit/>
          </a:bodyPr>
          <a:lstStyle/>
          <a:p>
            <a:r>
              <a:rPr lang="cs-CZ" dirty="0" smtClean="0"/>
              <a:t>„Podnikání je jen jedno, vymezeno dle zákona, jako činnost probíhající s cílem dosažení zisku“ – MPO</a:t>
            </a:r>
          </a:p>
          <a:p>
            <a:endParaRPr lang="cs-CZ" dirty="0" smtClean="0"/>
          </a:p>
          <a:p>
            <a:pPr lvl="1">
              <a:buNone/>
            </a:pPr>
            <a:r>
              <a:rPr lang="cs-CZ" dirty="0" smtClean="0"/>
              <a:t> vs.</a:t>
            </a:r>
          </a:p>
          <a:p>
            <a:endParaRPr lang="cs-CZ" dirty="0" smtClean="0"/>
          </a:p>
          <a:p>
            <a:r>
              <a:rPr lang="cs-CZ" dirty="0" smtClean="0"/>
              <a:t>Praxe s jakou je pojem užíván, s jevem který označuje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lvl="1">
              <a:buNone/>
            </a:pPr>
            <a:r>
              <a:rPr lang="cs-CZ" dirty="0" smtClean="0"/>
              <a:t>  a</a:t>
            </a:r>
          </a:p>
          <a:p>
            <a:r>
              <a:rPr lang="cs-CZ" dirty="0" smtClean="0"/>
              <a:t>Jiné, méně rozšířené přístupy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564904"/>
            <a:ext cx="7315200" cy="1154097"/>
          </a:xfrm>
        </p:spPr>
        <p:txBody>
          <a:bodyPr/>
          <a:lstStyle/>
          <a:p>
            <a:r>
              <a:rPr lang="cs-CZ" dirty="0" smtClean="0"/>
              <a:t>Co je sociální podnik?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305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stor">
  <a:themeElements>
    <a:clrScheme name="Prostor">
      <a:dk1>
        <a:sysClr val="windowText" lastClr="000000"/>
      </a:dk1>
      <a:lt1>
        <a:sysClr val="window" lastClr="FFFFFF"/>
      </a:lt1>
      <a:dk2>
        <a:srgbClr val="283138"/>
      </a:dk2>
      <a:lt2>
        <a:srgbClr val="FF8600"/>
      </a:lt2>
      <a:accent1>
        <a:srgbClr val="838D9B"/>
      </a:accent1>
      <a:accent2>
        <a:srgbClr val="D2610C"/>
      </a:accent2>
      <a:accent3>
        <a:srgbClr val="80716A"/>
      </a:accent3>
      <a:accent4>
        <a:srgbClr val="94147C"/>
      </a:accent4>
      <a:accent5>
        <a:srgbClr val="5D5AD2"/>
      </a:accent5>
      <a:accent6>
        <a:srgbClr val="6F6C7D"/>
      </a:accent6>
      <a:hlink>
        <a:srgbClr val="6187E3"/>
      </a:hlink>
      <a:folHlink>
        <a:srgbClr val="7B8EB8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s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5418</TotalTime>
  <Words>1349</Words>
  <Application>Microsoft Office PowerPoint</Application>
  <PresentationFormat>Předvádění na obrazovce (4:3)</PresentationFormat>
  <Paragraphs>223</Paragraphs>
  <Slides>30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1" baseType="lpstr">
      <vt:lpstr>Prostor</vt:lpstr>
      <vt:lpstr>Sociální podnikání Pojem, poslání a praxe</vt:lpstr>
      <vt:lpstr>Obsah</vt:lpstr>
      <vt:lpstr>Ekonomie a sociální ekonomie</vt:lpstr>
      <vt:lpstr>Ekonomika a sociální ekonomika</vt:lpstr>
      <vt:lpstr>Sociální ekonomika</vt:lpstr>
      <vt:lpstr>„Herní pole“ a pojmy</vt:lpstr>
      <vt:lpstr>Prezentace aplikace PowerPoint</vt:lpstr>
      <vt:lpstr>Sociální podnikání</vt:lpstr>
      <vt:lpstr>Co je sociální podnik?</vt:lpstr>
      <vt:lpstr>Příklady označení SP používající</vt:lpstr>
      <vt:lpstr>Intuice a názorný příklad:</vt:lpstr>
      <vt:lpstr>Definiční znaky</vt:lpstr>
      <vt:lpstr>Vybrané definice</vt:lpstr>
      <vt:lpstr>Přístupy k Sociálnímu podnikání</vt:lpstr>
      <vt:lpstr>Rozdílnost SP v EU a USA</vt:lpstr>
      <vt:lpstr>Sociální podnikání</vt:lpstr>
      <vt:lpstr>Organizace dle zaměření na sociální prospěch</vt:lpstr>
      <vt:lpstr>Dva typy sociálních podniků</vt:lpstr>
      <vt:lpstr>Trh práce a politika zaměstnanosti</vt:lpstr>
      <vt:lpstr>Česká praxe</vt:lpstr>
      <vt:lpstr>Prezentace aplikace PowerPoint</vt:lpstr>
      <vt:lpstr>Prezentace aplikace PowerPoint</vt:lpstr>
      <vt:lpstr>Česká praxe</vt:lpstr>
      <vt:lpstr>Sociální podniky v Evropě</vt:lpstr>
      <vt:lpstr>Než začneme podnikat</vt:lpstr>
      <vt:lpstr>Právní formy</vt:lpstr>
      <vt:lpstr>Financování SP</vt:lpstr>
      <vt:lpstr>Podpora SP</vt:lpstr>
      <vt:lpstr>Nový zákon o SP</vt:lpstr>
      <vt:lpstr>Literatura: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podnikání</dc:title>
  <dc:creator>Vyskočil Marek</dc:creator>
  <cp:lastModifiedBy>MU Team</cp:lastModifiedBy>
  <cp:revision>81</cp:revision>
  <cp:lastPrinted>2014-11-11T13:02:17Z</cp:lastPrinted>
  <dcterms:created xsi:type="dcterms:W3CDTF">2014-11-05T10:05:44Z</dcterms:created>
  <dcterms:modified xsi:type="dcterms:W3CDTF">2017-11-06T19:29:06Z</dcterms:modified>
</cp:coreProperties>
</file>