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344" r:id="rId5"/>
    <p:sldId id="351" r:id="rId6"/>
    <p:sldId id="331" r:id="rId7"/>
    <p:sldId id="376" r:id="rId8"/>
    <p:sldId id="345" r:id="rId9"/>
    <p:sldId id="388" r:id="rId10"/>
    <p:sldId id="346" r:id="rId11"/>
    <p:sldId id="347" r:id="rId12"/>
    <p:sldId id="348" r:id="rId13"/>
    <p:sldId id="357" r:id="rId14"/>
    <p:sldId id="393" r:id="rId15"/>
    <p:sldId id="394" r:id="rId16"/>
    <p:sldId id="395" r:id="rId17"/>
    <p:sldId id="392" r:id="rId18"/>
    <p:sldId id="397" r:id="rId19"/>
    <p:sldId id="401" r:id="rId20"/>
    <p:sldId id="399" r:id="rId21"/>
    <p:sldId id="400" r:id="rId22"/>
    <p:sldId id="398" r:id="rId23"/>
    <p:sldId id="339" r:id="rId24"/>
    <p:sldId id="377" r:id="rId25"/>
    <p:sldId id="378" r:id="rId26"/>
    <p:sldId id="381" r:id="rId27"/>
    <p:sldId id="380" r:id="rId28"/>
    <p:sldId id="379" r:id="rId29"/>
    <p:sldId id="332" r:id="rId30"/>
    <p:sldId id="389" r:id="rId31"/>
    <p:sldId id="391" r:id="rId32"/>
    <p:sldId id="385" r:id="rId33"/>
    <p:sldId id="368" r:id="rId34"/>
    <p:sldId id="373" r:id="rId35"/>
    <p:sldId id="369" r:id="rId36"/>
    <p:sldId id="370" r:id="rId37"/>
    <p:sldId id="371" r:id="rId38"/>
    <p:sldId id="336" r:id="rId39"/>
    <p:sldId id="271" r:id="rId40"/>
    <p:sldId id="390" r:id="rId41"/>
    <p:sldId id="387" r:id="rId42"/>
    <p:sldId id="382" r:id="rId43"/>
    <p:sldId id="360" r:id="rId44"/>
    <p:sldId id="326" r:id="rId45"/>
    <p:sldId id="327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1D886-AC24-4773-8103-737F800F90E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6232D-F1E8-4C54-8863-175889AA8C3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272A7-5DA0-4131-94D8-9DD088439D7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CC08-6C49-43B5-971D-2AFF9D5CC96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6B9A1-797C-445B-9A97-BB4EF88185B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461BE-6ADF-4DFC-8D54-A1431D9AA4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01AD5-8855-4C44-AB7B-A2B0A0C7AEB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70CE-7B15-4416-A8BA-6B327D0F8C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94C41-F025-46E8-9F00-FC16B1D627C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AC62F-5CF0-42A8-9887-DC01E4E067B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F277-6284-45C0-A235-631F199476F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CB267-1BE9-433A-B364-CE30ED3A261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Kyberšikana</a:t>
            </a: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725144"/>
            <a:ext cx="6019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cs-CZ" altLang="cs-CZ" sz="2600" dirty="0" smtClean="0"/>
              <a:t>ZUR387</a:t>
            </a:r>
          </a:p>
          <a:p>
            <a:pPr algn="r"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algn="r" eaLnBrk="1" hangingPunct="1">
              <a:lnSpc>
                <a:spcPct val="80000"/>
              </a:lnSpc>
            </a:pPr>
            <a:r>
              <a:rPr lang="cs-CZ" altLang="cs-CZ" sz="2600" dirty="0" smtClean="0"/>
              <a:t>Lenka Dědková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357301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Definice, měření a proč je to důležité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Nepoměr sil v CB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Tradiční šikana – větší fyzická síla, starší, sociálně silnější…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 CB - někteří autoři – nepoměr sil jako </a:t>
            </a:r>
            <a:r>
              <a:rPr lang="cs-CZ" altLang="cs-CZ" sz="2800" dirty="0" smtClean="0">
                <a:solidFill>
                  <a:schemeClr val="accent1"/>
                </a:solidFill>
              </a:rPr>
              <a:t>nepoměr v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digital</a:t>
            </a:r>
            <a:r>
              <a:rPr lang="cs-CZ" altLang="cs-CZ" sz="2800" dirty="0" smtClean="0">
                <a:solidFill>
                  <a:schemeClr val="accent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skills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dnešní generace dětí má DS celkem vyrovnané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Nepoměr pak ve smyslu </a:t>
            </a:r>
            <a:r>
              <a:rPr lang="cs-CZ" altLang="cs-CZ" sz="2800" dirty="0" smtClean="0">
                <a:solidFill>
                  <a:schemeClr val="accent1"/>
                </a:solidFill>
              </a:rPr>
              <a:t>anonymní </a:t>
            </a:r>
            <a:r>
              <a:rPr lang="cs-CZ" altLang="cs-CZ" sz="2800" dirty="0" smtClean="0"/>
              <a:t>agresor – (agresorovi) známá oběť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agresoři většinou neznámí nejsou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Zároveň na straně oběti </a:t>
            </a:r>
            <a:r>
              <a:rPr lang="cs-CZ" altLang="cs-CZ" sz="2800" dirty="0" smtClean="0">
                <a:solidFill>
                  <a:schemeClr val="accent1"/>
                </a:solidFill>
              </a:rPr>
              <a:t>bezmoc zveřejněný obsah kontrolovat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925"/>
            <a:ext cx="1658966" cy="1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Přímá a nepřímá CB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Přímá – agresor sám je původce útoku na oběť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Nepřímá – prostředník – např. agresor se vydává za oběť, píše nevhodné komentáře na fórum, aby např. </a:t>
            </a:r>
            <a:r>
              <a:rPr lang="cs-CZ" altLang="cs-CZ" dirty="0" err="1" smtClean="0"/>
              <a:t>admin</a:t>
            </a:r>
            <a:r>
              <a:rPr lang="cs-CZ" altLang="cs-CZ" dirty="0" smtClean="0"/>
              <a:t> zablokoval účet; aby měla oběť problémy s rodiči..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Možné (nevědomé) zapojení dospělých a autorit, které mají chránit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specifika CB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Neomezenost v prostoru a času, </a:t>
            </a:r>
            <a:r>
              <a:rPr lang="cs-CZ" altLang="cs-CZ" sz="2400" dirty="0" smtClean="0">
                <a:solidFill>
                  <a:schemeClr val="accent1"/>
                </a:solidFill>
              </a:rPr>
              <a:t>nemožnost utéct </a:t>
            </a:r>
            <a:r>
              <a:rPr lang="en-US" altLang="cs-CZ" sz="2400" dirty="0" smtClean="0"/>
              <a:t>(Smith &amp; </a:t>
            </a:r>
            <a:r>
              <a:rPr lang="en-US" altLang="cs-CZ" sz="2400" dirty="0" err="1" smtClean="0"/>
              <a:t>Slonje</a:t>
            </a:r>
            <a:r>
              <a:rPr lang="en-US" altLang="cs-CZ" sz="2400" dirty="0" smtClean="0"/>
              <a:t>, 2007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CB probíhá i za </a:t>
            </a:r>
            <a:r>
              <a:rPr lang="cs-CZ" altLang="cs-CZ" sz="2400" dirty="0" smtClean="0">
                <a:solidFill>
                  <a:schemeClr val="accent1"/>
                </a:solidFill>
              </a:rPr>
              <a:t>nepřítomnosti oběti </a:t>
            </a:r>
            <a:r>
              <a:rPr lang="cs-CZ" altLang="cs-CZ" sz="2400" dirty="0" smtClean="0"/>
              <a:t>(přidávání komentářů, maily..)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Rychlé šíření </a:t>
            </a:r>
            <a:r>
              <a:rPr lang="cs-CZ" altLang="cs-CZ" sz="2400" dirty="0" smtClean="0"/>
              <a:t>obsahů na internetu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Široké publikum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Obtížná kontrola zveřejněného obsahu </a:t>
            </a:r>
            <a:r>
              <a:rPr lang="cs-CZ" altLang="cs-CZ" sz="2400" dirty="0" smtClean="0"/>
              <a:t>– nevíme, kdo všechno ho viděl, zkopíroval…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Soukromý charakter online komunikace (žádný dohled dospělých nad tím, co dospívající na internetu píší a dělají)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Je to CB?</a:t>
            </a:r>
            <a:endParaRPr lang="cs-CZ" altLang="cs-CZ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9" y="4164420"/>
            <a:ext cx="7635209" cy="2534766"/>
          </a:xfrm>
          <a:prstGeom prst="rect">
            <a:avLst/>
          </a:prstGeom>
        </p:spPr>
      </p:pic>
      <p:sp>
        <p:nvSpPr>
          <p:cNvPr id="6" name="Obdélníkový bublinový popisek 5"/>
          <p:cNvSpPr/>
          <p:nvPr/>
        </p:nvSpPr>
        <p:spPr>
          <a:xfrm>
            <a:off x="5004048" y="2276872"/>
            <a:ext cx="3979948" cy="20882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Představte si následující komentář u fotky na FB skupině, která sdružuje vaše spolužáky a má např. 50 členů. „</a:t>
            </a:r>
            <a:r>
              <a:rPr lang="cs-CZ" dirty="0" err="1" smtClean="0"/>
              <a:t>Killing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“ se opakovaně podobným způsobem vyjadřuje o osobě na fotce, která v dané FB skupině není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1073"/>
            <a:ext cx="2160240" cy="288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 eaLnBrk="1" hangingPunct="1">
              <a:buNone/>
            </a:pPr>
            <a:r>
              <a:rPr lang="cs-CZ" altLang="cs-CZ" sz="2800" dirty="0" smtClean="0"/>
              <a:t>O jak závažný jev jde?</a:t>
            </a:r>
            <a:endParaRPr lang="cs-CZ" altLang="cs-CZ" sz="28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6672"/>
            <a:ext cx="2530624" cy="381747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Je to CB?</a:t>
            </a:r>
            <a:endParaRPr lang="cs-CZ" altLang="cs-CZ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9" y="4164420"/>
            <a:ext cx="7635209" cy="25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4020"/>
            <a:ext cx="3000333" cy="36004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Je to CB?</a:t>
            </a:r>
            <a:endParaRPr lang="cs-CZ" altLang="cs-CZ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9" y="4164420"/>
            <a:ext cx="7635209" cy="2534766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cs-CZ" altLang="cs-CZ" sz="2800" dirty="0" smtClean="0"/>
              <a:t>O jak závažný jev jde?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362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7889"/>
            <a:ext cx="2609078" cy="316699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Je to CB?</a:t>
            </a:r>
            <a:endParaRPr lang="cs-CZ" alt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9" y="4164420"/>
            <a:ext cx="7635209" cy="2534766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cs-CZ" altLang="cs-CZ" sz="2800" dirty="0" smtClean="0"/>
              <a:t>O jak závažný jev jde?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734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Skupiny na FB ?</a:t>
            </a:r>
          </a:p>
          <a:p>
            <a:pPr lvl="1"/>
            <a:r>
              <a:rPr lang="cs-CZ" altLang="cs-CZ" sz="2400" dirty="0"/>
              <a:t>Např. „Nesnáším šampony!!...“, „Nechápu fotky před zrcadlem s vyšpulenou držkou-nějaký nový druh postižení?“, „</a:t>
            </a:r>
            <a:r>
              <a:rPr lang="cs-CZ" altLang="cs-CZ" sz="2400" dirty="0" err="1"/>
              <a:t>Divnolidi</a:t>
            </a:r>
            <a:r>
              <a:rPr lang="cs-CZ" altLang="cs-CZ" sz="2400" dirty="0"/>
              <a:t> v </a:t>
            </a:r>
            <a:r>
              <a:rPr lang="cs-CZ" altLang="cs-CZ" sz="2400" dirty="0" smtClean="0"/>
              <a:t>MHD“</a:t>
            </a:r>
            <a:endParaRPr lang="cs-CZ" altLang="cs-CZ" sz="2400" dirty="0"/>
          </a:p>
          <a:p>
            <a:r>
              <a:rPr lang="cs-CZ" altLang="cs-CZ" sz="2800" dirty="0"/>
              <a:t>www.peopleofwalmart.com, uglypeople.se, modnipeklo.cz ?</a:t>
            </a:r>
          </a:p>
          <a:p>
            <a:pPr lvl="1"/>
            <a:endParaRPr lang="cs-CZ" altLang="cs-CZ" sz="2400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3236"/>
            <a:ext cx="2160240" cy="9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17" y="5663236"/>
            <a:ext cx="2244480" cy="93691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Je to CB?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693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online agrese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Pyzalski</a:t>
            </a:r>
            <a:r>
              <a:rPr lang="cs-CZ" dirty="0" smtClean="0"/>
              <a:t> (2012): 6 typů </a:t>
            </a:r>
            <a:r>
              <a:rPr lang="cs-CZ" dirty="0"/>
              <a:t>podle toho, kdo je cílem:</a:t>
            </a:r>
          </a:p>
          <a:p>
            <a:pPr lvl="1"/>
            <a:r>
              <a:rPr lang="cs-CZ" dirty="0" smtClean="0"/>
              <a:t>Online agrese vůči vrstevníkům (mladí, ze stejné skupiny, znají se)</a:t>
            </a:r>
          </a:p>
          <a:p>
            <a:pPr lvl="1"/>
            <a:r>
              <a:rPr lang="cs-CZ" dirty="0" smtClean="0"/>
              <a:t>Online agrese vůči slabším (např. </a:t>
            </a:r>
            <a:r>
              <a:rPr lang="cs-CZ" dirty="0" err="1" smtClean="0"/>
              <a:t>homeless</a:t>
            </a:r>
            <a:r>
              <a:rPr lang="cs-CZ" dirty="0" smtClean="0"/>
              <a:t>, alkoholici, kteří o tom, že jsou terčem OA neví)</a:t>
            </a:r>
          </a:p>
          <a:p>
            <a:pPr lvl="1"/>
            <a:r>
              <a:rPr lang="cs-CZ" dirty="0" smtClean="0"/>
              <a:t>Náhodná OA (oběť je agresorovi neznámá)</a:t>
            </a:r>
          </a:p>
          <a:p>
            <a:pPr lvl="1"/>
            <a:r>
              <a:rPr lang="cs-CZ" dirty="0" smtClean="0"/>
              <a:t>OA vůči skupinám (např. etnickým, náboženským)</a:t>
            </a:r>
          </a:p>
          <a:p>
            <a:pPr lvl="1"/>
            <a:r>
              <a:rPr lang="cs-CZ" dirty="0" smtClean="0"/>
              <a:t>OA vůči celebritám (a jinak známým osobám)</a:t>
            </a:r>
          </a:p>
          <a:p>
            <a:pPr lvl="1"/>
            <a:r>
              <a:rPr lang="cs-CZ" dirty="0" smtClean="0"/>
              <a:t>OA vůči zaměstnancům školy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16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online agrese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Pyzalski</a:t>
            </a:r>
            <a:r>
              <a:rPr lang="cs-CZ" dirty="0" smtClean="0"/>
              <a:t> (2012): 6 typů </a:t>
            </a:r>
            <a:r>
              <a:rPr lang="cs-CZ" dirty="0"/>
              <a:t>podle toho, kdo je cílem:</a:t>
            </a:r>
          </a:p>
          <a:p>
            <a:pPr lvl="1"/>
            <a:r>
              <a:rPr lang="cs-CZ" dirty="0" smtClean="0"/>
              <a:t>Online agrese vůči vrstevníkům (mladí, ze stejné skupiny, znají se)</a:t>
            </a:r>
          </a:p>
          <a:p>
            <a:pPr lvl="1"/>
            <a:r>
              <a:rPr lang="cs-CZ" dirty="0" smtClean="0"/>
              <a:t>Online agrese vůči slabším (např. </a:t>
            </a:r>
            <a:r>
              <a:rPr lang="cs-CZ" dirty="0" err="1" smtClean="0"/>
              <a:t>homeless</a:t>
            </a:r>
            <a:r>
              <a:rPr lang="cs-CZ" dirty="0" smtClean="0"/>
              <a:t>, alkoholici, kteří o tom, že jsou terčem OA neví)</a:t>
            </a:r>
          </a:p>
          <a:p>
            <a:pPr lvl="1"/>
            <a:r>
              <a:rPr lang="cs-CZ" dirty="0" smtClean="0"/>
              <a:t>Náhodná OA (oběť je agresorovi neznámá)</a:t>
            </a:r>
          </a:p>
          <a:p>
            <a:pPr lvl="1"/>
            <a:r>
              <a:rPr lang="cs-CZ" dirty="0" smtClean="0"/>
              <a:t>OA vůči skupinám (např. etnickým, náboženským)</a:t>
            </a:r>
          </a:p>
          <a:p>
            <a:pPr lvl="1"/>
            <a:r>
              <a:rPr lang="cs-CZ" dirty="0" smtClean="0"/>
              <a:t>OA vůči celebritám (a jinak známým osobám)</a:t>
            </a:r>
          </a:p>
          <a:p>
            <a:pPr lvl="1"/>
            <a:r>
              <a:rPr lang="cs-CZ" dirty="0" smtClean="0"/>
              <a:t>OA vůči zaměstnancům školy</a:t>
            </a:r>
          </a:p>
          <a:p>
            <a:pPr lvl="1"/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Zamyslete se nad možnými důvody jednotlivých typů OA (proč se jich agresor dopouští? Co tím získává?)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6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96" y="4509120"/>
            <a:ext cx="235258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612775" y="2254250"/>
            <a:ext cx="7775575" cy="319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Olweus</a:t>
            </a:r>
            <a:r>
              <a:rPr lang="cs-CZ" altLang="cs-CZ" dirty="0" smtClean="0"/>
              <a:t> (1991): je to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Agresivní chování nebo </a:t>
            </a:r>
            <a:r>
              <a:rPr lang="cs-CZ" altLang="cs-CZ" dirty="0" smtClean="0">
                <a:solidFill>
                  <a:schemeClr val="accent1"/>
                </a:solidFill>
              </a:rPr>
              <a:t>úmyslné způsobení poškození</a:t>
            </a:r>
            <a:r>
              <a:rPr lang="cs-CZ" altLang="cs-CZ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které je prováděno </a:t>
            </a:r>
            <a:r>
              <a:rPr lang="cs-CZ" altLang="cs-CZ" dirty="0" smtClean="0">
                <a:solidFill>
                  <a:schemeClr val="accent1"/>
                </a:solidFill>
              </a:rPr>
              <a:t>opakovaně</a:t>
            </a:r>
            <a:r>
              <a:rPr lang="cs-CZ" altLang="cs-CZ" dirty="0" smtClean="0"/>
              <a:t> v průběhu času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 vyznačuje se </a:t>
            </a:r>
            <a:r>
              <a:rPr lang="cs-CZ" altLang="cs-CZ" dirty="0" smtClean="0">
                <a:solidFill>
                  <a:schemeClr val="accent1"/>
                </a:solidFill>
              </a:rPr>
              <a:t>nepoměrem sil </a:t>
            </a:r>
            <a:r>
              <a:rPr lang="cs-CZ" altLang="cs-CZ" dirty="0" smtClean="0"/>
              <a:t>mezi agresorem a obětí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sz="1600" dirty="0" smtClean="0"/>
              <a:t>Více k času: </a:t>
            </a:r>
            <a:r>
              <a:rPr lang="en-US" sz="1600" dirty="0"/>
              <a:t>Solberg, M. E., &amp; </a:t>
            </a:r>
            <a:r>
              <a:rPr lang="en-US" sz="1600" dirty="0" err="1"/>
              <a:t>Olweus</a:t>
            </a:r>
            <a:r>
              <a:rPr lang="en-US" sz="1600" dirty="0"/>
              <a:t>, D. (2003). Prevalence estimation of school bullying with the </a:t>
            </a:r>
            <a:r>
              <a:rPr lang="en-US" sz="1600" dirty="0" err="1"/>
              <a:t>Olweus</a:t>
            </a:r>
            <a:r>
              <a:rPr lang="en-US" sz="1600" dirty="0"/>
              <a:t> Bully/Victim Questionnaire. </a:t>
            </a:r>
            <a:r>
              <a:rPr lang="en-US" sz="1600" i="1" dirty="0"/>
              <a:t>Aggressive behavior</a:t>
            </a:r>
            <a:r>
              <a:rPr lang="en-US" sz="1600" dirty="0"/>
              <a:t>, </a:t>
            </a:r>
            <a:r>
              <a:rPr lang="en-US" sz="1600" i="1" dirty="0"/>
              <a:t>29</a:t>
            </a:r>
            <a:r>
              <a:rPr lang="en-US" sz="1600" dirty="0"/>
              <a:t>(3), 239-268.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Pyzalski</a:t>
            </a:r>
            <a:r>
              <a:rPr lang="cs-CZ" dirty="0" smtClean="0"/>
              <a:t> (2012)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8686"/>
            <a:ext cx="8229600" cy="48768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Zaměření na to, na koho respondenti na internetu útočí (20 položek na chování, které může spadat pod OA)</a:t>
            </a:r>
            <a:endParaRPr lang="cs-CZ" sz="18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26742"/>
            <a:ext cx="6344540" cy="47312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724" y="2636912"/>
            <a:ext cx="166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Nejčastěji na náhodné oběti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738498" y="2960077"/>
            <a:ext cx="889286" cy="108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1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Whittaker</a:t>
            </a:r>
            <a:r>
              <a:rPr lang="cs-CZ" dirty="0"/>
              <a:t> &amp; </a:t>
            </a:r>
            <a:r>
              <a:rPr lang="cs-CZ" dirty="0" err="1"/>
              <a:t>Kowalski</a:t>
            </a:r>
            <a:r>
              <a:rPr lang="cs-CZ" dirty="0"/>
              <a:t> (2015)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76800"/>
          </a:xfrm>
        </p:spPr>
        <p:txBody>
          <a:bodyPr/>
          <a:lstStyle/>
          <a:p>
            <a:r>
              <a:rPr lang="cs-CZ" sz="2000" dirty="0" smtClean="0"/>
              <a:t>Zaměření na to, jak často různé typy online agrese respondenti na internetu vidí (využití klasifikace </a:t>
            </a:r>
            <a:r>
              <a:rPr lang="cs-CZ" sz="2000" dirty="0" err="1" smtClean="0"/>
              <a:t>Pyzalského</a:t>
            </a:r>
            <a:r>
              <a:rPr lang="cs-CZ" sz="2000" dirty="0" smtClean="0"/>
              <a:t>, ale vynechali učitele)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30" y="2187352"/>
            <a:ext cx="6890566" cy="41939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7050" y="2229115"/>
            <a:ext cx="18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Vrstevník</a:t>
            </a:r>
            <a:r>
              <a:rPr lang="cs-CZ" dirty="0"/>
              <a:t> – nejméně častá; hodnocena jako nejzávažnější, nejméně vtipná, nejméně </a:t>
            </a:r>
            <a:r>
              <a:rPr lang="cs-CZ" dirty="0" smtClean="0"/>
              <a:t>akceptovatelná, nejvíc zlá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Škála 1 (vůbec ne) – 5 (extrémně)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349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Výzkumy zaměřené na dospívající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ym typeface="Wingdings" panose="05000000000000000000" pitchFamily="2" charset="2"/>
              </a:rPr>
              <a:t> mohou být oběti náhodné agrese, agrese ze strany vrstevníků, agrese vůči slabším, agrese vůči skupinám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 agresoři – podle položení otázky teoreticky všechny typy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Nicméně: jako „</a:t>
            </a:r>
            <a:r>
              <a:rPr lang="cs-CZ" dirty="0" err="1" smtClean="0">
                <a:sym typeface="Wingdings" panose="05000000000000000000" pitchFamily="2" charset="2"/>
              </a:rPr>
              <a:t>kyberšikanu</a:t>
            </a:r>
            <a:r>
              <a:rPr lang="cs-CZ" dirty="0" smtClean="0">
                <a:sym typeface="Wingdings" panose="05000000000000000000" pitchFamily="2" charset="2"/>
              </a:rPr>
              <a:t>“ děti a dospívající nejčastěji vnímají právě agresi mezi vrstevníky a následně náhodnou agresi (</a:t>
            </a:r>
            <a:r>
              <a:rPr lang="cs-CZ" dirty="0" err="1"/>
              <a:t>Whittaker</a:t>
            </a:r>
            <a:r>
              <a:rPr lang="cs-CZ" dirty="0"/>
              <a:t> &amp; </a:t>
            </a:r>
            <a:r>
              <a:rPr lang="cs-CZ" dirty="0" err="1" smtClean="0"/>
              <a:t>Kowalski</a:t>
            </a:r>
            <a:r>
              <a:rPr lang="cs-CZ" dirty="0" smtClean="0"/>
              <a:t>, 2015)</a:t>
            </a:r>
          </a:p>
          <a:p>
            <a:pPr lvl="1"/>
            <a:r>
              <a:rPr lang="cs-CZ" dirty="0" smtClean="0"/>
              <a:t>Je pravděpodobné, že ve výzkumech, které přesně nedefinují typ oběti, respondenti (oběti a agresoři) intuitivně vypovídají převážně o těchto dvou typech</a:t>
            </a:r>
          </a:p>
          <a:p>
            <a:pPr lvl="1"/>
            <a:r>
              <a:rPr lang="cs-CZ" dirty="0" smtClean="0"/>
              <a:t>Je otázka, o jakých typech agrese vypovídají </a:t>
            </a:r>
            <a:r>
              <a:rPr lang="cs-CZ" dirty="0" err="1" smtClean="0"/>
              <a:t>bystandeři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9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Dva nejčastější způsoby v </a:t>
            </a:r>
            <a:r>
              <a:rPr lang="cs-CZ" altLang="cs-CZ" sz="2800" dirty="0" err="1" smtClean="0"/>
              <a:t>surveys</a:t>
            </a:r>
            <a:r>
              <a:rPr lang="cs-CZ" altLang="cs-CZ" sz="2800" dirty="0" smtClean="0"/>
              <a:t>:</a:t>
            </a:r>
          </a:p>
          <a:p>
            <a:pPr lvl="1" eaLnBrk="1" hangingPunct="1"/>
            <a:r>
              <a:rPr lang="cs-CZ" altLang="cs-CZ" sz="2400" dirty="0" smtClean="0"/>
              <a:t>Přímá otázka</a:t>
            </a:r>
          </a:p>
          <a:p>
            <a:pPr lvl="1" eaLnBrk="1" hangingPunct="1"/>
            <a:r>
              <a:rPr lang="cs-CZ" altLang="cs-CZ" sz="2400" dirty="0" smtClean="0"/>
              <a:t>Otázky na konkrétní formy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1741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07" y="2686050"/>
            <a:ext cx="3400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Přímá otázka/</a:t>
            </a:r>
            <a:r>
              <a:rPr lang="cs-CZ" altLang="cs-CZ" dirty="0" err="1" smtClean="0"/>
              <a:t>statement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1117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i="1" dirty="0" smtClean="0">
                <a:solidFill>
                  <a:schemeClr val="accent1"/>
                </a:solidFill>
              </a:rPr>
              <a:t>I </a:t>
            </a:r>
            <a:r>
              <a:rPr lang="cs-CZ" sz="2000" i="1" dirty="0" err="1" smtClean="0">
                <a:solidFill>
                  <a:schemeClr val="accent1"/>
                </a:solidFill>
              </a:rPr>
              <a:t>have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been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cyberbullied</a:t>
            </a:r>
            <a:r>
              <a:rPr lang="cs-CZ" sz="2000" i="1" dirty="0" smtClean="0"/>
              <a:t>. </a:t>
            </a:r>
          </a:p>
          <a:p>
            <a:pPr lvl="1" eaLnBrk="1" hangingPunct="1">
              <a:defRPr/>
            </a:pPr>
            <a:r>
              <a:rPr lang="cs-CZ" sz="1400" i="1" dirty="0" smtClean="0">
                <a:ea typeface="+mn-ea"/>
                <a:cs typeface="+mn-cs"/>
              </a:rPr>
              <a:t>14-15let, N = 171, 25% ano (</a:t>
            </a:r>
            <a:r>
              <a:rPr lang="cs-CZ" sz="1400" i="1" dirty="0" err="1" smtClean="0">
                <a:ea typeface="+mn-ea"/>
                <a:cs typeface="+mn-cs"/>
              </a:rPr>
              <a:t>Li</a:t>
            </a:r>
            <a:r>
              <a:rPr lang="cs-CZ" sz="1400" i="1" dirty="0" smtClean="0">
                <a:ea typeface="+mn-ea"/>
                <a:cs typeface="+mn-cs"/>
              </a:rPr>
              <a:t>, 2007)</a:t>
            </a:r>
          </a:p>
          <a:p>
            <a:pPr eaLnBrk="1" hangingPunct="1">
              <a:defRPr/>
            </a:pPr>
            <a:endParaRPr lang="cs-CZ" sz="2000" b="1" dirty="0" smtClean="0"/>
          </a:p>
          <a:p>
            <a:pPr eaLnBrk="1" hangingPunct="1">
              <a:defRPr/>
            </a:pPr>
            <a:r>
              <a:rPr lang="cs-CZ" sz="1800" dirty="0" smtClean="0"/>
              <a:t>EUKO II (</a:t>
            </a:r>
            <a:r>
              <a:rPr lang="cs-CZ" sz="1800" dirty="0" err="1" smtClean="0"/>
              <a:t>Livingstone</a:t>
            </a:r>
            <a:r>
              <a:rPr lang="cs-CZ" sz="1800" dirty="0" smtClean="0"/>
              <a:t> et al., 2011)</a:t>
            </a:r>
          </a:p>
          <a:p>
            <a:pPr eaLnBrk="1" hangingPunct="1">
              <a:defRPr/>
            </a:pPr>
            <a:r>
              <a:rPr lang="cs-CZ" sz="1800" dirty="0" smtClean="0"/>
              <a:t>Děti nebo mladiství někdy někomu říkají nebo dělají sprosté nebo zraňující věci a toto se může opakovat několikrát v několika dnech. Toto může zahrnovat:</a:t>
            </a:r>
          </a:p>
          <a:p>
            <a:pPr lvl="1" eaLnBrk="1" hangingPunct="1">
              <a:defRPr/>
            </a:pPr>
            <a:r>
              <a:rPr lang="cs-CZ" sz="1400" dirty="0" smtClean="0"/>
              <a:t>Škádlení někoho stylem, jaký nemá rád</a:t>
            </a:r>
          </a:p>
          <a:p>
            <a:pPr lvl="1" eaLnBrk="1" hangingPunct="1">
              <a:defRPr/>
            </a:pPr>
            <a:r>
              <a:rPr lang="cs-CZ" sz="1400" dirty="0" smtClean="0"/>
              <a:t>Bití, kopání nebo strkání do někoho</a:t>
            </a:r>
          </a:p>
          <a:p>
            <a:pPr lvl="1" eaLnBrk="1" hangingPunct="1">
              <a:defRPr/>
            </a:pPr>
            <a:r>
              <a:rPr lang="cs-CZ" sz="1400" dirty="0" smtClean="0"/>
              <a:t>Odvrhování někoho</a:t>
            </a:r>
          </a:p>
          <a:p>
            <a:pPr eaLnBrk="1" hangingPunct="1">
              <a:defRPr/>
            </a:pPr>
            <a:r>
              <a:rPr lang="cs-CZ" sz="1800" dirty="0" smtClean="0"/>
              <a:t> Když se někdo takto chová, může to být:</a:t>
            </a:r>
          </a:p>
          <a:p>
            <a:pPr lvl="1" eaLnBrk="1" hangingPunct="1">
              <a:defRPr/>
            </a:pPr>
            <a:r>
              <a:rPr lang="cs-CZ" sz="1400" dirty="0" smtClean="0"/>
              <a:t>Tváří v tvář (osobně)</a:t>
            </a:r>
          </a:p>
          <a:p>
            <a:pPr lvl="1" eaLnBrk="1" hangingPunct="1">
              <a:defRPr/>
            </a:pPr>
            <a:r>
              <a:rPr lang="cs-CZ" sz="1400" dirty="0" smtClean="0"/>
              <a:t>Přes mobilní telefon (texty, hovory, videoklipy) </a:t>
            </a:r>
          </a:p>
          <a:p>
            <a:pPr lvl="1" eaLnBrk="1" hangingPunct="1">
              <a:defRPr/>
            </a:pPr>
            <a:r>
              <a:rPr lang="cs-CZ" sz="1400" dirty="0" smtClean="0"/>
              <a:t>Přes internet (e-mail, komunikační aplikace, sociální sítě, chatovací místnosti) </a:t>
            </a:r>
          </a:p>
          <a:p>
            <a:pPr lvl="1" eaLnBrk="1" hangingPunct="1">
              <a:defRPr/>
            </a:pPr>
            <a:endParaRPr lang="cs-CZ" sz="1400" dirty="0" smtClean="0"/>
          </a:p>
          <a:p>
            <a:pPr eaLnBrk="1" hangingPunct="1">
              <a:defRPr/>
            </a:pPr>
            <a:r>
              <a:rPr lang="cs-CZ" sz="1800" i="1" dirty="0" smtClean="0">
                <a:solidFill>
                  <a:schemeClr val="accent1"/>
                </a:solidFill>
              </a:rPr>
              <a:t>Choval se k Tobě někdo v POSLEDNÍCH 12 MĚSÍCÍCH sprostě nebo zraňujícím způsobem?</a:t>
            </a:r>
          </a:p>
          <a:p>
            <a:pPr eaLnBrk="1" hangingPunct="1">
              <a:defRPr/>
            </a:pPr>
            <a:r>
              <a:rPr lang="cs-CZ" sz="1800" i="1" dirty="0" smtClean="0">
                <a:solidFill>
                  <a:schemeClr val="accent1"/>
                </a:solidFill>
              </a:rPr>
              <a:t>Stalo se ti to za posledních 12 měsíců na internetu?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1" y="476672"/>
            <a:ext cx="3103297" cy="21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99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23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Přímá otázka na </a:t>
                      </a:r>
                      <a:r>
                        <a:rPr lang="cs-CZ" sz="1600" b="1" dirty="0" err="1">
                          <a:effectLst/>
                        </a:rPr>
                        <a:t>kyberšikanu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11 %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18 %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47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800" dirty="0" smtClean="0"/>
              <a:t>Cílová populace</a:t>
            </a:r>
          </a:p>
          <a:p>
            <a:pPr lvl="1"/>
            <a:r>
              <a:rPr lang="cs-CZ" altLang="cs-CZ" dirty="0" smtClean="0"/>
              <a:t>Věk, další specifika (vývojové poruchy, SES…)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 smtClean="0"/>
              <a:t>Časové zarámování </a:t>
            </a:r>
          </a:p>
          <a:p>
            <a:pPr lvl="1"/>
            <a:r>
              <a:rPr lang="en-US" altLang="cs-CZ" dirty="0"/>
              <a:t>last 30 </a:t>
            </a:r>
            <a:r>
              <a:rPr lang="en-US" altLang="cs-CZ" dirty="0" smtClean="0"/>
              <a:t>days,</a:t>
            </a:r>
            <a:r>
              <a:rPr lang="cs-CZ" altLang="cs-CZ" dirty="0" smtClean="0"/>
              <a:t> </a:t>
            </a:r>
            <a:r>
              <a:rPr lang="en-US" altLang="cs-CZ" dirty="0" smtClean="0"/>
              <a:t>this </a:t>
            </a:r>
            <a:r>
              <a:rPr lang="en-US" altLang="cs-CZ" dirty="0"/>
              <a:t>school </a:t>
            </a:r>
            <a:r>
              <a:rPr lang="en-US" altLang="cs-CZ" dirty="0" smtClean="0"/>
              <a:t>year,</a:t>
            </a:r>
            <a:r>
              <a:rPr lang="cs-CZ" altLang="cs-CZ" dirty="0" smtClean="0"/>
              <a:t> </a:t>
            </a:r>
            <a:r>
              <a:rPr lang="en-US" altLang="cs-CZ" dirty="0" smtClean="0"/>
              <a:t>the </a:t>
            </a:r>
            <a:r>
              <a:rPr lang="en-US" altLang="cs-CZ" dirty="0"/>
              <a:t>last year</a:t>
            </a:r>
            <a:r>
              <a:rPr lang="en-US" altLang="cs-CZ" dirty="0" smtClean="0"/>
              <a:t>,</a:t>
            </a:r>
            <a:r>
              <a:rPr lang="cs-CZ" altLang="cs-CZ" dirty="0" smtClean="0"/>
              <a:t> </a:t>
            </a:r>
            <a:r>
              <a:rPr lang="en-US" altLang="cs-CZ" dirty="0" smtClean="0"/>
              <a:t>ever</a:t>
            </a:r>
            <a:r>
              <a:rPr lang="cs-CZ" altLang="cs-CZ" dirty="0" smtClean="0"/>
              <a:t>…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Přehledovky</a:t>
            </a:r>
            <a:endParaRPr lang="cs-CZ" altLang="cs-CZ" sz="2800" dirty="0" smtClean="0"/>
          </a:p>
          <a:p>
            <a:pPr lvl="1"/>
            <a:r>
              <a:rPr lang="cs-CZ" altLang="cs-CZ" dirty="0" smtClean="0"/>
              <a:t>3-50 % (</a:t>
            </a:r>
            <a:r>
              <a:rPr lang="cs-CZ" altLang="cs-CZ" dirty="0" err="1" smtClean="0"/>
              <a:t>Tokunaga</a:t>
            </a:r>
            <a:r>
              <a:rPr lang="cs-CZ" altLang="cs-CZ" dirty="0" smtClean="0"/>
              <a:t>, 2010)</a:t>
            </a:r>
          </a:p>
          <a:p>
            <a:pPr lvl="1"/>
            <a:endParaRPr lang="cs-CZ" altLang="cs-CZ" dirty="0" smtClean="0"/>
          </a:p>
          <a:p>
            <a:pPr lvl="1"/>
            <a:r>
              <a:rPr lang="en-US" altLang="cs-CZ" dirty="0" err="1" smtClean="0"/>
              <a:t>Selkie</a:t>
            </a:r>
            <a:r>
              <a:rPr lang="en-US" altLang="cs-CZ" dirty="0" smtClean="0"/>
              <a:t> </a:t>
            </a:r>
            <a:r>
              <a:rPr lang="en-US" altLang="cs-CZ" dirty="0"/>
              <a:t>et al., 2017 </a:t>
            </a:r>
            <a:r>
              <a:rPr lang="en-US" altLang="cs-CZ" dirty="0" smtClean="0"/>
              <a:t>(</a:t>
            </a:r>
            <a:r>
              <a:rPr lang="cs-CZ" altLang="cs-CZ" dirty="0" smtClean="0"/>
              <a:t>pouze </a:t>
            </a:r>
            <a:r>
              <a:rPr lang="en-US" altLang="cs-CZ" dirty="0" smtClean="0"/>
              <a:t>US</a:t>
            </a:r>
            <a:r>
              <a:rPr lang="cs-CZ" altLang="cs-CZ" dirty="0" smtClean="0"/>
              <a:t> populace</a:t>
            </a:r>
            <a:r>
              <a:rPr lang="en-US" altLang="cs-CZ" dirty="0" smtClean="0"/>
              <a:t>)</a:t>
            </a:r>
            <a:endParaRPr lang="en-US" altLang="cs-CZ" dirty="0"/>
          </a:p>
          <a:p>
            <a:pPr lvl="2"/>
            <a:r>
              <a:rPr lang="en-US" altLang="cs-CZ" dirty="0"/>
              <a:t>1-41% perpetration</a:t>
            </a:r>
          </a:p>
          <a:p>
            <a:pPr lvl="2"/>
            <a:r>
              <a:rPr lang="en-US" altLang="cs-CZ" dirty="0"/>
              <a:t>3-72% </a:t>
            </a:r>
            <a:r>
              <a:rPr lang="en-US" altLang="cs-CZ" dirty="0" err="1"/>
              <a:t>viktimizace</a:t>
            </a:r>
            <a:endParaRPr lang="en-US" altLang="cs-CZ" dirty="0"/>
          </a:p>
          <a:p>
            <a:pPr lvl="2"/>
            <a:r>
              <a:rPr lang="en-US" altLang="cs-CZ" dirty="0"/>
              <a:t>2.3-16.7% </a:t>
            </a:r>
            <a:r>
              <a:rPr lang="en-US" altLang="cs-CZ" dirty="0" smtClean="0"/>
              <a:t>Bully/victim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Single </a:t>
            </a:r>
            <a:r>
              <a:rPr lang="cs-CZ" altLang="cs-CZ" dirty="0" err="1" smtClean="0"/>
              <a:t>item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measures</a:t>
            </a:r>
            <a:r>
              <a:rPr lang="cs-CZ" altLang="cs-CZ" dirty="0" smtClean="0"/>
              <a:t> typicky vedou k nižším prevalencím </a:t>
            </a:r>
            <a:endParaRPr lang="cs-CZ" altLang="cs-CZ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3" name="Picture 9" descr="http://allantyoung.com/wp-content/uploads/2008/04/cartoonmeas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903785" cy="23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Odlišení </a:t>
            </a:r>
            <a:r>
              <a:rPr lang="cs-CZ" altLang="cs-CZ" dirty="0" err="1" smtClean="0"/>
              <a:t>kyberšikany</a:t>
            </a:r>
            <a:r>
              <a:rPr lang="cs-CZ" altLang="cs-CZ" dirty="0" smtClean="0"/>
              <a:t> od „online obtěžování“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886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Online obtěžování jsou takové </a:t>
            </a:r>
            <a:r>
              <a:rPr lang="cs-CZ" altLang="cs-CZ" sz="2800" dirty="0" err="1" smtClean="0"/>
              <a:t>kyber</a:t>
            </a:r>
            <a:r>
              <a:rPr lang="cs-CZ" altLang="cs-CZ" sz="2800" dirty="0" smtClean="0"/>
              <a:t>-útoky, které nesplňují všechny rysy </a:t>
            </a:r>
            <a:r>
              <a:rPr lang="cs-CZ" altLang="cs-CZ" sz="2800" dirty="0" err="1" smtClean="0"/>
              <a:t>kyberšikany</a:t>
            </a:r>
            <a:endParaRPr lang="cs-CZ" altLang="cs-CZ" sz="2800" dirty="0" smtClean="0"/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např. jednorázové </a:t>
            </a:r>
            <a:r>
              <a:rPr lang="cs-CZ" altLang="cs-CZ" sz="2400" dirty="0" err="1" smtClean="0"/>
              <a:t>kyber</a:t>
            </a:r>
            <a:r>
              <a:rPr lang="cs-CZ" altLang="cs-CZ" sz="2400" dirty="0" smtClean="0"/>
              <a:t>-útoky, </a:t>
            </a:r>
            <a:r>
              <a:rPr lang="cs-CZ" altLang="cs-CZ" sz="2400" dirty="0" smtClean="0"/>
              <a:t>vtipkování, agrese vůči celebritám,..</a:t>
            </a:r>
            <a:endParaRPr lang="cs-CZ" altLang="cs-CZ" sz="2400" dirty="0" smtClean="0"/>
          </a:p>
          <a:p>
            <a:pPr lvl="1" eaLnBrk="1" hangingPunct="1">
              <a:lnSpc>
                <a:spcPct val="11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Proč je důležité je oddělovat: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Abychom nepřeceňovali výskyt </a:t>
            </a:r>
            <a:r>
              <a:rPr lang="cs-CZ" altLang="cs-CZ" sz="2400" dirty="0" err="1" smtClean="0"/>
              <a:t>kyberšikany</a:t>
            </a:r>
            <a:endParaRPr lang="cs-CZ" altLang="cs-CZ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A nepodceňovali její důsledky</a:t>
            </a:r>
          </a:p>
          <a:p>
            <a:pPr eaLnBrk="1" hangingPunct="1">
              <a:lnSpc>
                <a:spcPct val="11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sz="2800" b="1" dirty="0" smtClean="0">
                <a:solidFill>
                  <a:schemeClr val="accent1"/>
                </a:solidFill>
              </a:rPr>
              <a:t>Online obtěžování je častější než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kyberšikana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a zároveň méně závažné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 II.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Přidávají se další 2 aspekty: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Oběť neprovokuje šikanu (nenapadá agresora verbálně ani fyzicky)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Šikana se objevuje ve známých sociálních skupinách (třída, kroužek)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Přímá / nepřímá (zjevná / skrytá)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Formy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Vztahová agrese, sociální agrese </a:t>
            </a:r>
            <a:r>
              <a:rPr lang="cs-CZ" altLang="cs-CZ" dirty="0"/>
              <a:t>(pomlouvání</a:t>
            </a:r>
            <a:r>
              <a:rPr lang="cs-CZ" altLang="cs-CZ" dirty="0" smtClean="0"/>
              <a:t>, lži, vylučování </a:t>
            </a:r>
            <a:r>
              <a:rPr lang="cs-CZ" altLang="cs-CZ" dirty="0"/>
              <a:t>ze skupiny, </a:t>
            </a:r>
            <a:r>
              <a:rPr lang="cs-CZ" altLang="cs-CZ" dirty="0" smtClean="0"/>
              <a:t>ignorování, ponižování)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Fyzické útoky, krádeže, ničení věcí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Vydírání, vyhrožování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72" y="4086064"/>
            <a:ext cx="1641370" cy="21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" y="1086991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2313157" y="173548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122657" y="198207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617957" y="215808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14732" y="2333972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628528" y="259454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14732" y="274359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33" y="1149702"/>
            <a:ext cx="1505275" cy="2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5" y="4000807"/>
            <a:ext cx="1473112" cy="20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Přímá spojnice se šipkou 51"/>
          <p:cNvCxnSpPr/>
          <p:nvPr/>
        </p:nvCxnSpPr>
        <p:spPr>
          <a:xfrm>
            <a:off x="7193980" y="2395880"/>
            <a:ext cx="1482476" cy="1758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313388" y="476672"/>
            <a:ext cx="304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Kyberšikana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97933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Online obtěžování</a:t>
            </a:r>
            <a:endParaRPr lang="cs-CZ" dirty="0"/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946076" y="4581128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755576" y="482772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1250876" y="500373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847651" y="517961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1261447" y="5440189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847651" y="558924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5820732" y="4951791"/>
            <a:ext cx="1482476" cy="1758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7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Odlišení soukromé a veřejné CB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podstatě je lze pojímat jako „odlišné“ fenomény, které by mohly mít vlastní definici</a:t>
            </a:r>
          </a:p>
          <a:p>
            <a:pPr lvl="1"/>
            <a:r>
              <a:rPr lang="cs-CZ" dirty="0" smtClean="0"/>
              <a:t>Pomohlo by to v hodnocení aspektu opakování</a:t>
            </a:r>
          </a:p>
          <a:p>
            <a:pPr lvl="1"/>
            <a:r>
              <a:rPr lang="cs-CZ" dirty="0" smtClean="0"/>
              <a:t>Ale oběti často reportují překryvy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6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CB v projektu COST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752975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cs-CZ" sz="6200" dirty="0" smtClean="0"/>
              <a:t>Někdy se stává, že lidé využívají internet nebo mobil k tomu, aby někomu úmyslně ublížili a způsobili mu nepříjemnosti. Mohou například rozesílat urážlivé a sprosté emaily, SMS zprávy nebo zprávy na ICQ či chatu, mohou zveřejnit nebo rozeslat něčí nelichotivou nebo upravenou fotku a někomu se posmívat, mohou se za někoho vydávat a jeho jménem psát dalším lidem a zesměšňovat ho, vyhrožovat mu, pomlouvat ho a podobně.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Toto jsou jen příklady toho, jak se mohou lidé prostřednictvím internetu nebo mobilních telefonů k sobě chovat způsobem, který má druhému ublížit. Takové chování se někdy může označovat jako </a:t>
            </a:r>
            <a:r>
              <a:rPr lang="cs-CZ" sz="6200" dirty="0" err="1" smtClean="0"/>
              <a:t>kyberšikana</a:t>
            </a:r>
            <a:r>
              <a:rPr lang="cs-CZ" sz="6200" dirty="0" smtClean="0"/>
              <a:t>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Stalo se někdy, že by se takovým způsobem někdo choval k Tobě? Mohlo jít o jednorázovou událost nebo o sérii podobných událostí, které trvaly delší dobu. Mohl to udělat cizí člověk nebo i někdo známý.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COST: Kyberšikana x online obtěžování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16113"/>
            <a:ext cx="4038600" cy="619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Vůbec: 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Trochu: 34%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16113"/>
            <a:ext cx="40386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Dost: 40%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Opravdu hodně: 17%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Když se to dělo, jak moc Tě to trápilo? </a:t>
            </a:r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2339975" y="3068638"/>
            <a:ext cx="1800225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0" name="Oval 8"/>
          <p:cNvSpPr>
            <a:spLocks noChangeArrowheads="1"/>
          </p:cNvSpPr>
          <p:nvPr/>
        </p:nvSpPr>
        <p:spPr bwMode="auto">
          <a:xfrm>
            <a:off x="4427538" y="4221163"/>
            <a:ext cx="23764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643438" y="2708275"/>
            <a:ext cx="4321175" cy="1225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Jen 6 % dětí jsou oběti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kyberšikany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/>
      <p:bldP spid="166920" grpId="0" animBg="1"/>
      <p:bldP spid="1669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Kyberšikana x online obtěžování</a:t>
            </a: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47088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468313" y="6092825"/>
            <a:ext cx="842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/>
              <a:t>Viz: </a:t>
            </a:r>
            <a:r>
              <a:rPr lang="cs-CZ" altLang="cs-CZ" sz="1600">
                <a:hlinkClick r:id="rId3"/>
              </a:rPr>
              <a:t>http://irtis.fss.muni.cz/wp-content/uploads/2013/06/COST_CZ_report_II_CJ.pdf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38255"/>
              </p:ext>
            </p:extLst>
          </p:nvPr>
        </p:nvGraphicFramePr>
        <p:xfrm>
          <a:off x="754063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8675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5038255"/>
              </p:ext>
            </p:extLst>
          </p:nvPr>
        </p:nvGraphicFramePr>
        <p:xfrm>
          <a:off x="754707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07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35150" y="1484313"/>
            <a:ext cx="3455988" cy="1584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75 % dětí nemá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s kyber-útoky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přímou zkušenost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651500" y="1773238"/>
            <a:ext cx="2592388" cy="23050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14151"/>
              </p:ext>
            </p:extLst>
          </p:nvPr>
        </p:nvGraphicFramePr>
        <p:xfrm>
          <a:off x="754063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219700" y="1773238"/>
            <a:ext cx="3455988" cy="19446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Jedná se pouze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o online obtěžování,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procenta pro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CB jsou nižší!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58888" y="3213100"/>
            <a:ext cx="4103687" cy="280828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kyberšikany II.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Napříč výzkumy a skupinami dotazovaných se reálný výskyt pohybuje </a:t>
            </a:r>
            <a:r>
              <a:rPr lang="cs-CZ" altLang="cs-CZ" sz="2800" dirty="0" smtClean="0">
                <a:solidFill>
                  <a:schemeClr val="accent1"/>
                </a:solidFill>
              </a:rPr>
              <a:t>do 20 % a často pod 10 %</a:t>
            </a:r>
          </a:p>
          <a:p>
            <a:pPr eaLnBrk="1" hangingPunct="1"/>
            <a:endParaRPr lang="cs-CZ" altLang="cs-CZ" sz="2800" dirty="0" smtClean="0">
              <a:solidFill>
                <a:schemeClr val="accent2"/>
              </a:solidFill>
            </a:endParaRPr>
          </a:p>
          <a:p>
            <a:pPr eaLnBrk="1" hangingPunct="1"/>
            <a:endParaRPr lang="cs-CZ" altLang="cs-CZ" sz="28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cs-CZ" altLang="cs-CZ" sz="2800" b="1" dirty="0" smtClean="0">
                <a:solidFill>
                  <a:schemeClr val="accent1"/>
                </a:solidFill>
              </a:rPr>
              <a:t>Příliš vysoký výskyt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kyberšikany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je VŽDY podezřelý! </a:t>
            </a:r>
          </a:p>
          <a:p>
            <a:pPr lvl="1" eaLnBrk="1" hangingPunct="1"/>
            <a:r>
              <a:rPr lang="cs-CZ" altLang="cs-CZ" sz="2400" dirty="0" smtClean="0"/>
              <a:t>V takovém případě jde o mícháni </a:t>
            </a:r>
            <a:r>
              <a:rPr lang="cs-CZ" altLang="cs-CZ" sz="2400" dirty="0" err="1" smtClean="0"/>
              <a:t>kyberšikany</a:t>
            </a:r>
            <a:r>
              <a:rPr lang="cs-CZ" altLang="cs-CZ" sz="2400" dirty="0" smtClean="0"/>
              <a:t> s online obtěžováním </a:t>
            </a:r>
            <a:r>
              <a:rPr lang="cs-CZ" altLang="cs-CZ" sz="2400" dirty="0" smtClean="0">
                <a:sym typeface="Wingdings" pitchFamily="2" charset="2"/>
              </a:rPr>
              <a:t></a:t>
            </a:r>
            <a:r>
              <a:rPr lang="cs-CZ" altLang="cs-CZ" sz="2400" dirty="0" smtClean="0"/>
              <a:t> při čtení mediálních zpráv buďte obezřetní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57800"/>
            <a:ext cx="8629733" cy="345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Překryv tradiční šikany a CB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COST:</a:t>
            </a:r>
          </a:p>
          <a:p>
            <a:pPr lvl="1" eaLnBrk="1" hangingPunct="1"/>
            <a:r>
              <a:rPr lang="cs-CZ" altLang="cs-CZ" sz="2400" dirty="0" smtClean="0"/>
              <a:t>71 % </a:t>
            </a:r>
            <a:r>
              <a:rPr lang="cs-CZ" altLang="cs-CZ" sz="2400" dirty="0" smtClean="0"/>
              <a:t>obětí CB je zároveň obětí tradiční šikany</a:t>
            </a:r>
            <a:endParaRPr lang="cs-CZ" altLang="cs-CZ" sz="2400" dirty="0" smtClean="0"/>
          </a:p>
          <a:p>
            <a:pPr lvl="1" eaLnBrk="1" hangingPunct="1"/>
            <a:r>
              <a:rPr lang="cs-CZ" altLang="cs-CZ" sz="2400" dirty="0" smtClean="0"/>
              <a:t>88 % zná „svého“ agresora</a:t>
            </a:r>
          </a:p>
          <a:p>
            <a:pPr lvl="2" eaLnBrk="1" hangingPunct="1"/>
            <a:r>
              <a:rPr lang="cs-CZ" altLang="cs-CZ" sz="2000" dirty="0" smtClean="0"/>
              <a:t>58 % případů někdo ze školy oběti</a:t>
            </a:r>
          </a:p>
          <a:p>
            <a:pPr lvl="2" eaLnBrk="1" hangingPunct="1"/>
            <a:r>
              <a:rPr lang="cs-CZ" altLang="cs-CZ" sz="2000" dirty="0" smtClean="0"/>
              <a:t>29 % někdo známý odjinud než ze školy </a:t>
            </a:r>
          </a:p>
          <a:p>
            <a:pPr lvl="2" eaLnBrk="1" hangingPunct="1"/>
            <a:r>
              <a:rPr lang="cs-CZ" altLang="cs-CZ" sz="2000" dirty="0" smtClean="0"/>
              <a:t>4 % někdo z internetu</a:t>
            </a:r>
          </a:p>
          <a:p>
            <a:pPr lvl="2" eaLnBrk="1" hangingPunct="1"/>
            <a:r>
              <a:rPr lang="cs-CZ" altLang="cs-CZ" sz="2000" dirty="0" smtClean="0"/>
              <a:t>9 % někdo neznámý </a:t>
            </a:r>
          </a:p>
          <a:p>
            <a:pPr lvl="2" eaLnBrk="1" hangingPunct="1"/>
            <a:endParaRPr lang="cs-CZ" altLang="cs-CZ" sz="2000" dirty="0"/>
          </a:p>
          <a:p>
            <a:r>
              <a:rPr lang="cs-CZ" altLang="cs-CZ" sz="2600" dirty="0" smtClean="0">
                <a:solidFill>
                  <a:schemeClr val="accent1"/>
                </a:solidFill>
              </a:rPr>
              <a:t>Další výzkumy: překryvy až 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Kyberšikana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sz="2800" dirty="0" smtClean="0"/>
              <a:t>Bill </a:t>
            </a:r>
            <a:r>
              <a:rPr lang="cs-CZ" altLang="cs-CZ" sz="2800" dirty="0" err="1" smtClean="0"/>
              <a:t>Belsey</a:t>
            </a:r>
            <a:r>
              <a:rPr lang="cs-CZ" altLang="cs-CZ" sz="2800" dirty="0" smtClean="0"/>
              <a:t> – 2001 – autor termínu </a:t>
            </a:r>
            <a:r>
              <a:rPr lang="cs-CZ" altLang="cs-CZ" sz="2800" dirty="0" err="1" smtClean="0"/>
              <a:t>kyberšikana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cyberbullying</a:t>
            </a:r>
            <a:r>
              <a:rPr lang="cs-CZ" altLang="cs-CZ" sz="2800" dirty="0" smtClean="0"/>
              <a:t>, CB) - </a:t>
            </a:r>
            <a:r>
              <a:rPr lang="en-US" altLang="cs-CZ" sz="2800" dirty="0" smtClean="0"/>
              <a:t>cyberbullying.ca</a:t>
            </a:r>
            <a:r>
              <a:rPr lang="cs-CZ" altLang="cs-CZ" sz="2800" dirty="0" smtClean="0"/>
              <a:t>, bullying.org</a:t>
            </a:r>
          </a:p>
          <a:p>
            <a:pPr eaLnBrk="1" hangingPunct="1">
              <a:defRPr/>
            </a:pPr>
            <a:r>
              <a:rPr lang="cs-CZ" altLang="cs-CZ" sz="2800" dirty="0" smtClean="0"/>
              <a:t>„používání </a:t>
            </a:r>
            <a:r>
              <a:rPr lang="cs-CZ" altLang="cs-CZ" sz="2800" u="sng" dirty="0" smtClean="0">
                <a:solidFill>
                  <a:schemeClr val="accent6"/>
                </a:solidFill>
              </a:rPr>
              <a:t>informačních a komunikačních technologií</a:t>
            </a:r>
            <a:r>
              <a:rPr lang="cs-CZ" altLang="cs-CZ" sz="2800" dirty="0" smtClean="0">
                <a:solidFill>
                  <a:schemeClr val="accent6"/>
                </a:solidFill>
              </a:rPr>
              <a:t> </a:t>
            </a:r>
            <a:r>
              <a:rPr lang="cs-CZ" altLang="cs-CZ" sz="2800" dirty="0" smtClean="0"/>
              <a:t>k úmyslnému, opakovanému a nepřátelskému chování jednotlivce nebo skupiny, které vede k poškození a ublížení ostatních.“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35426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Longitudinální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CB je nestabilní jev, který je spíše přidružený k tradiční šikaně (ta je napříč časem stabilnější)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75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14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800" dirty="0" smtClean="0"/>
              <a:t>Neexistuje konsensus, </a:t>
            </a:r>
            <a:r>
              <a:rPr lang="cs-CZ" altLang="cs-CZ" sz="2800" dirty="0" smtClean="0">
                <a:solidFill>
                  <a:schemeClr val="accent1"/>
                </a:solidFill>
              </a:rPr>
              <a:t>ale pracuje se na něm!</a:t>
            </a:r>
            <a:r>
              <a:rPr lang="cs-CZ" altLang="cs-CZ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Malá populace obětí a citlivost tématu </a:t>
            </a:r>
            <a:r>
              <a:rPr lang="cs-CZ" altLang="cs-CZ" sz="2800" dirty="0" smtClean="0">
                <a:sym typeface="Wingdings" panose="05000000000000000000" pitchFamily="2" charset="2"/>
              </a:rPr>
              <a:t> vysoké náklady na výzkum</a:t>
            </a:r>
          </a:p>
          <a:p>
            <a:pPr eaLnBrk="1" hangingPunct="1"/>
            <a:endParaRPr lang="cs-CZ" altLang="cs-CZ" sz="28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800" dirty="0" smtClean="0">
                <a:sym typeface="Wingdings" panose="05000000000000000000" pitchFamily="2" charset="2"/>
              </a:rPr>
              <a:t>Hypotetické scénáře</a:t>
            </a:r>
            <a:endParaRPr lang="cs-CZ" altLang="cs-CZ" sz="2800" dirty="0" smtClean="0"/>
          </a:p>
          <a:p>
            <a:pPr marL="0" indent="0" eaLnBrk="1" hangingPunct="1">
              <a:buNone/>
            </a:pPr>
            <a:r>
              <a:rPr lang="cs-CZ" altLang="cs-CZ" sz="2800" dirty="0" smtClean="0"/>
              <a:t>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4345"/>
            <a:ext cx="3336551" cy="41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Známé případy CB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Star </a:t>
            </a:r>
            <a:r>
              <a:rPr lang="cs-CZ" altLang="cs-CZ" dirty="0" err="1" smtClean="0"/>
              <a:t>Wars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Ghyslain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Raza</a:t>
            </a:r>
            <a:r>
              <a:rPr lang="cs-CZ" altLang="cs-CZ" dirty="0" smtClean="0"/>
              <a:t>) (2003) – „první případ CB se závažnými důsledky“</a:t>
            </a:r>
          </a:p>
          <a:p>
            <a:pPr eaLnBrk="1" hangingPunct="1"/>
            <a:r>
              <a:rPr lang="cs-CZ" altLang="cs-CZ" dirty="0" smtClean="0"/>
              <a:t>Ryan </a:t>
            </a:r>
            <a:r>
              <a:rPr lang="cs-CZ" altLang="cs-CZ" dirty="0" err="1" smtClean="0"/>
              <a:t>Halligan</a:t>
            </a:r>
            <a:r>
              <a:rPr lang="cs-CZ" altLang="cs-CZ" dirty="0" smtClean="0"/>
              <a:t> (2003)</a:t>
            </a:r>
          </a:p>
          <a:p>
            <a:pPr eaLnBrk="1" hangingPunct="1"/>
            <a:r>
              <a:rPr lang="cs-CZ" altLang="cs-CZ" dirty="0" err="1" smtClean="0"/>
              <a:t>Megan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Meier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err="1" smtClean="0"/>
              <a:t>Ania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Halman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smtClean="0"/>
              <a:t>Amanda </a:t>
            </a:r>
            <a:r>
              <a:rPr lang="cs-CZ" altLang="cs-CZ" dirty="0" err="1" smtClean="0"/>
              <a:t>Todd</a:t>
            </a:r>
            <a:r>
              <a:rPr lang="cs-CZ" altLang="cs-CZ" dirty="0" smtClean="0"/>
              <a:t> (2012)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31686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Nejčastější..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Kanály:</a:t>
            </a:r>
          </a:p>
          <a:p>
            <a:pPr lvl="1" eaLnBrk="1" hangingPunct="1"/>
            <a:r>
              <a:rPr lang="cs-CZ" altLang="cs-CZ" sz="2400" dirty="0" smtClean="0"/>
              <a:t>Nejčastější je prostřednictvím </a:t>
            </a:r>
            <a:r>
              <a:rPr lang="cs-CZ" altLang="cs-CZ" sz="2400" dirty="0" smtClean="0"/>
              <a:t>IM a sociálních sítí</a:t>
            </a:r>
            <a:endParaRPr lang="cs-CZ" altLang="cs-CZ" sz="2400" dirty="0" smtClean="0"/>
          </a:p>
          <a:p>
            <a:pPr eaLnBrk="1" hangingPunct="1"/>
            <a:r>
              <a:rPr lang="cs-CZ" altLang="cs-CZ" sz="2800" dirty="0" smtClean="0"/>
              <a:t>Projevy:</a:t>
            </a:r>
          </a:p>
          <a:p>
            <a:pPr lvl="1" eaLnBrk="1" hangingPunct="1"/>
            <a:r>
              <a:rPr lang="cs-CZ" altLang="cs-CZ" sz="2400" dirty="0" smtClean="0"/>
              <a:t>Nejčastější je slovní agrese (</a:t>
            </a:r>
            <a:r>
              <a:rPr lang="cs-CZ" altLang="cs-CZ" sz="2400" dirty="0" err="1" smtClean="0"/>
              <a:t>Juvonen</a:t>
            </a:r>
            <a:r>
              <a:rPr lang="cs-CZ" altLang="cs-CZ" sz="2400" dirty="0" smtClean="0"/>
              <a:t> &amp; Gross, 2008)</a:t>
            </a:r>
          </a:p>
          <a:p>
            <a:pPr eaLnBrk="1" hangingPunct="1"/>
            <a:r>
              <a:rPr lang="cs-CZ" altLang="cs-CZ" sz="2800" dirty="0" smtClean="0"/>
              <a:t>Dopady: </a:t>
            </a:r>
          </a:p>
          <a:p>
            <a:pPr lvl="1" eaLnBrk="1" hangingPunct="1"/>
            <a:r>
              <a:rPr lang="cs-CZ" altLang="cs-CZ" sz="2400" dirty="0" smtClean="0"/>
              <a:t>Nejzávažnější</a:t>
            </a:r>
            <a:r>
              <a:rPr lang="cs-CZ" altLang="cs-CZ" sz="2400" dirty="0" smtClean="0"/>
              <a:t>– zneužití fotografií nebo videí (Smith, et al., 2008). </a:t>
            </a:r>
          </a:p>
          <a:p>
            <a:pPr lvl="1" eaLnBrk="1" hangingPunct="1"/>
            <a:endParaRPr lang="cs-CZ" altLang="cs-CZ" sz="2400" dirty="0"/>
          </a:p>
          <a:p>
            <a:pPr marL="0" indent="0" eaLnBrk="1" hangingPunct="1">
              <a:buNone/>
            </a:pPr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7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CB je relativně nový fenomén, který se stále zkoumá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Není důsledkem využívání internetu – internet se jen stal dalším nástrojem, kde šikana může probíhat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Potřebná je především osvěta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oběti věděly, co dělat a nebály se říct si o pomoc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si „agresoři“ uvědomovali, že svým chováním na internetu mohou ubližovat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/>
              <a:t>Corcoran, L., </a:t>
            </a:r>
            <a:r>
              <a:rPr lang="en-US" sz="1200" dirty="0" err="1"/>
              <a:t>Guckin</a:t>
            </a:r>
            <a:r>
              <a:rPr lang="en-US" sz="1200" dirty="0"/>
              <a:t>, C. M., &amp; Prentice, G. (2015). Cyberbullying or cyber aggression?: A review of existing definitions of cyber-based peer-to-peer aggression. </a:t>
            </a:r>
            <a:r>
              <a:rPr lang="en-US" sz="1200" i="1" dirty="0"/>
              <a:t>Societies</a:t>
            </a:r>
            <a:r>
              <a:rPr lang="en-US" sz="1200" dirty="0"/>
              <a:t>, </a:t>
            </a:r>
            <a:r>
              <a:rPr lang="en-US" sz="1200" i="1" dirty="0"/>
              <a:t>5</a:t>
            </a:r>
            <a:r>
              <a:rPr lang="en-US" sz="1200" dirty="0"/>
              <a:t>(2), 245-255.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Černá, A., Dědková, L., Macháčková, H., Ševčíková, A., &amp; Šmahel, D. (2013). </a:t>
            </a:r>
            <a:r>
              <a:rPr lang="cs-CZ" sz="1200" i="1" dirty="0" err="1"/>
              <a:t>Kyberšikana</a:t>
            </a:r>
            <a:r>
              <a:rPr lang="cs-CZ" sz="1200" i="1" dirty="0"/>
              <a:t>: Průvodce novým </a:t>
            </a:r>
            <a:r>
              <a:rPr lang="cs-CZ" sz="1200" i="1" dirty="0" smtClean="0"/>
              <a:t>fenoménem</a:t>
            </a:r>
            <a:r>
              <a:rPr lang="cs-CZ" sz="1200" dirty="0" smtClean="0"/>
              <a:t>. </a:t>
            </a:r>
            <a:r>
              <a:rPr lang="cs-CZ" sz="1200" dirty="0"/>
              <a:t>Praha: </a:t>
            </a:r>
            <a:r>
              <a:rPr lang="cs-CZ" sz="1200" dirty="0" err="1"/>
              <a:t>Grada</a:t>
            </a:r>
            <a:r>
              <a:rPr lang="cs-CZ" sz="1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altLang="cs-CZ" sz="1200" dirty="0" err="1" smtClean="0"/>
              <a:t>Parris</a:t>
            </a:r>
            <a:r>
              <a:rPr lang="cs-CZ" altLang="cs-CZ" sz="1200" dirty="0" smtClean="0"/>
              <a:t>, L., </a:t>
            </a:r>
            <a:r>
              <a:rPr lang="cs-CZ" altLang="cs-CZ" sz="1200" dirty="0" err="1" smtClean="0"/>
              <a:t>Varjas</a:t>
            </a:r>
            <a:r>
              <a:rPr lang="cs-CZ" altLang="cs-CZ" sz="1200" dirty="0" smtClean="0"/>
              <a:t>, K., </a:t>
            </a:r>
            <a:r>
              <a:rPr lang="cs-CZ" altLang="cs-CZ" sz="1200" dirty="0" err="1" smtClean="0"/>
              <a:t>Meyers</a:t>
            </a:r>
            <a:r>
              <a:rPr lang="cs-CZ" altLang="cs-CZ" sz="1200" dirty="0" smtClean="0"/>
              <a:t>, J.  &amp; </a:t>
            </a:r>
            <a:r>
              <a:rPr lang="cs-CZ" altLang="cs-CZ" sz="1200" dirty="0" err="1" smtClean="0"/>
              <a:t>Cutts</a:t>
            </a:r>
            <a:r>
              <a:rPr lang="cs-CZ" altLang="cs-CZ" sz="1200" dirty="0" smtClean="0"/>
              <a:t>, H. (2011). </a:t>
            </a:r>
            <a:r>
              <a:rPr lang="cs-CZ" altLang="cs-CZ" sz="1200" dirty="0" err="1" smtClean="0"/>
              <a:t>High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School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Students</a:t>
            </a:r>
            <a:r>
              <a:rPr lang="cs-CZ" altLang="cs-CZ" sz="1200" dirty="0" smtClean="0"/>
              <a:t>' </a:t>
            </a:r>
            <a:r>
              <a:rPr lang="cs-CZ" altLang="cs-CZ" sz="1200" dirty="0" err="1" smtClean="0"/>
              <a:t>Perceptions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Coping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With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Cyberbullying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Youth</a:t>
            </a:r>
            <a:r>
              <a:rPr lang="cs-CZ" altLang="cs-CZ" sz="1200" i="1" dirty="0" smtClean="0"/>
              <a:t> &amp; Society</a:t>
            </a:r>
            <a:r>
              <a:rPr lang="cs-CZ" altLang="cs-CZ" sz="1200" dirty="0" smtClean="0"/>
              <a:t>, XX(X) 1–23.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Price</a:t>
            </a:r>
            <a:r>
              <a:rPr lang="cs-CZ" altLang="cs-CZ" sz="1200" dirty="0" smtClean="0"/>
              <a:t>, M., </a:t>
            </a:r>
            <a:r>
              <a:rPr lang="cs-CZ" altLang="cs-CZ" sz="1200" dirty="0" err="1" smtClean="0"/>
              <a:t>Dalgleish</a:t>
            </a:r>
            <a:r>
              <a:rPr lang="cs-CZ" altLang="cs-CZ" sz="1200" dirty="0" smtClean="0"/>
              <a:t>, J. (2010). </a:t>
            </a:r>
            <a:r>
              <a:rPr lang="cs-CZ" altLang="cs-CZ" sz="1200" dirty="0" err="1" smtClean="0"/>
              <a:t>Cyberbullying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Experiences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impacts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coping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strategies</a:t>
            </a:r>
            <a:r>
              <a:rPr lang="cs-CZ" altLang="cs-CZ" sz="1200" dirty="0" smtClean="0"/>
              <a:t> as </a:t>
            </a:r>
            <a:r>
              <a:rPr lang="cs-CZ" altLang="cs-CZ" sz="1200" dirty="0" err="1" smtClean="0"/>
              <a:t>described</a:t>
            </a:r>
            <a:r>
              <a:rPr lang="cs-CZ" altLang="cs-CZ" sz="1200" dirty="0" smtClean="0"/>
              <a:t> by Australan </a:t>
            </a:r>
            <a:r>
              <a:rPr lang="cs-CZ" altLang="cs-CZ" sz="1200" dirty="0" err="1" smtClean="0"/>
              <a:t>young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people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Youth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Studies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Australia</a:t>
            </a:r>
            <a:r>
              <a:rPr lang="cs-CZ" altLang="cs-CZ" sz="1200" i="1" dirty="0" smtClean="0"/>
              <a:t>, 29</a:t>
            </a:r>
            <a:r>
              <a:rPr lang="cs-CZ" altLang="cs-CZ" sz="1200" dirty="0" smtClean="0"/>
              <a:t> (2)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Pyżalski</a:t>
            </a:r>
            <a:r>
              <a:rPr lang="en-US" sz="1200" dirty="0"/>
              <a:t>, J. (2012). From cyberbullying to electronic aggression: Typology of the phenomenon. </a:t>
            </a:r>
            <a:r>
              <a:rPr lang="en-US" sz="1200" i="1" dirty="0"/>
              <a:t>Emotional and </a:t>
            </a:r>
            <a:r>
              <a:rPr lang="en-US" sz="1200" i="1" dirty="0" err="1"/>
              <a:t>behavioural</a:t>
            </a:r>
            <a:r>
              <a:rPr lang="en-US" sz="1200" i="1" dirty="0"/>
              <a:t> difficulties</a:t>
            </a:r>
            <a:r>
              <a:rPr lang="en-US" sz="1200" dirty="0"/>
              <a:t>, </a:t>
            </a:r>
            <a:r>
              <a:rPr lang="en-US" sz="1200" i="1" dirty="0"/>
              <a:t>17</a:t>
            </a:r>
            <a:r>
              <a:rPr lang="en-US" sz="1200" dirty="0"/>
              <a:t>(3-4), 305-317.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err="1" smtClean="0"/>
              <a:t>Riebel</a:t>
            </a:r>
            <a:r>
              <a:rPr lang="en-US" altLang="cs-CZ" sz="1200" dirty="0" smtClean="0"/>
              <a:t>, J., </a:t>
            </a:r>
            <a:r>
              <a:rPr lang="en-US" altLang="cs-CZ" sz="1200" dirty="0" err="1" smtClean="0"/>
              <a:t>Jäger</a:t>
            </a:r>
            <a:r>
              <a:rPr lang="en-US" altLang="cs-CZ" sz="1200" dirty="0" smtClean="0"/>
              <a:t>, R.S., &amp; Fischer, U.C. (2009). Cyberbullying in Germany – an exploration of prevalence, overlapping with real life bullying and coping </a:t>
            </a:r>
            <a:r>
              <a:rPr lang="en-US" altLang="cs-CZ" sz="1200" dirty="0" err="1" smtClean="0"/>
              <a:t>strategie</a:t>
            </a:r>
            <a:r>
              <a:rPr lang="cs-CZ" altLang="cs-CZ" sz="1200" dirty="0" smtClean="0"/>
              <a:t>s</a:t>
            </a:r>
            <a:r>
              <a:rPr lang="en-US" altLang="cs-CZ" sz="1200" dirty="0" smtClean="0"/>
              <a:t>. </a:t>
            </a:r>
            <a:r>
              <a:rPr lang="en-US" altLang="cs-CZ" sz="1200" i="1" dirty="0" smtClean="0"/>
              <a:t>Psychology Science Quarterly, 51</a:t>
            </a:r>
            <a:r>
              <a:rPr lang="en-US" altLang="cs-CZ" sz="1200" dirty="0" smtClean="0"/>
              <a:t> (3) 298-314.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smtClean="0"/>
              <a:t>Smith, P. K., </a:t>
            </a:r>
            <a:r>
              <a:rPr lang="cs-CZ" altLang="cs-CZ" sz="1200" dirty="0" err="1" smtClean="0"/>
              <a:t>Mahdavi</a:t>
            </a:r>
            <a:r>
              <a:rPr lang="cs-CZ" altLang="cs-CZ" sz="1200" dirty="0" smtClean="0"/>
              <a:t>, J., </a:t>
            </a:r>
            <a:r>
              <a:rPr lang="cs-CZ" altLang="cs-CZ" sz="1200" dirty="0" err="1" smtClean="0"/>
              <a:t>Carvalho</a:t>
            </a:r>
            <a:r>
              <a:rPr lang="cs-CZ" altLang="cs-CZ" sz="1200" dirty="0" smtClean="0"/>
              <a:t>, M., </a:t>
            </a:r>
            <a:r>
              <a:rPr lang="cs-CZ" altLang="cs-CZ" sz="1200" dirty="0" err="1" smtClean="0"/>
              <a:t>Fisher</a:t>
            </a:r>
            <a:r>
              <a:rPr lang="cs-CZ" altLang="cs-CZ" sz="1200" dirty="0" smtClean="0"/>
              <a:t>, S., Russell, S., &amp; </a:t>
            </a:r>
            <a:r>
              <a:rPr lang="cs-CZ" altLang="cs-CZ" sz="1200" dirty="0" err="1" smtClean="0"/>
              <a:t>Tippett</a:t>
            </a:r>
            <a:r>
              <a:rPr lang="cs-CZ" altLang="cs-CZ" sz="1200" dirty="0" smtClean="0"/>
              <a:t>, N. (2008). </a:t>
            </a:r>
            <a:r>
              <a:rPr lang="cs-CZ" altLang="cs-CZ" sz="1200" dirty="0" err="1" smtClean="0"/>
              <a:t>Cyberbullying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its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nature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impact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secondary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school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pupils</a:t>
            </a:r>
            <a:r>
              <a:rPr lang="cs-CZ" altLang="cs-CZ" sz="1200" dirty="0" smtClean="0"/>
              <a:t>. </a:t>
            </a:r>
            <a:r>
              <a:rPr lang="cs-CZ" altLang="cs-CZ" sz="1200" dirty="0" err="1" smtClean="0"/>
              <a:t>Journal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Child</a:t>
            </a:r>
            <a:r>
              <a:rPr lang="cs-CZ" altLang="cs-CZ" sz="1200" dirty="0" smtClean="0"/>
              <a:t> Psychology and Psychiatry, 49(4), 376-385.</a:t>
            </a:r>
          </a:p>
          <a:p>
            <a:r>
              <a:rPr lang="en-US" sz="1200" dirty="0" err="1"/>
              <a:t>Selkie</a:t>
            </a:r>
            <a:r>
              <a:rPr lang="en-US" sz="1200" dirty="0"/>
              <a:t>, E. M., </a:t>
            </a:r>
            <a:r>
              <a:rPr lang="en-US" sz="1200" dirty="0" err="1"/>
              <a:t>Fales</a:t>
            </a:r>
            <a:r>
              <a:rPr lang="en-US" sz="1200" dirty="0"/>
              <a:t>, J. L., &amp; Moreno, M. A. (2016). Cyberbullying prevalence among US middle and high school–aged adolescents: A systematic review and quality assessment. </a:t>
            </a:r>
            <a:r>
              <a:rPr lang="en-US" sz="1200" i="1" dirty="0"/>
              <a:t>Journal of Adolescent Health</a:t>
            </a:r>
            <a:r>
              <a:rPr lang="en-US" sz="1200" dirty="0"/>
              <a:t>, </a:t>
            </a:r>
            <a:r>
              <a:rPr lang="en-US" sz="1200" i="1" dirty="0"/>
              <a:t>58</a:t>
            </a:r>
            <a:r>
              <a:rPr lang="en-US" sz="1200" dirty="0"/>
              <a:t>(2), 125-133.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dirty="0" smtClean="0"/>
              <a:t>Vandebosch, H. </a:t>
            </a:r>
            <a:r>
              <a:rPr lang="cs-CZ" altLang="cs-CZ" sz="1200" dirty="0" smtClean="0"/>
              <a:t>&amp; </a:t>
            </a:r>
            <a:r>
              <a:rPr lang="cs-CZ" altLang="cs-CZ" sz="1200" dirty="0" err="1" smtClean="0"/>
              <a:t>Cleemput</a:t>
            </a:r>
            <a:r>
              <a:rPr lang="cs-CZ" altLang="cs-CZ" sz="1200" dirty="0" smtClean="0"/>
              <a:t>, K. Van (2008). </a:t>
            </a:r>
            <a:r>
              <a:rPr lang="nl-NL" altLang="cs-CZ" sz="1200" dirty="0" smtClean="0"/>
              <a:t> </a:t>
            </a:r>
            <a:r>
              <a:rPr lang="en-US" altLang="cs-CZ" sz="1200" dirty="0" smtClean="0"/>
              <a:t>Defining Cyberbullying: A Qualitative Research into the Perceptions of Youngsters. </a:t>
            </a:r>
            <a:r>
              <a:rPr lang="en-US" altLang="cs-CZ" sz="1200" i="1" dirty="0" err="1" smtClean="0"/>
              <a:t>CyberPsychology</a:t>
            </a:r>
            <a:r>
              <a:rPr lang="en-US" altLang="cs-CZ" sz="1200" i="1" dirty="0" smtClean="0"/>
              <a:t> </a:t>
            </a:r>
            <a:r>
              <a:rPr lang="cs-CZ" altLang="cs-CZ" sz="1200" i="1" dirty="0" smtClean="0"/>
              <a:t>&amp; </a:t>
            </a:r>
            <a:r>
              <a:rPr lang="cs-CZ" altLang="cs-CZ" sz="1200" i="1" dirty="0" err="1" smtClean="0"/>
              <a:t>Behavior</a:t>
            </a:r>
            <a:r>
              <a:rPr lang="cs-CZ" altLang="cs-CZ" sz="1200" i="1" dirty="0" smtClean="0"/>
              <a:t>, 11</a:t>
            </a:r>
            <a:r>
              <a:rPr lang="cs-CZ" altLang="cs-CZ" sz="1200" dirty="0" smtClean="0"/>
              <a:t>(4).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dirty="0" smtClean="0"/>
              <a:t>Vandebosch, H. </a:t>
            </a:r>
            <a:r>
              <a:rPr lang="cs-CZ" altLang="cs-CZ" sz="1200" dirty="0" smtClean="0"/>
              <a:t>&amp; </a:t>
            </a:r>
            <a:r>
              <a:rPr lang="cs-CZ" altLang="cs-CZ" sz="1200" dirty="0" err="1" smtClean="0"/>
              <a:t>Cleemput</a:t>
            </a:r>
            <a:r>
              <a:rPr lang="cs-CZ" altLang="cs-CZ" sz="1200" dirty="0" smtClean="0"/>
              <a:t>, K. Van (2009). </a:t>
            </a:r>
            <a:r>
              <a:rPr lang="en-US" altLang="cs-CZ" sz="1200" dirty="0" smtClean="0"/>
              <a:t>Cyberbullying among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youngsters: profiles of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bullies and victims</a:t>
            </a:r>
            <a:r>
              <a:rPr lang="cs-CZ" altLang="cs-CZ" sz="1200" dirty="0" smtClean="0"/>
              <a:t>. </a:t>
            </a:r>
            <a:r>
              <a:rPr lang="cs-CZ" altLang="cs-CZ" sz="1200" i="1" dirty="0" smtClean="0"/>
              <a:t>N</a:t>
            </a:r>
            <a:r>
              <a:rPr lang="en-US" altLang="cs-CZ" sz="1200" i="1" dirty="0" err="1" smtClean="0"/>
              <a:t>ew</a:t>
            </a:r>
            <a:r>
              <a:rPr lang="en-US" altLang="cs-CZ" sz="1200" i="1" dirty="0" smtClean="0"/>
              <a:t> media &amp; </a:t>
            </a:r>
            <a:r>
              <a:rPr lang="cs-CZ" altLang="cs-CZ" sz="1200" i="1" dirty="0" smtClean="0"/>
              <a:t>S</a:t>
            </a:r>
            <a:r>
              <a:rPr lang="en-US" altLang="cs-CZ" sz="1200" i="1" dirty="0" err="1" smtClean="0"/>
              <a:t>ociety</a:t>
            </a:r>
            <a:r>
              <a:rPr lang="cs-CZ" altLang="cs-CZ" sz="1200" i="1" dirty="0" smtClean="0"/>
              <a:t>, 11</a:t>
            </a:r>
            <a:r>
              <a:rPr lang="cs-CZ" altLang="cs-CZ" sz="1200" dirty="0" smtClean="0"/>
              <a:t>(8), </a:t>
            </a:r>
            <a:r>
              <a:rPr lang="en-US" altLang="cs-CZ" sz="1200" dirty="0" smtClean="0"/>
              <a:t>1349–1371</a:t>
            </a:r>
            <a:r>
              <a:rPr lang="cs-CZ" altLang="cs-CZ" sz="1200" dirty="0" smtClean="0"/>
              <a:t>.</a:t>
            </a:r>
            <a:r>
              <a:rPr lang="en-US" altLang="cs-CZ" sz="1200" dirty="0" smtClean="0"/>
              <a:t> </a:t>
            </a:r>
            <a:endParaRPr lang="cs-CZ" altLang="cs-CZ" sz="1200" dirty="0" smtClean="0"/>
          </a:p>
          <a:p>
            <a:pPr>
              <a:lnSpc>
                <a:spcPct val="80000"/>
              </a:lnSpc>
            </a:pPr>
            <a:r>
              <a:rPr lang="en-US" altLang="cs-CZ" sz="1200" dirty="0"/>
              <a:t>Whittaker, E., &amp; Kowalski, R. M. (2015). Cyberbullying via social media. Journal of School Violence, 14(1), 11-29</a:t>
            </a:r>
            <a:r>
              <a:rPr lang="en-US" altLang="cs-CZ" sz="1200" dirty="0" smtClean="0"/>
              <a:t>.</a:t>
            </a:r>
            <a:endParaRPr lang="cs-CZ" altLang="cs-CZ" sz="1200" dirty="0" smtClean="0"/>
          </a:p>
          <a:p>
            <a:pPr>
              <a:lnSpc>
                <a:spcPct val="80000"/>
              </a:lnSpc>
            </a:pPr>
            <a:r>
              <a:rPr lang="en-US" altLang="cs-CZ" sz="1200" dirty="0" smtClean="0"/>
              <a:t>Ybarra</a:t>
            </a:r>
            <a:r>
              <a:rPr lang="en-US" altLang="cs-CZ" sz="1200" dirty="0" smtClean="0"/>
              <a:t>, M. L., </a:t>
            </a:r>
            <a:r>
              <a:rPr lang="en-US" altLang="cs-CZ" sz="1200" dirty="0" err="1" smtClean="0"/>
              <a:t>Diener</a:t>
            </a:r>
            <a:r>
              <a:rPr lang="en-US" altLang="cs-CZ" sz="1200" dirty="0" smtClean="0"/>
              <a:t>-West, M., &amp; Leaf, P. J. (2007). Examining the Overlap in Internet-Harassment and School Bullying: Implications for School Intervention. </a:t>
            </a:r>
            <a:r>
              <a:rPr lang="en-US" altLang="cs-CZ" sz="1200" i="1" dirty="0" smtClean="0"/>
              <a:t>Journal of Adolescent Health, 41</a:t>
            </a:r>
            <a:r>
              <a:rPr lang="en-US" altLang="cs-CZ" sz="1200" dirty="0" smtClean="0"/>
              <a:t>(6), 42-50.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 dirty="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664"/>
            <a:ext cx="5614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k ní dochází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Nadávky, urážky, vyhrožování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Pomlouvání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Šíření osobních a citlivých informací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zveřejňování soukromé komunikace, svěřených „tajemství“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Vydávání se za někoho jiného, krádeže hesla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Vyloučení ze skupiny a ostrakizace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např. vymazání profilu ze stránky Spoluzaci.cz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Upravování a zveřejňování fotografií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Happy </a:t>
            </a:r>
            <a:r>
              <a:rPr lang="cs-CZ" altLang="cs-CZ" sz="2400" dirty="0" err="1" smtClean="0"/>
              <a:t>slapping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pořizování a šíření záznamu chování (původně fyzické napadání, ale také např. žák na záchodě, při zkoušení)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Prostředí - kdekoliv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kyberšikany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Rysy </a:t>
            </a:r>
            <a:r>
              <a:rPr lang="cs-CZ" altLang="cs-CZ" sz="2800" dirty="0" err="1" smtClean="0"/>
              <a:t>kyberšikany</a:t>
            </a:r>
            <a:r>
              <a:rPr lang="cs-CZ" altLang="cs-CZ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Útoky jsou agresivní a </a:t>
            </a:r>
            <a:r>
              <a:rPr lang="cs-CZ" altLang="cs-CZ" sz="2400" dirty="0" smtClean="0">
                <a:solidFill>
                  <a:schemeClr val="accent1"/>
                </a:solidFill>
              </a:rPr>
              <a:t>záměrně ubližující </a:t>
            </a:r>
            <a:r>
              <a:rPr lang="cs-CZ" altLang="cs-CZ" sz="2400" dirty="0" smtClean="0"/>
              <a:t>(uskutečňované individuálně nebo skupinou)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Opakované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Mocenská nerovnováha</a:t>
            </a:r>
            <a:r>
              <a:rPr lang="cs-CZ" altLang="cs-CZ" sz="2400" dirty="0" smtClean="0"/>
              <a:t> (oběť se nemůže efektivně bránit)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Odehrává se </a:t>
            </a:r>
            <a:r>
              <a:rPr lang="cs-CZ" altLang="cs-CZ" sz="2400" dirty="0" smtClean="0">
                <a:solidFill>
                  <a:schemeClr val="accent1"/>
                </a:solidFill>
              </a:rPr>
              <a:t>prostřednictvím internetu či mobilních telefonů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Oběť útoky vnímá jako </a:t>
            </a:r>
            <a:r>
              <a:rPr lang="cs-CZ" altLang="cs-CZ" sz="2400" dirty="0" smtClean="0">
                <a:solidFill>
                  <a:schemeClr val="accent1"/>
                </a:solidFill>
              </a:rPr>
              <a:t>zraňující </a:t>
            </a:r>
            <a:r>
              <a:rPr lang="cs-CZ" altLang="cs-CZ" sz="2400" dirty="0" smtClean="0"/>
              <a:t>(nejde o přátelské škádlení nebo vtipkování)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06888"/>
            <a:ext cx="1558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651125"/>
            <a:ext cx="15605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11725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71725"/>
            <a:ext cx="18716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429000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30675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Opakování v CB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tradiční šikaně – opakované obtěžování ze strany agresora/skupiny agresorů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U CB – </a:t>
            </a:r>
            <a:r>
              <a:rPr lang="cs-CZ" altLang="cs-CZ" dirty="0" smtClean="0">
                <a:solidFill>
                  <a:schemeClr val="accent1"/>
                </a:solidFill>
              </a:rPr>
              <a:t>i jednorázový akt </a:t>
            </a:r>
            <a:r>
              <a:rPr lang="cs-CZ" altLang="cs-CZ" dirty="0" smtClean="0"/>
              <a:t>od „agresora“ může mít </a:t>
            </a:r>
            <a:r>
              <a:rPr lang="cs-CZ" altLang="cs-CZ" dirty="0" err="1" smtClean="0"/>
              <a:t>repetitivní</a:t>
            </a:r>
            <a:r>
              <a:rPr lang="cs-CZ" altLang="cs-CZ" dirty="0" smtClean="0"/>
              <a:t> charakter – v případě zveřejnění obsahu, na který se opakovaně dívají další lidé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Fotografie, videa, komentáře, diskuzní fóra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U emailu, soukromých vzkazů a obtěžování mobilem je opakování nutné, abychom to mohli označit za CB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" y="4509120"/>
            <a:ext cx="7739216" cy="1007472"/>
          </a:xfrm>
          <a:prstGeom prst="rect">
            <a:avLst/>
          </a:prstGeo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" y="5949280"/>
            <a:ext cx="2820123" cy="516664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49280"/>
            <a:ext cx="3389908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692275" y="1124744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501775" y="137133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997075" y="154734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593850" y="1723231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007646" y="198380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593850" y="213285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/>
          <p:cNvGrpSpPr/>
          <p:nvPr/>
        </p:nvGrpSpPr>
        <p:grpSpPr>
          <a:xfrm>
            <a:off x="-12518" y="3622954"/>
            <a:ext cx="5045141" cy="3190422"/>
            <a:chOff x="-12518" y="3622954"/>
            <a:chExt cx="5045141" cy="3190422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480372"/>
              <a:ext cx="13335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5" y="362295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76" y="4410130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18" y="4480372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318" y="5704507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313" y="369138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5" y="5603751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Přímá spojnice se šipkou 26"/>
            <p:cNvCxnSpPr/>
            <p:nvPr/>
          </p:nvCxnSpPr>
          <p:spPr>
            <a:xfrm>
              <a:off x="2323612" y="4245818"/>
              <a:ext cx="1565664" cy="5544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1593850" y="4912420"/>
              <a:ext cx="1970038" cy="12238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V="1">
              <a:off x="1899939" y="5344468"/>
              <a:ext cx="1879105" cy="10081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V="1">
              <a:off x="714764" y="5344468"/>
              <a:ext cx="2391680" cy="71362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>
              <a:off x="532605" y="5034806"/>
              <a:ext cx="2264570" cy="1599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971600" y="3904308"/>
              <a:ext cx="2250926" cy="8959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851" y="4292097"/>
              <a:ext cx="1114772" cy="14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Skupina 55"/>
          <p:cNvGrpSpPr/>
          <p:nvPr/>
        </p:nvGrpSpPr>
        <p:grpSpPr>
          <a:xfrm>
            <a:off x="5220072" y="1894762"/>
            <a:ext cx="3875807" cy="3190422"/>
            <a:chOff x="5220072" y="1894762"/>
            <a:chExt cx="3875807" cy="319042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811496"/>
              <a:ext cx="732249" cy="135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906206"/>
              <a:ext cx="13335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387" y="1894762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258" y="2681938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3976315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376" y="384250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Přímá spojnice se šipkou 50"/>
            <p:cNvCxnSpPr/>
            <p:nvPr/>
          </p:nvCxnSpPr>
          <p:spPr>
            <a:xfrm>
              <a:off x="5814648" y="3522637"/>
              <a:ext cx="1565664" cy="5544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51"/>
            <p:cNvCxnSpPr/>
            <p:nvPr/>
          </p:nvCxnSpPr>
          <p:spPr>
            <a:xfrm flipV="1">
              <a:off x="5814648" y="2564904"/>
              <a:ext cx="1853696" cy="85906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>
              <a:endCxn id="47" idx="1"/>
            </p:cNvCxnSpPr>
            <p:nvPr/>
          </p:nvCxnSpPr>
          <p:spPr>
            <a:xfrm flipV="1">
              <a:off x="5924379" y="3236373"/>
              <a:ext cx="2156879" cy="2528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6084168" y="3551828"/>
              <a:ext cx="2292321" cy="33469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report_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B68AD"/>
      </a:accent1>
      <a:accent2>
        <a:srgbClr val="8BC9F7"/>
      </a:accent2>
      <a:accent3>
        <a:srgbClr val="8BC9F7"/>
      </a:accent3>
      <a:accent4>
        <a:srgbClr val="DEF4FC"/>
      </a:accent4>
      <a:accent5>
        <a:srgbClr val="FFCCA6"/>
      </a:accent5>
      <a:accent6>
        <a:srgbClr val="FF8021"/>
      </a:accent6>
      <a:hlink>
        <a:srgbClr val="4E67C8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1478</TotalTime>
  <Words>2535</Words>
  <Application>Microsoft Office PowerPoint</Application>
  <PresentationFormat>Předvádění na obrazovce (4:3)</PresentationFormat>
  <Paragraphs>334</Paragraphs>
  <Slides>45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Přehlednost</vt:lpstr>
      <vt:lpstr>Graf</vt:lpstr>
      <vt:lpstr>Kyberšikana</vt:lpstr>
      <vt:lpstr>Tradiční (školní) šikana</vt:lpstr>
      <vt:lpstr>Tradiční (školní) šikana II.</vt:lpstr>
      <vt:lpstr>Kyberšikana</vt:lpstr>
      <vt:lpstr>Jak k ní dochází</vt:lpstr>
      <vt:lpstr>Definice kyberšikany</vt:lpstr>
      <vt:lpstr>Prezentace aplikace PowerPoint</vt:lpstr>
      <vt:lpstr>Opakování v CB</vt:lpstr>
      <vt:lpstr>Prezentace aplikace PowerPoint</vt:lpstr>
      <vt:lpstr>Nepoměr sil v CB</vt:lpstr>
      <vt:lpstr>Přímá a nepřímá CB</vt:lpstr>
      <vt:lpstr>Další specifika CB</vt:lpstr>
      <vt:lpstr>Je to CB?</vt:lpstr>
      <vt:lpstr>Je to CB?</vt:lpstr>
      <vt:lpstr>Je to CB?</vt:lpstr>
      <vt:lpstr>Je to CB?</vt:lpstr>
      <vt:lpstr>Je to CB?</vt:lpstr>
      <vt:lpstr>Typy online agrese</vt:lpstr>
      <vt:lpstr>Typy online agrese</vt:lpstr>
      <vt:lpstr>Pyzalski (2012)</vt:lpstr>
      <vt:lpstr>Whittaker &amp; Kowalski (2015) </vt:lpstr>
      <vt:lpstr>Výzkumy zaměřené na dospívající</vt:lpstr>
      <vt:lpstr>Problém měření CB</vt:lpstr>
      <vt:lpstr>Přímá otázka/statement</vt:lpstr>
      <vt:lpstr>Otázka na konkrétní formy</vt:lpstr>
      <vt:lpstr>Otázka na konkrétní formy</vt:lpstr>
      <vt:lpstr>Otázka na konkrétní formy</vt:lpstr>
      <vt:lpstr>Problém měření CB</vt:lpstr>
      <vt:lpstr>Odlišení kyberšikany od „online obtěžování“</vt:lpstr>
      <vt:lpstr>Prezentace aplikace PowerPoint</vt:lpstr>
      <vt:lpstr>Odlišení soukromé a veřejné CB</vt:lpstr>
      <vt:lpstr>Definice CB v projektu COST</vt:lpstr>
      <vt:lpstr>COST: Kyberšikana x online obtěžování</vt:lpstr>
      <vt:lpstr>Kyberšikana x online obtěžování</vt:lpstr>
      <vt:lpstr>Aktéři online obtěžování: COST</vt:lpstr>
      <vt:lpstr>Aktéři online obtěžování: COST</vt:lpstr>
      <vt:lpstr>Aktéři online obtěžování: COST</vt:lpstr>
      <vt:lpstr>Výskyt kyberšikany II.</vt:lpstr>
      <vt:lpstr>Překryv tradiční šikany a CB</vt:lpstr>
      <vt:lpstr>Longitudinální studie</vt:lpstr>
      <vt:lpstr>Problém měření CB</vt:lpstr>
      <vt:lpstr>Známé případy CB</vt:lpstr>
      <vt:lpstr>Nejčastější..</vt:lpstr>
      <vt:lpstr>Závěrem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rizika a příležitosti používání internetu</dc:title>
  <dc:creator>Lenka</dc:creator>
  <cp:lastModifiedBy>lenka dedkova</cp:lastModifiedBy>
  <cp:revision>138</cp:revision>
  <dcterms:created xsi:type="dcterms:W3CDTF">2012-09-26T06:37:36Z</dcterms:created>
  <dcterms:modified xsi:type="dcterms:W3CDTF">2018-10-29T12:49:17Z</dcterms:modified>
</cp:coreProperties>
</file>