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2"/>
  </p:notesMasterIdLst>
  <p:sldIdLst>
    <p:sldId id="256" r:id="rId2"/>
    <p:sldId id="577" r:id="rId3"/>
    <p:sldId id="580" r:id="rId4"/>
    <p:sldId id="578" r:id="rId5"/>
    <p:sldId id="579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81" r:id="rId15"/>
    <p:sldId id="591" r:id="rId16"/>
    <p:sldId id="593" r:id="rId17"/>
    <p:sldId id="594" r:id="rId18"/>
    <p:sldId id="595" r:id="rId19"/>
    <p:sldId id="596" r:id="rId20"/>
    <p:sldId id="597" r:id="rId21"/>
    <p:sldId id="590" r:id="rId22"/>
    <p:sldId id="598" r:id="rId23"/>
    <p:sldId id="599" r:id="rId24"/>
    <p:sldId id="600" r:id="rId25"/>
    <p:sldId id="601" r:id="rId26"/>
    <p:sldId id="603" r:id="rId27"/>
    <p:sldId id="604" r:id="rId28"/>
    <p:sldId id="605" r:id="rId29"/>
    <p:sldId id="606" r:id="rId30"/>
    <p:sldId id="607" r:id="rId31"/>
    <p:sldId id="608" r:id="rId32"/>
    <p:sldId id="609" r:id="rId33"/>
    <p:sldId id="610" r:id="rId34"/>
    <p:sldId id="602" r:id="rId35"/>
    <p:sldId id="611" r:id="rId36"/>
    <p:sldId id="612" r:id="rId37"/>
    <p:sldId id="613" r:id="rId38"/>
    <p:sldId id="614" r:id="rId39"/>
    <p:sldId id="617" r:id="rId40"/>
    <p:sldId id="621" r:id="rId41"/>
    <p:sldId id="632" r:id="rId42"/>
    <p:sldId id="622" r:id="rId43"/>
    <p:sldId id="623" r:id="rId44"/>
    <p:sldId id="624" r:id="rId45"/>
    <p:sldId id="615" r:id="rId46"/>
    <p:sldId id="616" r:id="rId47"/>
    <p:sldId id="629" r:id="rId48"/>
    <p:sldId id="631" r:id="rId49"/>
    <p:sldId id="630" r:id="rId50"/>
    <p:sldId id="257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0" autoAdjust="0"/>
    <p:restoredTop sz="99482" autoAdjust="0"/>
  </p:normalViewPr>
  <p:slideViewPr>
    <p:cSldViewPr>
      <p:cViewPr varScale="1">
        <p:scale>
          <a:sx n="93" d="100"/>
          <a:sy n="93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074B53-8ACC-4427-9C95-80B373B00F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4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9DC19-2390-4814-B3C0-364868B5B60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51BCB-B912-4DEE-BA9B-AFDD74F679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F79B0-6F0F-4928-83C5-AE26AA691C8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00F2-9153-46F2-97E8-1AB0A8E07715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8C4B0-20AC-4588-94FB-C30D1411213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D365C-C1E8-4F8E-BE63-6866B0B70C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2CEE6-4DFE-429A-85F4-6CE955856F8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F8A6-B24E-43F6-A13B-6BA52759C1C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F9900-9046-4BD2-B236-DFE5694CCCF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CA152-362D-43EE-BCB5-F4E053A88C1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CC848-7284-40FD-B81B-2B46FD54E42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844333-9E4D-466C-826D-4FEAE3507C43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lupa.cz/clanky/cesko-a-socialni-site-v-cisle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.wustl.edu/robertwilson/Category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eactivate.php" TargetMode="External"/><Relationship Id="rId2" Type="http://schemas.openxmlformats.org/officeDocument/2006/relationships/hyperlink" Target="https://www.facebook.com/help/delete_accou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rtis.muni.cz/czech-section/knihy" TargetMode="External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yproana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ewsroom.f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cos.it/world-map-of-social-network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768475"/>
            <a:ext cx="8031807" cy="1444625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Sociální sítě, rizikové komunity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429000"/>
            <a:ext cx="72390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cs-CZ" altLang="cs-CZ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ZUR 387</a:t>
            </a:r>
          </a:p>
          <a:p>
            <a:pPr algn="r" eaLnBrk="1" hangingPunct="1">
              <a:defRPr/>
            </a:pPr>
            <a:r>
              <a:rPr lang="cs-CZ" altLang="cs-CZ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Lenka Dědková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Dosáhnutí 10 mil uživatelů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37288"/>
            <a:ext cx="7313613" cy="298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>
                <a:hlinkClick r:id="rId2"/>
              </a:rPr>
              <a:t>http://www.lupa.cz/clanky/cesko-a-socialni-site-v-cislech/</a:t>
            </a:r>
            <a:endParaRPr lang="cs-CZ" altLang="cs-CZ" sz="1600"/>
          </a:p>
          <a:p>
            <a:pPr eaLnBrk="1" hangingPunct="1">
              <a:lnSpc>
                <a:spcPct val="80000"/>
              </a:lnSpc>
              <a:defRPr/>
            </a:pPr>
            <a:endParaRPr lang="cs-CZ" altLang="cs-CZ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92162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2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Facebook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Pravé jméno, pravá fotka, seznam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offline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 kontaktů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Výzkum FB: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Unikátní prostor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 err="1"/>
              <a:t>Offline</a:t>
            </a:r>
            <a:r>
              <a:rPr lang="cs-CZ" altLang="cs-CZ" dirty="0"/>
              <a:t> výběr respondentů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Online výběr (přímo na FB)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Sběr veřejně dostupných dat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Etika…?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Obrovské množství odborné literatury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Google </a:t>
            </a:r>
            <a:r>
              <a:rPr lang="cs-CZ" altLang="cs-CZ" dirty="0" err="1"/>
              <a:t>scholar</a:t>
            </a:r>
            <a:r>
              <a:rPr lang="cs-CZ" altLang="cs-CZ" dirty="0"/>
              <a:t>: „</a:t>
            </a:r>
            <a:r>
              <a:rPr lang="cs-CZ" altLang="cs-CZ" dirty="0" err="1"/>
              <a:t>facebook</a:t>
            </a:r>
            <a:r>
              <a:rPr lang="cs-CZ" altLang="cs-CZ" dirty="0"/>
              <a:t>“: 5 760 000 výsledků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EBSCO: 38 155 výsledků s „</a:t>
            </a:r>
            <a:r>
              <a:rPr lang="cs-CZ" altLang="cs-CZ" dirty="0" err="1"/>
              <a:t>Facebook</a:t>
            </a:r>
            <a:r>
              <a:rPr lang="cs-CZ" altLang="cs-CZ" dirty="0"/>
              <a:t>“ v názvu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 err="1"/>
              <a:t>Academic</a:t>
            </a:r>
            <a:r>
              <a:rPr lang="cs-CZ" altLang="cs-CZ" dirty="0"/>
              <a:t> </a:t>
            </a:r>
            <a:r>
              <a:rPr lang="cs-CZ" altLang="cs-CZ" dirty="0" err="1"/>
              <a:t>journals</a:t>
            </a:r>
            <a:r>
              <a:rPr lang="cs-CZ" altLang="cs-CZ" dirty="0"/>
              <a:t>: 6 153</a:t>
            </a:r>
          </a:p>
        </p:txBody>
      </p:sp>
    </p:spTree>
    <p:extLst>
      <p:ext uri="{BB962C8B-B14F-4D97-AF65-F5344CB8AC3E}">
        <p14:creationId xmlns:p14="http://schemas.microsoft.com/office/powerpoint/2010/main" val="257844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Výzkum FB 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/>
              <a:t>Wilson, </a:t>
            </a:r>
            <a:r>
              <a:rPr lang="cs-CZ" altLang="cs-CZ" sz="2800" dirty="0" err="1"/>
              <a:t>Gosling</a:t>
            </a:r>
            <a:r>
              <a:rPr lang="cs-CZ" altLang="cs-CZ" sz="2800" dirty="0"/>
              <a:t>, &amp; Graham (2012),  </a:t>
            </a:r>
            <a:r>
              <a:rPr lang="cs-CZ" altLang="cs-CZ" sz="2800" dirty="0" err="1"/>
              <a:t>přehledovka</a:t>
            </a:r>
            <a:r>
              <a:rPr lang="cs-CZ" altLang="cs-CZ" sz="2800" dirty="0"/>
              <a:t>: 5 hlavních oblastí: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1. Kdo FB používá a co na něm uživatelé dělají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2. Proč lidé (ne)používají FB?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3. Jak se lidé na FB prezentují?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4. Jak používání FB ovlivňuje vztahy s dalšími lidmi?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/>
              <a:t>5. Proč lidé na FB zveřejňují osobní informace navzdory potenciálním rizikům?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>
                <a:hlinkClick r:id="rId2"/>
              </a:rPr>
              <a:t>http://psych.wustl.edu/robertwilson/Category.html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45970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Uživatelé FB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„průměrný uživatel“ (</a:t>
            </a:r>
            <a:r>
              <a:rPr lang="cs-CZ" altLang="cs-CZ" sz="2400" dirty="0" err="1"/>
              <a:t>Facebook</a:t>
            </a:r>
            <a:r>
              <a:rPr lang="cs-CZ" altLang="cs-CZ" sz="2400" dirty="0"/>
              <a:t>, 2012)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130 přátel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Přispěje k 90 obsahům měsíčně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80 stránek, událostí a skupin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/>
              <a:t>Quinn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Chen</a:t>
            </a:r>
            <a:r>
              <a:rPr lang="cs-CZ" altLang="cs-CZ" sz="2400" dirty="0"/>
              <a:t>, &amp; </a:t>
            </a:r>
            <a:r>
              <a:rPr lang="cs-CZ" altLang="cs-CZ" sz="2400" dirty="0" err="1"/>
              <a:t>Mulvenna</a:t>
            </a:r>
            <a:r>
              <a:rPr lang="cs-CZ" altLang="cs-CZ" sz="2400" dirty="0"/>
              <a:t> (2011): mladší uživatelé (15-30let) mají 11x více přátel než starší (50+)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Výzkumy „zevnitř FB“ (</a:t>
            </a:r>
            <a:r>
              <a:rPr lang="cs-CZ" altLang="cs-CZ" sz="2400" dirty="0" err="1"/>
              <a:t>Backstroom</a:t>
            </a:r>
            <a:r>
              <a:rPr lang="cs-CZ" altLang="cs-CZ" sz="2400" dirty="0"/>
              <a:t> et al., 2011):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Kolik spojení dělí jakékoliv dva lidi?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/>
              <a:t>N </a:t>
            </a:r>
            <a:r>
              <a:rPr lang="cs-CZ" altLang="cs-CZ" sz="2400" dirty="0"/>
              <a:t>= 721 mil. uživatelů, 69 </a:t>
            </a:r>
            <a:r>
              <a:rPr lang="cs-CZ" altLang="cs-CZ" sz="2400" dirty="0" err="1"/>
              <a:t>bil.přátelství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Mezi jakýmikoliv dvěma lidmi pouze 4 uživatelé (pro 92 % uživatelů)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20 % uživatelů má méně než 25 přátel, 50 % má víc než 100</a:t>
            </a:r>
          </a:p>
        </p:txBody>
      </p:sp>
    </p:spTree>
    <p:extLst>
      <p:ext uri="{BB962C8B-B14F-4D97-AF65-F5344CB8AC3E}">
        <p14:creationId xmlns:p14="http://schemas.microsoft.com/office/powerpoint/2010/main" val="5196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typy studií se dělají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experimenty s FB </a:t>
            </a:r>
          </a:p>
          <a:p>
            <a:pPr lvl="1"/>
            <a:r>
              <a:rPr lang="cs-CZ" dirty="0"/>
              <a:t>Participanti publikují status nebo si prohlíží vlastní profil a měří se jejich emoční reakce (zvyšují se pozitivní pocity)</a:t>
            </a:r>
          </a:p>
          <a:p>
            <a:pPr lvl="2"/>
            <a:r>
              <a:rPr lang="cs-CZ" dirty="0"/>
              <a:t>V závislosti na publiku (okruh blízkých přátel x širší známí)</a:t>
            </a:r>
          </a:p>
          <a:p>
            <a:pPr lvl="1"/>
            <a:r>
              <a:rPr lang="cs-CZ" dirty="0"/>
              <a:t>Měří se reakce po prvotním navozeném zhoršení nálady (méně negativních efektů u sociálního srovnávání)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 err="1"/>
              <a:t>Cross-sectional</a:t>
            </a:r>
            <a:r>
              <a:rPr lang="cs-CZ" dirty="0"/>
              <a:t> studie</a:t>
            </a:r>
          </a:p>
          <a:p>
            <a:pPr lvl="1"/>
            <a:r>
              <a:rPr lang="cs-CZ" dirty="0"/>
              <a:t>S délkou času stráveném na FB klesají pozitivní emoce</a:t>
            </a:r>
          </a:p>
          <a:p>
            <a:pPr lvl="1"/>
            <a:r>
              <a:rPr lang="cs-CZ" dirty="0"/>
              <a:t>Smysluplná konverzace přes FB zvyšuje </a:t>
            </a:r>
            <a:r>
              <a:rPr lang="cs-CZ" dirty="0" err="1"/>
              <a:t>self-esteem</a:t>
            </a:r>
            <a:r>
              <a:rPr lang="cs-CZ" dirty="0"/>
              <a:t> víc než telefonní konverzace</a:t>
            </a:r>
          </a:p>
          <a:p>
            <a:pPr lvl="1"/>
            <a:r>
              <a:rPr lang="cs-CZ" dirty="0"/>
              <a:t>Prohlížení FB – méně pozitivních emocí než aktivní používání FB</a:t>
            </a:r>
          </a:p>
          <a:p>
            <a:pPr lvl="1"/>
            <a:r>
              <a:rPr lang="cs-CZ" dirty="0"/>
              <a:t>Aktivní používání je spojování s nižším pocitem osamělosti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Longitudinální studie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95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tam hraje roli (metodologicky)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 používání</a:t>
            </a:r>
          </a:p>
          <a:p>
            <a:pPr lvl="1"/>
            <a:r>
              <a:rPr lang="cs-CZ" dirty="0"/>
              <a:t>Aktivní x pasivní (někdy podrobnější dělení, někdy nedělené)</a:t>
            </a:r>
          </a:p>
          <a:p>
            <a:r>
              <a:rPr lang="cs-CZ" dirty="0"/>
              <a:t>Časová perspektiva dopadů</a:t>
            </a:r>
          </a:p>
          <a:p>
            <a:pPr lvl="1"/>
            <a:r>
              <a:rPr lang="cs-CZ" dirty="0"/>
              <a:t>Minuty, dny, týdny?</a:t>
            </a:r>
          </a:p>
          <a:p>
            <a:r>
              <a:rPr lang="cs-CZ" dirty="0"/>
              <a:t>Publikum</a:t>
            </a:r>
          </a:p>
          <a:p>
            <a:pPr lvl="1"/>
            <a:r>
              <a:rPr lang="cs-CZ" dirty="0"/>
              <a:t>Přátelé, okruhy</a:t>
            </a:r>
          </a:p>
          <a:p>
            <a:pPr lvl="1"/>
            <a:r>
              <a:rPr lang="cs-CZ" dirty="0" err="1"/>
              <a:t>Weak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,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ties</a:t>
            </a:r>
            <a:endParaRPr lang="cs-CZ" dirty="0"/>
          </a:p>
          <a:p>
            <a:pPr lvl="1"/>
            <a:r>
              <a:rPr lang="cs-CZ" dirty="0" err="1"/>
              <a:t>Bridging</a:t>
            </a:r>
            <a:r>
              <a:rPr lang="cs-CZ" dirty="0"/>
              <a:t> and </a:t>
            </a:r>
            <a:r>
              <a:rPr lang="cs-CZ" dirty="0" err="1" smtClean="0"/>
              <a:t>bonding</a:t>
            </a:r>
            <a:r>
              <a:rPr lang="cs-CZ" dirty="0" smtClean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capital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Self</a:t>
            </a:r>
            <a:r>
              <a:rPr lang="cs-CZ" dirty="0"/>
              <a:t> reporty x logy</a:t>
            </a:r>
          </a:p>
        </p:txBody>
      </p:sp>
    </p:spTree>
    <p:extLst>
      <p:ext uri="{BB962C8B-B14F-4D97-AF65-F5344CB8AC3E}">
        <p14:creationId xmlns:p14="http://schemas.microsoft.com/office/powerpoint/2010/main" val="5294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Motivy k FB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Vnější</a:t>
            </a:r>
            <a:r>
              <a:rPr lang="cs-CZ" altLang="cs-CZ" dirty="0"/>
              <a:t>: upomínky ze strany FB (narozeniny, události)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Vnitřní</a:t>
            </a:r>
            <a:r>
              <a:rPr lang="cs-CZ" altLang="cs-CZ" dirty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Udržet kontakt s lidmi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Díky aktivitám na FB se může akcelerovat i slabý vztah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Osamělost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Lidé aktivně interagující na FB nižší osamělost než pasivní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Nuda</a:t>
            </a:r>
          </a:p>
        </p:txBody>
      </p:sp>
    </p:spTree>
    <p:extLst>
      <p:ext uri="{BB962C8B-B14F-4D97-AF65-F5344CB8AC3E}">
        <p14:creationId xmlns:p14="http://schemas.microsoft.com/office/powerpoint/2010/main" val="14891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Sebeprezentace na FB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Identita – sdílení zájmů, koníčků, oblíbených knih, filmů, hudby atp. – díky profilu můžeme sledovat osobní identitu (pokud jsou pole vyplněná)</a:t>
            </a:r>
          </a:p>
          <a:p>
            <a:pPr lvl="1" eaLnBrk="1" hangingPunct="1">
              <a:defRPr/>
            </a:pP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Co máme vyplněné a co to o nás říká?</a:t>
            </a:r>
          </a:p>
          <a:p>
            <a:pPr lvl="1" eaLnBrk="1" hangingPunct="1">
              <a:defRPr/>
            </a:pPr>
            <a:r>
              <a:rPr lang="cs-CZ" altLang="cs-CZ" dirty="0"/>
              <a:t>Kdo se dívá</a:t>
            </a:r>
            <a:r>
              <a:rPr lang="cs-CZ" altLang="cs-CZ" dirty="0" smtClean="0"/>
              <a:t>?</a:t>
            </a:r>
          </a:p>
          <a:p>
            <a:pPr lvl="1" eaLnBrk="1" hangingPunct="1">
              <a:defRPr/>
            </a:pPr>
            <a:r>
              <a:rPr lang="cs-CZ" altLang="cs-CZ" dirty="0" smtClean="0"/>
              <a:t>Kdo si myslíme/přejeme/nechceme, aby se díval?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893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Sebeprezentace na FB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Možnost idealizované sebeprezentace vs. reálné publikum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/>
              <a:t>Měření ideálního já, vnímané prezentace na FB neznámými, sebehodnocení a hodnocení známých lidí </a:t>
            </a:r>
            <a:r>
              <a:rPr lang="cs-CZ" altLang="cs-CZ" sz="2000" dirty="0">
                <a:sym typeface="Wingdings" pitchFamily="2" charset="2"/>
              </a:rPr>
              <a:t> FB profil odpovídá realitě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Narcistní osoby prezentují idealizované já, avšak nezávislí pozorovatelé je </a:t>
            </a:r>
            <a:r>
              <a:rPr lang="cs-CZ" altLang="cs-CZ" sz="2400" dirty="0" smtClean="0"/>
              <a:t>„prokouknou“ </a:t>
            </a:r>
            <a:r>
              <a:rPr lang="cs-CZ" altLang="cs-CZ" sz="2400" dirty="0"/>
              <a:t>a správně je hodnotí jako narcistní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Uživatelé sdílejí více informací, když vidí stejné chování u svých přátel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Počet přátel: pozitivně koreluje s vnímanou atraktivitou jedince do počtu 300, poté klesá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9057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100"/>
              <a:t>“Since you created your profile, who do you think has looked at it?”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01" y="1600200"/>
            <a:ext cx="5199798" cy="4876800"/>
          </a:xfrm>
          <a:noFill/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0" y="6491288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Lampe, Ellison, </a:t>
            </a:r>
            <a:r>
              <a:rPr lang="en-US" altLang="cs-CZ">
                <a:latin typeface="Arial" charset="0"/>
              </a:rPr>
              <a:t>&amp;</a:t>
            </a:r>
            <a:r>
              <a:rPr lang="cs-CZ" altLang="cs-CZ">
                <a:latin typeface="Arial" charset="0"/>
              </a:rPr>
              <a:t> Steinfield (2006)</a:t>
            </a:r>
          </a:p>
        </p:txBody>
      </p:sp>
    </p:spTree>
    <p:extLst>
      <p:ext uri="{BB962C8B-B14F-4D97-AF65-F5344CB8AC3E}">
        <p14:creationId xmlns:p14="http://schemas.microsoft.com/office/powerpoint/2010/main" val="28710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 sociální síť?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Networking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Sites</a:t>
            </a:r>
            <a:r>
              <a:rPr lang="cs-CZ" altLang="cs-CZ" sz="2800" dirty="0"/>
              <a:t> (SNS)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800" dirty="0"/>
              <a:t>Online </a:t>
            </a:r>
            <a:r>
              <a:rPr lang="cs-CZ" altLang="cs-CZ" sz="2800" dirty="0" err="1"/>
              <a:t>Social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Networks</a:t>
            </a:r>
            <a:r>
              <a:rPr lang="cs-CZ" altLang="cs-CZ" sz="2800" dirty="0"/>
              <a:t> (OSN)</a:t>
            </a:r>
          </a:p>
          <a:p>
            <a:pPr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/>
              <a:t>Rysy SNS: umožňují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…vytvořit veřejný (nebo polo-veřejný)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profil</a:t>
            </a:r>
            <a:r>
              <a:rPr lang="cs-CZ" altLang="cs-CZ" dirty="0"/>
              <a:t> v rámci sítě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…vytvořit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seznam dalších uživatelů</a:t>
            </a:r>
            <a:r>
              <a:rPr lang="cs-CZ" altLang="cs-CZ" dirty="0"/>
              <a:t>, se kterými mají nějaký vztah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>
                <a:solidFill>
                  <a:srgbClr val="FFCC00"/>
                </a:solidFill>
              </a:rPr>
              <a:t>…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sledovat a měnit propojení </a:t>
            </a:r>
            <a:r>
              <a:rPr lang="cs-CZ" altLang="cs-CZ" dirty="0"/>
              <a:t>s ostatními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dirty="0"/>
              <a:t>+ další prvky: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Možnost zanechávání zpráv uživatelům – na profilu/soukromých 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Sdílení obsahů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Nastavení viditelnosti profilu</a:t>
            </a:r>
          </a:p>
          <a:p>
            <a:pPr lvl="2">
              <a:lnSpc>
                <a:spcPct val="90000"/>
              </a:lnSpc>
              <a:defRPr/>
            </a:pPr>
            <a:r>
              <a:rPr lang="cs-CZ" altLang="cs-CZ" dirty="0"/>
              <a:t>Nejrůznější aplikace… </a:t>
            </a:r>
          </a:p>
          <a:p>
            <a:pPr lvl="1">
              <a:lnSpc>
                <a:spcPct val="90000"/>
              </a:lnSpc>
              <a:defRPr/>
            </a:pPr>
            <a:endParaRPr lang="cs-CZ" altLang="cs-CZ" dirty="0"/>
          </a:p>
          <a:p>
            <a:pPr lvl="1">
              <a:lnSpc>
                <a:spcPct val="90000"/>
              </a:lnSpc>
              <a:defRPr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3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Vztahy s ostatními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/>
              <a:t>Marketing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/>
              <a:t>Zaměstnanec-zaměstnavatel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/>
              <a:t>Učitel-student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/>
              <a:t>Vztahy s přáteli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/>
              <a:t>Vliv používání SNS na počet přátel: nejednoznačné výsledky, spíše 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/>
              <a:t>Vliv počtu zveřejněných informací na počet přátel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sz="2000"/>
              <a:t>S vyšším počtem informací stoupá počet přátel (největší vliv „referenčních info“ – místo narození, škola, současné město…)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altLang="cs-CZ" sz="2000"/>
          </a:p>
          <a:p>
            <a:pPr lvl="1" eaLnBrk="1" hangingPunct="1">
              <a:lnSpc>
                <a:spcPct val="90000"/>
              </a:lnSpc>
              <a:defRPr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1034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Cítíme se díky FB mizerně?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Aneb </a:t>
            </a:r>
            <a:r>
              <a:rPr lang="cs-CZ" dirty="0" err="1"/>
              <a:t>Facebook</a:t>
            </a:r>
            <a:r>
              <a:rPr lang="cs-CZ" dirty="0"/>
              <a:t> &amp; </a:t>
            </a:r>
            <a:r>
              <a:rPr lang="cs-CZ" dirty="0" err="1"/>
              <a:t>wellbeing</a:t>
            </a:r>
            <a:endParaRPr lang="cs-CZ" dirty="0"/>
          </a:p>
          <a:p>
            <a:endParaRPr lang="cs-CZ" dirty="0"/>
          </a:p>
          <a:p>
            <a:r>
              <a:rPr lang="cs-CZ" altLang="cs-CZ" dirty="0" err="1"/>
              <a:t>Valkenburg</a:t>
            </a:r>
            <a:r>
              <a:rPr lang="cs-CZ" altLang="cs-CZ" dirty="0"/>
              <a:t>, Peter a </a:t>
            </a:r>
            <a:r>
              <a:rPr lang="cs-CZ" altLang="cs-CZ" dirty="0" err="1"/>
              <a:t>Schouten</a:t>
            </a:r>
            <a:r>
              <a:rPr lang="cs-CZ" altLang="cs-CZ" dirty="0"/>
              <a:t> (2006) (CU2)</a:t>
            </a:r>
          </a:p>
          <a:p>
            <a:pPr lvl="1"/>
            <a:r>
              <a:rPr lang="cs-CZ" altLang="cs-CZ" dirty="0"/>
              <a:t>Adolescenti</a:t>
            </a:r>
          </a:p>
          <a:p>
            <a:pPr lvl="1"/>
            <a:r>
              <a:rPr lang="cs-CZ" altLang="cs-CZ" dirty="0"/>
              <a:t>Profil na CU2 – demografické informace, popis uživatele, zájmy, fotky</a:t>
            </a:r>
          </a:p>
          <a:p>
            <a:pPr lvl="1"/>
            <a:r>
              <a:rPr lang="cs-CZ" altLang="cs-CZ" dirty="0"/>
              <a:t>Reakce ostatních uživatelů na konci profilové stránky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02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Výsledky - model</a:t>
            </a:r>
          </a:p>
        </p:txBody>
      </p:sp>
      <p:sp>
        <p:nvSpPr>
          <p:cNvPr id="38916" name="Oval 5"/>
          <p:cNvSpPr>
            <a:spLocks noChangeArrowheads="1"/>
          </p:cNvSpPr>
          <p:nvPr/>
        </p:nvSpPr>
        <p:spPr bwMode="auto">
          <a:xfrm>
            <a:off x="4356100" y="2565400"/>
            <a:ext cx="503238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4427538" y="3357563"/>
            <a:ext cx="503237" cy="5048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44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Závist x štěstí?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</a:t>
            </a:r>
            <a:r>
              <a:rPr lang="cs-CZ" dirty="0" err="1"/>
              <a:t>updateů</a:t>
            </a:r>
            <a:r>
              <a:rPr lang="cs-CZ" dirty="0"/>
              <a:t> jsou pozitivní</a:t>
            </a:r>
          </a:p>
          <a:p>
            <a:pPr lvl="1"/>
            <a:r>
              <a:rPr lang="cs-CZ" dirty="0"/>
              <a:t>Úspěchy ve škole/práci, zábava, pozitivní životní události</a:t>
            </a:r>
          </a:p>
          <a:p>
            <a:endParaRPr lang="cs-CZ" dirty="0"/>
          </a:p>
          <a:p>
            <a:r>
              <a:rPr lang="cs-CZ" dirty="0"/>
              <a:t>Lin &amp; </a:t>
            </a:r>
            <a:r>
              <a:rPr lang="cs-CZ" dirty="0" err="1"/>
              <a:t>Utz</a:t>
            </a:r>
            <a:r>
              <a:rPr lang="cs-CZ" dirty="0"/>
              <a:t> (2015)</a:t>
            </a:r>
          </a:p>
          <a:p>
            <a:pPr lvl="1"/>
            <a:r>
              <a:rPr lang="cs-CZ" dirty="0"/>
              <a:t>Kdy  vzniká po čtení jednotlivého příspěvku na FB závist a kdy štěstí?</a:t>
            </a:r>
          </a:p>
          <a:p>
            <a:pPr lvl="1"/>
            <a:r>
              <a:rPr lang="cs-CZ" dirty="0"/>
              <a:t>Závist – benigní (neškodná, může působit motivačně), maligní (škodlivá, nepřející, touha poškodit druhého)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Celkově: lidé při prohlížení FB cítí spektrum emocí, z nichž převládají ty pozitivní</a:t>
            </a:r>
          </a:p>
          <a:p>
            <a:pPr lvl="1"/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 pozitivně souvisí s pocity štěstí a benigní závisti</a:t>
            </a:r>
          </a:p>
          <a:p>
            <a:pPr lvl="1"/>
            <a:r>
              <a:rPr lang="cs-CZ" dirty="0"/>
              <a:t>Maligní závist je na </a:t>
            </a:r>
            <a:r>
              <a:rPr lang="cs-CZ" dirty="0" err="1"/>
              <a:t>ties</a:t>
            </a:r>
            <a:r>
              <a:rPr lang="cs-CZ" dirty="0"/>
              <a:t> nezávislá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02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porovnávání a emoční nákaza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/>
              <a:t>Upward</a:t>
            </a:r>
            <a:endParaRPr lang="cs-CZ" dirty="0"/>
          </a:p>
          <a:p>
            <a:r>
              <a:rPr lang="cs-CZ" dirty="0" err="1"/>
              <a:t>Downward</a:t>
            </a:r>
            <a:endParaRPr lang="cs-CZ" dirty="0"/>
          </a:p>
          <a:p>
            <a:endParaRPr lang="cs-CZ" dirty="0"/>
          </a:p>
          <a:p>
            <a:r>
              <a:rPr lang="cs-CZ" dirty="0"/>
              <a:t>Závist: 4 podmínky </a:t>
            </a:r>
          </a:p>
          <a:p>
            <a:pPr lvl="1"/>
            <a:r>
              <a:rPr lang="cs-CZ" dirty="0"/>
              <a:t>Člověk musí být podobný tomu, komu závidí </a:t>
            </a:r>
          </a:p>
          <a:p>
            <a:pPr lvl="1"/>
            <a:r>
              <a:rPr lang="cs-CZ" dirty="0"/>
              <a:t>Objekt závisti musí být relevantní</a:t>
            </a:r>
          </a:p>
          <a:p>
            <a:pPr lvl="1"/>
            <a:r>
              <a:rPr lang="cs-CZ" dirty="0"/>
              <a:t>Musí být obtížné jej získat</a:t>
            </a:r>
          </a:p>
          <a:p>
            <a:pPr lvl="1"/>
            <a:r>
              <a:rPr lang="cs-CZ" dirty="0"/>
              <a:t>A jeho (ne)získání je vnímáno jako nezasloužené </a:t>
            </a:r>
          </a:p>
          <a:p>
            <a:endParaRPr lang="cs-CZ" dirty="0"/>
          </a:p>
          <a:p>
            <a:r>
              <a:rPr lang="cs-CZ" dirty="0"/>
              <a:t>Pro „happy“ status: pozitivní emoce celkově a více pozitivní u blízkých osob</a:t>
            </a:r>
          </a:p>
          <a:p>
            <a:r>
              <a:rPr lang="cs-CZ" dirty="0"/>
              <a:t>Prediktory závisti: nezáleží na blízkosti vztahu, ale spíš na individuálních charakteristikách (nízké sebevědomí, </a:t>
            </a:r>
            <a:r>
              <a:rPr lang="cs-CZ" dirty="0" err="1"/>
              <a:t>dispozize</a:t>
            </a:r>
            <a:r>
              <a:rPr lang="cs-CZ" dirty="0"/>
              <a:t> k závisti)</a:t>
            </a:r>
          </a:p>
          <a:p>
            <a:r>
              <a:rPr lang="cs-CZ" dirty="0"/>
              <a:t>Negativní status: negativní emoce a více negativní pro blízké lidi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01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915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Soukromí na FB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2009 – nová privacy policy, současně změna základního nastavení na veřejné</a:t>
            </a:r>
          </a:p>
          <a:p>
            <a:pPr lvl="1" eaLnBrk="1" hangingPunct="1">
              <a:defRPr/>
            </a:pPr>
            <a:r>
              <a:rPr lang="cs-CZ" altLang="cs-CZ"/>
              <a:t>Pro zabezpečení osobních informací: potřeba proklikat se 50 tlačítky a vybrat mezi 170 možnostmi</a:t>
            </a:r>
          </a:p>
          <a:p>
            <a:pPr eaLnBrk="1" hangingPunct="1">
              <a:defRPr/>
            </a:pPr>
            <a:r>
              <a:rPr lang="cs-CZ" altLang="cs-CZ"/>
              <a:t>2011 – jednodušší nastavování soukromí</a:t>
            </a:r>
          </a:p>
        </p:txBody>
      </p:sp>
    </p:spTree>
    <p:extLst>
      <p:ext uri="{BB962C8B-B14F-4D97-AF65-F5344CB8AC3E}">
        <p14:creationId xmlns:p14="http://schemas.microsoft.com/office/powerpoint/2010/main" val="383912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louk 6"/>
          <p:cNvSpPr/>
          <p:nvPr/>
        </p:nvSpPr>
        <p:spPr>
          <a:xfrm>
            <a:off x="7020272" y="2132856"/>
            <a:ext cx="1872208" cy="3456384"/>
          </a:xfrm>
          <a:prstGeom prst="arc">
            <a:avLst>
              <a:gd name="adj1" fmla="val 16200000"/>
              <a:gd name="adj2" fmla="val 5543965"/>
            </a:avLst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FB napříč časem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 err="1"/>
              <a:t>Stutzman</a:t>
            </a:r>
            <a:r>
              <a:rPr lang="cs-CZ" dirty="0"/>
              <a:t>, </a:t>
            </a:r>
            <a:r>
              <a:rPr lang="cs-CZ" dirty="0" err="1"/>
              <a:t>Groww</a:t>
            </a:r>
            <a:r>
              <a:rPr lang="cs-CZ" dirty="0"/>
              <a:t>, </a:t>
            </a:r>
            <a:r>
              <a:rPr lang="cs-CZ" dirty="0" err="1"/>
              <a:t>Acquisti</a:t>
            </a:r>
            <a:r>
              <a:rPr lang="cs-CZ" dirty="0"/>
              <a:t> (2012)</a:t>
            </a:r>
          </a:p>
          <a:p>
            <a:r>
              <a:rPr lang="cs-CZ" dirty="0" err="1"/>
              <a:t>Longitudinál</a:t>
            </a:r>
            <a:r>
              <a:rPr lang="cs-CZ" dirty="0"/>
              <a:t> 2005-2011, univerzitní síť</a:t>
            </a:r>
          </a:p>
          <a:p>
            <a:r>
              <a:rPr lang="cs-CZ" dirty="0"/>
              <a:t>N = 5076</a:t>
            </a:r>
          </a:p>
          <a:p>
            <a:endParaRPr lang="cs-CZ" dirty="0"/>
          </a:p>
          <a:p>
            <a:r>
              <a:rPr lang="cs-CZ" dirty="0"/>
              <a:t>Uživatelé postupem času více protektivní </a:t>
            </a:r>
          </a:p>
          <a:p>
            <a:pPr lvl="1"/>
            <a:r>
              <a:rPr lang="cs-CZ" dirty="0"/>
              <a:t>Stále více limitovali přístup ke všem zkoumaným typům informací</a:t>
            </a:r>
          </a:p>
          <a:p>
            <a:r>
              <a:rPr lang="cs-CZ" dirty="0"/>
              <a:t>Po změnách ve FB (2009, nastavení soukromí) – opačný trend (kvůli default nastavení)</a:t>
            </a:r>
          </a:p>
          <a:p>
            <a:pPr lvl="1"/>
            <a:r>
              <a:rPr lang="cs-CZ" dirty="0"/>
              <a:t>Úroveň soukromí se pak už nezvýšila na úroveň před změnami</a:t>
            </a:r>
          </a:p>
          <a:p>
            <a:r>
              <a:rPr lang="cs-CZ" dirty="0"/>
              <a:t>Množství informací sdílených s přáteli se zvýšilo</a:t>
            </a:r>
          </a:p>
          <a:p>
            <a:pPr lvl="1"/>
            <a:r>
              <a:rPr lang="cs-CZ" dirty="0"/>
              <a:t>Tím se zvýšilo i množství informací poskytnutých FB a třetím stranám</a:t>
            </a:r>
          </a:p>
        </p:txBody>
      </p:sp>
      <p:sp>
        <p:nvSpPr>
          <p:cNvPr id="4" name="Obdélníkový popisek 3"/>
          <p:cNvSpPr/>
          <p:nvPr/>
        </p:nvSpPr>
        <p:spPr>
          <a:xfrm>
            <a:off x="6516216" y="1124744"/>
            <a:ext cx="2447925" cy="1296987"/>
          </a:xfrm>
          <a:prstGeom prst="wedgeRectCallout">
            <a:avLst>
              <a:gd name="adj1" fmla="val -42691"/>
              <a:gd name="adj2" fmla="val 9936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Vyšší vnímaná kontrola nad informacemi</a:t>
            </a:r>
          </a:p>
        </p:txBody>
      </p:sp>
    </p:spTree>
    <p:extLst>
      <p:ext uri="{BB962C8B-B14F-4D97-AF65-F5344CB8AC3E}">
        <p14:creationId xmlns:p14="http://schemas.microsoft.com/office/powerpoint/2010/main" val="30670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/>
              <a:t>Informace, které jsou vždy veřejně dostupné 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Jméno </a:t>
            </a:r>
          </a:p>
          <a:p>
            <a:pPr eaLnBrk="1" hangingPunct="1">
              <a:defRPr/>
            </a:pPr>
            <a:r>
              <a:rPr lang="cs-CZ" altLang="cs-CZ" sz="2800" dirty="0"/>
              <a:t>Toto vašim přátelům a rodinným příslušníkům pomůže vás najít. Pokud nechcete sdílet svoje skutečné jméno, můžete svůj účet kdykoli odstranit. 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>
                <a:hlinkClick r:id="rId2"/>
              </a:rPr>
              <a:t>https://www.facebook.com/help/delete_account</a:t>
            </a: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>
                <a:hlinkClick r:id="rId3"/>
              </a:rPr>
              <a:t>https://www.facebook.com/deactivate.php</a:t>
            </a:r>
            <a:endParaRPr lang="cs-CZ" altLang="cs-CZ" sz="2800" dirty="0"/>
          </a:p>
          <a:p>
            <a:pPr eaLnBrk="1" hangingPunct="1"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2679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324975" cy="665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AutoShape 8"/>
          <p:cNvSpPr>
            <a:spLocks noChangeArrowheads="1"/>
          </p:cNvSpPr>
          <p:nvPr/>
        </p:nvSpPr>
        <p:spPr bwMode="auto">
          <a:xfrm>
            <a:off x="3636963" y="3573463"/>
            <a:ext cx="1150937" cy="719137"/>
          </a:xfrm>
          <a:prstGeom prst="leftArrow">
            <a:avLst>
              <a:gd name="adj1" fmla="val 50000"/>
              <a:gd name="adj2" fmla="val 400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Zaoblený obdélník 1"/>
          <p:cNvSpPr/>
          <p:nvPr/>
        </p:nvSpPr>
        <p:spPr>
          <a:xfrm>
            <a:off x="5508625" y="2781300"/>
            <a:ext cx="3527425" cy="316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altLang="cs-CZ" sz="2000" dirty="0"/>
              <a:t>„Deaktivace účtu je stejná, jako byste nám řekli, abychom neodstraňovali žádné informace, protože někdy v budoucnu budete chtít svůj účet znovu aktivovat.“</a:t>
            </a:r>
          </a:p>
        </p:txBody>
      </p:sp>
    </p:spTree>
    <p:extLst>
      <p:ext uri="{BB962C8B-B14F-4D97-AF65-F5344CB8AC3E}">
        <p14:creationId xmlns:p14="http://schemas.microsoft.com/office/powerpoint/2010/main" val="14296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SNS dělení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obecné</a:t>
            </a:r>
            <a:r>
              <a:rPr lang="cs-CZ" altLang="cs-CZ" dirty="0"/>
              <a:t> (FB) x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specializované</a:t>
            </a:r>
            <a:r>
              <a:rPr lang="cs-CZ" altLang="cs-CZ" dirty="0"/>
              <a:t> (Spolužáci.cz, Last.FM, </a:t>
            </a:r>
            <a:r>
              <a:rPr lang="cs-CZ" altLang="cs-CZ" dirty="0" err="1"/>
              <a:t>YouTube</a:t>
            </a:r>
            <a:r>
              <a:rPr lang="cs-CZ" altLang="cs-CZ" dirty="0"/>
              <a:t>)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otevřené</a:t>
            </a:r>
            <a:r>
              <a:rPr lang="cs-CZ" altLang="cs-CZ" dirty="0"/>
              <a:t> x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uzavřené</a:t>
            </a:r>
            <a:r>
              <a:rPr lang="cs-CZ" altLang="cs-CZ" dirty="0"/>
              <a:t> (na pozvání)</a:t>
            </a:r>
          </a:p>
          <a:p>
            <a:pPr eaLnBrk="1" hangingPunct="1">
              <a:defRPr/>
            </a:pPr>
            <a:r>
              <a:rPr lang="cs-CZ" altLang="cs-CZ" dirty="0"/>
              <a:t>podle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účelu</a:t>
            </a:r>
            <a:r>
              <a:rPr lang="cs-CZ" altLang="cs-CZ" dirty="0"/>
              <a:t> (osobní, profesní (</a:t>
            </a:r>
            <a:r>
              <a:rPr lang="cs-CZ" altLang="cs-CZ" dirty="0" err="1"/>
              <a:t>LinkedIn</a:t>
            </a:r>
            <a:r>
              <a:rPr lang="cs-CZ" altLang="cs-CZ" dirty="0"/>
              <a:t>), video (</a:t>
            </a:r>
            <a:r>
              <a:rPr lang="cs-CZ" altLang="cs-CZ" dirty="0" err="1"/>
              <a:t>YouTube</a:t>
            </a:r>
            <a:r>
              <a:rPr lang="cs-CZ" altLang="cs-CZ" dirty="0"/>
              <a:t>), fotky (</a:t>
            </a:r>
            <a:r>
              <a:rPr lang="cs-CZ" altLang="cs-CZ" dirty="0" err="1"/>
              <a:t>Flickr</a:t>
            </a:r>
            <a:r>
              <a:rPr lang="cs-CZ" altLang="cs-CZ" dirty="0"/>
              <a:t>, Rajče)…</a:t>
            </a:r>
          </a:p>
        </p:txBody>
      </p:sp>
    </p:spTree>
    <p:extLst>
      <p:ext uri="{BB962C8B-B14F-4D97-AF65-F5344CB8AC3E}">
        <p14:creationId xmlns:p14="http://schemas.microsoft.com/office/powerpoint/2010/main" val="3387430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Soukromí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432800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/>
              <a:t>Westin (1967) – definice soukromí: </a:t>
            </a:r>
            <a:r>
              <a:rPr lang="cs-CZ" altLang="cs-CZ" sz="2500" dirty="0">
                <a:solidFill>
                  <a:schemeClr val="accent1">
                    <a:lumMod val="75000"/>
                  </a:schemeClr>
                </a:solidFill>
              </a:rPr>
              <a:t>nárok jednotlivců, skupin a institucí určovat, kdy, jak a co bude o nich sdělováno ostatním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/>
              <a:t>Nové technologie přinesly nové způsoby sběru, uchovávání a sdílení osobních dat – a lidé poskytující data často nevědí, co se s nimi dále děje – to samo o sobě je podle některých autorů ohrožením soukromí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/>
              <a:t>Výrazné obavy o soukromí na internetu – nejdříve spojeny hlavně s komerčními službami online (placení kreditkou, online </a:t>
            </a:r>
            <a:r>
              <a:rPr lang="cs-CZ" altLang="cs-CZ" sz="2500" dirty="0" err="1"/>
              <a:t>banking</a:t>
            </a:r>
            <a:r>
              <a:rPr lang="cs-CZ" altLang="cs-CZ" sz="2500" dirty="0"/>
              <a:t>, využívání dat poskytnutých prodejci..)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500" dirty="0"/>
              <a:t>V současné době obavy i o další data, především v souvislosti s rozvojem SNS</a:t>
            </a:r>
          </a:p>
        </p:txBody>
      </p:sp>
    </p:spTree>
    <p:extLst>
      <p:ext uri="{BB962C8B-B14F-4D97-AF65-F5344CB8AC3E}">
        <p14:creationId xmlns:p14="http://schemas.microsoft.com/office/powerpoint/2010/main" val="2246963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Soukromí na SNS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642350" cy="46069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900" dirty="0">
                <a:solidFill>
                  <a:schemeClr val="accent1">
                    <a:lumMod val="75000"/>
                  </a:schemeClr>
                </a:solidFill>
              </a:rPr>
              <a:t>Ohrožení soukromí na SNS </a:t>
            </a:r>
            <a:r>
              <a:rPr lang="cs-CZ" altLang="cs-CZ" sz="2900" dirty="0"/>
              <a:t>– zdroje:</a:t>
            </a:r>
          </a:p>
          <a:p>
            <a:pPr lvl="1" eaLnBrk="1" hangingPunct="1">
              <a:defRPr/>
            </a:pPr>
            <a:r>
              <a:rPr lang="cs-CZ" altLang="cs-CZ" sz="2500" dirty="0"/>
              <a:t>Přístup někoho jiného k účtu z důvodu slabého zabezpečení – krádež profilu, identity, zneužití fotografií…</a:t>
            </a:r>
          </a:p>
          <a:p>
            <a:pPr lvl="1" eaLnBrk="1" hangingPunct="1">
              <a:defRPr/>
            </a:pPr>
            <a:r>
              <a:rPr lang="cs-CZ" altLang="cs-CZ" sz="2500" dirty="0">
                <a:solidFill>
                  <a:schemeClr val="accent1">
                    <a:lumMod val="75000"/>
                  </a:schemeClr>
                </a:solidFill>
              </a:rPr>
              <a:t>Kdo všechno je v „přátelích“ </a:t>
            </a:r>
            <a:r>
              <a:rPr lang="cs-CZ" altLang="cs-CZ" sz="2500" dirty="0"/>
              <a:t>a vidí dobrovolně poskytnuté informace (fotky, kde jsou označení (tj. identifikovaní) i další lidé) + co naši přátelé zveřejňují o nás</a:t>
            </a:r>
          </a:p>
          <a:p>
            <a:pPr lvl="1" eaLnBrk="1" hangingPunct="1">
              <a:defRPr/>
            </a:pPr>
            <a:r>
              <a:rPr lang="cs-CZ" altLang="cs-CZ" sz="2500" dirty="0"/>
              <a:t>Z některých informací lze spočítat důvěrná data (USA – z místa a data narození číslo </a:t>
            </a:r>
            <a:r>
              <a:rPr lang="cs-CZ" altLang="cs-CZ" sz="2500" dirty="0" err="1"/>
              <a:t>soc.zabezpečení</a:t>
            </a:r>
            <a:r>
              <a:rPr lang="cs-CZ" altLang="cs-CZ" sz="2500" dirty="0"/>
              <a:t>)</a:t>
            </a:r>
          </a:p>
          <a:p>
            <a:pPr eaLnBrk="1" hangingPunct="1"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639079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000"/>
              <a:t>Proč je na SNS zveřejňování informací tak citlivé?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433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Nejsme anonymní</a:t>
            </a:r>
          </a:p>
          <a:p>
            <a:pPr eaLnBrk="1" hangingPunct="1">
              <a:defRPr/>
            </a:pPr>
            <a:r>
              <a:rPr lang="cs-CZ" altLang="cs-CZ" sz="2800" dirty="0"/>
              <a:t>Archivace dat</a:t>
            </a:r>
          </a:p>
          <a:p>
            <a:pPr eaLnBrk="1" hangingPunct="1">
              <a:defRPr/>
            </a:pPr>
            <a:r>
              <a:rPr lang="cs-CZ" altLang="cs-CZ" sz="2800" dirty="0"/>
              <a:t>Velký dosah lidí z našeho </a:t>
            </a:r>
            <a:r>
              <a:rPr lang="cs-CZ" altLang="cs-CZ" sz="2800" dirty="0" err="1"/>
              <a:t>offline</a:t>
            </a:r>
            <a:r>
              <a:rPr lang="cs-CZ" altLang="cs-CZ" sz="2800" dirty="0"/>
              <a:t> prostředí!</a:t>
            </a:r>
          </a:p>
          <a:p>
            <a:pPr eaLnBrk="1" hangingPunct="1"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dirty="0"/>
              <a:t>Tj. největší (předpokládané) výhody online komunikací a vztahů (anonymita, neidentifikovatelnost) tady mizí</a:t>
            </a:r>
          </a:p>
        </p:txBody>
      </p:sp>
    </p:spTree>
    <p:extLst>
      <p:ext uri="{BB962C8B-B14F-4D97-AF65-F5344CB8AC3E}">
        <p14:creationId xmlns:p14="http://schemas.microsoft.com/office/powerpoint/2010/main" val="106336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poznámek k FB výzkumům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r>
              <a:rPr lang="cs-CZ" dirty="0"/>
              <a:t>…. </a:t>
            </a:r>
            <a:r>
              <a:rPr lang="cs-CZ" dirty="0">
                <a:sym typeface="Wingdings" panose="05000000000000000000" pitchFamily="2" charset="2"/>
              </a:rPr>
              <a:t>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Stále populární téma</a:t>
            </a:r>
          </a:p>
          <a:p>
            <a:r>
              <a:rPr lang="cs-CZ" dirty="0">
                <a:sym typeface="Wingdings" panose="05000000000000000000" pitchFamily="2" charset="2"/>
              </a:rPr>
              <a:t>Často využívá vzorky studentů</a:t>
            </a:r>
          </a:p>
          <a:p>
            <a:r>
              <a:rPr lang="cs-CZ" dirty="0">
                <a:sym typeface="Wingdings" panose="05000000000000000000" pitchFamily="2" charset="2"/>
              </a:rPr>
              <a:t>Často nerespektuje různé vzorce používání FB</a:t>
            </a:r>
          </a:p>
          <a:p>
            <a:r>
              <a:rPr lang="cs-CZ" dirty="0">
                <a:sym typeface="Wingdings" panose="05000000000000000000" pitchFamily="2" charset="2"/>
              </a:rPr>
              <a:t>Závislost, narcismus, </a:t>
            </a:r>
            <a:r>
              <a:rPr lang="cs-CZ" dirty="0" err="1">
                <a:sym typeface="Wingdings" panose="05000000000000000000" pitchFamily="2" charset="2"/>
              </a:rPr>
              <a:t>anxieta</a:t>
            </a:r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…je potřeba články číst velmi kriticky! </a:t>
            </a:r>
          </a:p>
        </p:txBody>
      </p:sp>
    </p:spTree>
    <p:extLst>
      <p:ext uri="{BB962C8B-B14F-4D97-AF65-F5344CB8AC3E}">
        <p14:creationId xmlns:p14="http://schemas.microsoft.com/office/powerpoint/2010/main" val="4122496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legislativě</a:t>
            </a:r>
          </a:p>
          <a:p>
            <a:pPr lvl="1"/>
            <a:r>
              <a:rPr lang="cs-CZ" dirty="0"/>
              <a:t>Snahy o stále vyšší ochranu práv dětí a dospívajících</a:t>
            </a:r>
          </a:p>
          <a:p>
            <a:pPr lvl="1"/>
            <a:r>
              <a:rPr lang="cs-CZ" dirty="0"/>
              <a:t>COPPA (</a:t>
            </a:r>
            <a:r>
              <a:rPr lang="en-US" dirty="0"/>
              <a:t>Children's Online Privacy Protection Act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Co smějí rodiče dávat o dětech na internet?</a:t>
            </a:r>
          </a:p>
          <a:p>
            <a:pPr lvl="1"/>
            <a:endParaRPr lang="cs-CZ" dirty="0"/>
          </a:p>
          <a:p>
            <a:r>
              <a:rPr lang="cs-CZ" dirty="0"/>
              <a:t>V normách</a:t>
            </a:r>
          </a:p>
          <a:p>
            <a:pPr lvl="1"/>
            <a:r>
              <a:rPr lang="cs-CZ" dirty="0"/>
              <a:t>V závislosti na konkrétní skupině, v závislosti na vývojovém období</a:t>
            </a:r>
          </a:p>
          <a:p>
            <a:pPr lvl="1"/>
            <a:r>
              <a:rPr lang="cs-CZ" dirty="0"/>
              <a:t>Je ok vkládat fotky bez zeptání? Je ok </a:t>
            </a:r>
            <a:r>
              <a:rPr lang="cs-CZ" dirty="0" err="1"/>
              <a:t>tagovat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05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Online komunity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53252" name="Picture 5" descr="iStock_000009230566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875"/>
            <a:ext cx="6551612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91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/>
              <a:t>Online komunity/subkultury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9775" cy="475138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/>
              <a:t>Subkultura: </a:t>
            </a:r>
          </a:p>
          <a:p>
            <a:pPr lvl="1" eaLnBrk="1" hangingPunct="1">
              <a:defRPr/>
            </a:pPr>
            <a:r>
              <a:rPr lang="cs-CZ" altLang="cs-CZ" sz="2400"/>
              <a:t>Dříve politický význam</a:t>
            </a:r>
          </a:p>
          <a:p>
            <a:pPr eaLnBrk="1" hangingPunct="1">
              <a:defRPr/>
            </a:pPr>
            <a:r>
              <a:rPr lang="cs-CZ" altLang="cs-CZ" sz="2800"/>
              <a:t>Subkultury na internetu - sdílení idejí, není nutná fyzická blízkost</a:t>
            </a:r>
          </a:p>
          <a:p>
            <a:pPr eaLnBrk="1" hangingPunct="1">
              <a:defRPr/>
            </a:pPr>
            <a:endParaRPr lang="cs-CZ" altLang="cs-CZ" sz="2800"/>
          </a:p>
          <a:p>
            <a:pPr eaLnBrk="1" hangingPunct="1">
              <a:defRPr/>
            </a:pPr>
            <a:r>
              <a:rPr lang="cs-CZ" altLang="cs-CZ" sz="2800"/>
              <a:t>Co je online komunita:</a:t>
            </a:r>
          </a:p>
          <a:p>
            <a:pPr lvl="1" eaLnBrk="1" hangingPunct="1">
              <a:defRPr/>
            </a:pPr>
            <a:r>
              <a:rPr lang="cs-CZ" altLang="cs-CZ" sz="2400"/>
              <a:t>Skupina lidí</a:t>
            </a:r>
          </a:p>
          <a:p>
            <a:pPr lvl="1" eaLnBrk="1" hangingPunct="1">
              <a:defRPr/>
            </a:pPr>
            <a:r>
              <a:rPr lang="cs-CZ" altLang="cs-CZ" sz="2400"/>
              <a:t>Vzájemné vztahy</a:t>
            </a:r>
          </a:p>
          <a:p>
            <a:pPr lvl="1" eaLnBrk="1" hangingPunct="1">
              <a:defRPr/>
            </a:pPr>
            <a:r>
              <a:rPr lang="cs-CZ" altLang="cs-CZ" sz="2400"/>
              <a:t>Udržování kontaktu</a:t>
            </a:r>
          </a:p>
          <a:p>
            <a:pPr lvl="1" eaLnBrk="1" hangingPunct="1">
              <a:defRPr/>
            </a:pPr>
            <a:r>
              <a:rPr lang="cs-CZ" altLang="cs-CZ" sz="2400"/>
              <a:t>Vědomí členství – sense of belonging</a:t>
            </a:r>
          </a:p>
          <a:p>
            <a:pPr lvl="1" eaLnBrk="1" hangingPunct="1">
              <a:defRPr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205023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Benefity členství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Pocit náležení (belonging), pospolitosti, podpora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Snižují pocity izolace, osamělosti (noví přátelé)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Výlučnost, výjimečnost, exkluzivita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Sociální identita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/>
              <a:t>Časté setkávání online komunity offline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4581128"/>
            <a:ext cx="21082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41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Rizikové online komunity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Nejvíce medializované: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Sebepoškozování – </a:t>
            </a:r>
            <a:r>
              <a:rPr lang="cs-CZ" altLang="cs-CZ" dirty="0" err="1"/>
              <a:t>emo</a:t>
            </a:r>
            <a:r>
              <a:rPr lang="cs-CZ" altLang="cs-CZ" dirty="0"/>
              <a:t>, </a:t>
            </a:r>
            <a:r>
              <a:rPr lang="cs-CZ" altLang="cs-CZ" dirty="0" err="1"/>
              <a:t>gothic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Poruchy příjmu potravy - pro-</a:t>
            </a:r>
            <a:r>
              <a:rPr lang="cs-CZ" altLang="cs-CZ" dirty="0" err="1"/>
              <a:t>ana</a:t>
            </a: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Další: komunity podporující násilí, rasismus, extremismus, </a:t>
            </a:r>
            <a:r>
              <a:rPr lang="cs-CZ" altLang="cs-CZ" dirty="0" err="1"/>
              <a:t>hooligans</a:t>
            </a:r>
            <a:r>
              <a:rPr lang="cs-CZ" altLang="cs-CZ" dirty="0"/>
              <a:t>, drogové komunity…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94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Negativní obraz v médiích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Zároveň zvyšuje povědomí o těchto stránkách, čímž k nim přitahuje pozornost dalších potenciálních členů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Navíc výrazná tendence ke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skupinové polarizaci </a:t>
            </a:r>
            <a:r>
              <a:rPr lang="cs-CZ" altLang="cs-CZ" sz="2800" dirty="0"/>
              <a:t>– skupina se cítí ohrožena útoky zvenčí a semkne se ještě více, potřeba obhajovat se vede k vyostřené formulaci důvodů a motivů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Vzniká tak i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pocit výlučnosti</a:t>
            </a:r>
            <a:r>
              <a:rPr lang="cs-CZ" altLang="cs-CZ" sz="2800" dirty="0"/>
              <a:t>, skupina členy vnímána jako určitá elita, která má pravdu – v porovnání s </a:t>
            </a:r>
            <a:r>
              <a:rPr lang="cs-CZ" altLang="cs-CZ" sz="2800" dirty="0" err="1"/>
              <a:t>mainstreamem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159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Viz článek: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400" dirty="0" err="1"/>
              <a:t>boyd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d.m</a:t>
            </a:r>
            <a:r>
              <a:rPr lang="cs-CZ" altLang="cs-CZ" sz="2400" dirty="0"/>
              <a:t>., </a:t>
            </a:r>
            <a:r>
              <a:rPr lang="cs-CZ" altLang="cs-CZ" sz="2400" dirty="0" err="1"/>
              <a:t>Ellison</a:t>
            </a:r>
            <a:r>
              <a:rPr lang="cs-CZ" altLang="cs-CZ" sz="2400" dirty="0"/>
              <a:t>, N.B. (2008). </a:t>
            </a:r>
            <a:r>
              <a:rPr lang="cs-CZ" altLang="cs-CZ" sz="2400" dirty="0" err="1"/>
              <a:t>Social</a:t>
            </a:r>
            <a:r>
              <a:rPr lang="cs-CZ" altLang="cs-CZ" sz="2400" dirty="0"/>
              <a:t> Network </a:t>
            </a:r>
            <a:r>
              <a:rPr lang="cs-CZ" altLang="cs-CZ" sz="2400" dirty="0" err="1"/>
              <a:t>Sites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Definition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History</a:t>
            </a:r>
            <a:r>
              <a:rPr lang="cs-CZ" altLang="cs-CZ" sz="2400" dirty="0"/>
              <a:t>, and </a:t>
            </a:r>
            <a:r>
              <a:rPr lang="cs-CZ" altLang="cs-CZ" sz="2400" dirty="0" err="1"/>
              <a:t>Scholarship</a:t>
            </a:r>
            <a:r>
              <a:rPr lang="cs-CZ" altLang="cs-CZ" sz="2400" dirty="0"/>
              <a:t>. </a:t>
            </a:r>
            <a:r>
              <a:rPr lang="cs-CZ" altLang="cs-CZ" sz="2400" i="1" dirty="0" err="1"/>
              <a:t>Journal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Computer-Mediated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Communication</a:t>
            </a:r>
            <a:r>
              <a:rPr lang="cs-CZ" altLang="cs-CZ" sz="2400" i="1" dirty="0"/>
              <a:t>, 13,</a:t>
            </a:r>
            <a:r>
              <a:rPr lang="cs-CZ" altLang="cs-CZ" sz="2400" dirty="0"/>
              <a:t> 210–230.</a:t>
            </a:r>
            <a:endParaRPr lang="cs-CZ" altLang="cs-CZ" sz="2300" dirty="0"/>
          </a:p>
          <a:p>
            <a:endParaRPr 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1997 –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Sixdegrees.com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2001 -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Ryze.com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2002 –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Friendster</a:t>
            </a: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2003 - </a:t>
            </a:r>
            <a:r>
              <a:rPr lang="cs-CZ" altLang="cs-CZ" dirty="0" err="1">
                <a:solidFill>
                  <a:schemeClr val="accent1">
                    <a:lumMod val="75000"/>
                  </a:schemeClr>
                </a:solidFill>
              </a:rPr>
              <a:t>MySpace</a:t>
            </a: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17520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34794"/>
            <a:ext cx="1478105" cy="9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83" y="5343285"/>
            <a:ext cx="2660413" cy="8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02129"/>
            <a:ext cx="1259978" cy="82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154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ED – poruchy příjmu potravy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Mentální anorexie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Úmyslné snižování váhy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Působení sociokulturních a bio faktorů + určitá zranitelnost osobnosti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Zkreslená představa o vlastním těle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Endokrinní porucha – amenorea u žen, ztráta </a:t>
            </a:r>
            <a:r>
              <a:rPr lang="cs-CZ" altLang="cs-CZ" sz="2200" dirty="0" err="1"/>
              <a:t>sex.zájmu</a:t>
            </a:r>
            <a:r>
              <a:rPr lang="cs-CZ" altLang="cs-CZ" sz="2200" dirty="0"/>
              <a:t> u mužů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Pokud před pubertou – zastavuje se růst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Mentální bulimie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Opakující se záchvaty přejídání a přehnaná kontrola váhy, která vede k opatřením proti tloustnutí vlivem přijaté potravy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Chorobný strach z tloušťky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200" dirty="0"/>
              <a:t>Neustálé zabývání se jídlem</a:t>
            </a:r>
          </a:p>
        </p:txBody>
      </p:sp>
    </p:spTree>
    <p:extLst>
      <p:ext uri="{BB962C8B-B14F-4D97-AF65-F5344CB8AC3E}">
        <p14:creationId xmlns:p14="http://schemas.microsoft.com/office/powerpoint/2010/main" val="37965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" y="509839"/>
            <a:ext cx="9110866" cy="4902258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609329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irtis.muni.cz/czech-section/knihy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75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Prevalence ED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732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Nejčastěji v pubertě, dívky</a:t>
            </a:r>
          </a:p>
          <a:p>
            <a:pPr eaLnBrk="1" hangingPunct="1">
              <a:defRPr/>
            </a:pPr>
            <a:r>
              <a:rPr lang="cs-CZ" altLang="cs-CZ" sz="2800" dirty="0"/>
              <a:t>Přehnané diety, nezdravá kontrola tělesné váhy přeskakováním jídel, užíváním laxativ, zvracením –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identifikována u 57,5 % adolescentních dívek a 32, 8 % adolescentních chlapců </a:t>
            </a:r>
            <a:r>
              <a:rPr lang="cs-CZ" altLang="cs-CZ" sz="2800" dirty="0"/>
              <a:t>v reprezentativním vzorku (N = 4746) z oblasti měst a předměstí (USA; </a:t>
            </a:r>
            <a:r>
              <a:rPr lang="cs-CZ" altLang="cs-CZ" sz="2800" dirty="0" err="1"/>
              <a:t>Neumark-Sztainer</a:t>
            </a:r>
            <a:r>
              <a:rPr lang="cs-CZ" altLang="cs-CZ" sz="2800" dirty="0"/>
              <a:t>, Wall, Story, &amp; </a:t>
            </a:r>
            <a:r>
              <a:rPr lang="cs-CZ" altLang="cs-CZ" sz="2800" dirty="0" err="1"/>
              <a:t>Perry</a:t>
            </a:r>
            <a:r>
              <a:rPr lang="cs-CZ" altLang="cs-CZ" sz="2800" dirty="0"/>
              <a:t>, 2003)</a:t>
            </a:r>
          </a:p>
          <a:p>
            <a:pPr eaLnBrk="1" hangingPunct="1"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03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Stránky podporující ED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Pro-ana/ pro-mia (ana – anorexia, mia – bulimia)</a:t>
            </a:r>
          </a:p>
          <a:p>
            <a:pPr eaLnBrk="1" hangingPunct="1">
              <a:defRPr/>
            </a:pPr>
            <a:r>
              <a:rPr lang="cs-CZ" altLang="cs-CZ"/>
              <a:t>Stránky podporující a povzbuzující extrémní hubnutí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554412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Obsahy pro-ana stránek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1919288"/>
            <a:ext cx="6103937" cy="4143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Častá prohlášení typu – 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cs-CZ" altLang="cs-CZ" sz="2400" dirty="0" err="1">
                <a:solidFill>
                  <a:schemeClr val="accent1">
                    <a:lumMod val="75000"/>
                  </a:schemeClr>
                </a:solidFill>
              </a:rPr>
              <a:t>ana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“ je životní styl</a:t>
            </a:r>
            <a:r>
              <a:rPr lang="cs-CZ" altLang="cs-CZ" sz="2400" dirty="0"/>
              <a:t>, ne nemoc (porucha)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Podrobný popis anorexie a bulimie – aby čtenáři nebyli odhaleni u doktora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Motivační obrázky – </a:t>
            </a:r>
            <a:r>
              <a:rPr lang="cs-CZ" altLang="cs-CZ" sz="2400" dirty="0" err="1">
                <a:solidFill>
                  <a:schemeClr val="accent1">
                    <a:lumMod val="75000"/>
                  </a:schemeClr>
                </a:solidFill>
              </a:rPr>
              <a:t>thinspiration</a:t>
            </a:r>
            <a:endParaRPr lang="cs-CZ" alt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Desatera nebo pravidla, která mají pomoci vydržet nejíst a podporovat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Podpůrné skupiny, diskuze, komentáře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dirty="0">
                <a:hlinkClick r:id="rId2"/>
              </a:rPr>
              <a:t>http://www.myproana.com/</a:t>
            </a: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16113"/>
            <a:ext cx="2398713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2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Proč jsou tyto komunity rizikové?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881937" cy="4143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700" dirty="0">
                <a:solidFill>
                  <a:schemeClr val="accent1">
                    <a:lumMod val="75000"/>
                  </a:schemeClr>
                </a:solidFill>
              </a:rPr>
              <a:t>Potenciální spouštěče rizikového chování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/>
              <a:t>Získání informací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/>
              <a:t>Upevňování již započatého rizikového chování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/>
              <a:t>Postoj k odborné pomoci nebo odborným informacím – často vnímána velmi negativně, zlehčována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/>
              <a:t>Pocit „normálnosti“ jednání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700" dirty="0"/>
              <a:t>Sociální nákaza</a:t>
            </a:r>
          </a:p>
        </p:txBody>
      </p:sp>
    </p:spTree>
    <p:extLst>
      <p:ext uri="{BB962C8B-B14F-4D97-AF65-F5344CB8AC3E}">
        <p14:creationId xmlns:p14="http://schemas.microsoft.com/office/powerpoint/2010/main" val="25604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Morální panika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6263"/>
            <a:ext cx="7881937" cy="41433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/>
              <a:t>Menšinová skupina ohrožuje hodnoty většinové skupiny – většinová skupina považuje menšinovou za deviantní a nebezpečnou </a:t>
            </a:r>
          </a:p>
          <a:p>
            <a:pPr eaLnBrk="1" hangingPunct="1">
              <a:defRPr/>
            </a:pPr>
            <a:r>
              <a:rPr lang="cs-CZ" altLang="cs-CZ" sz="2800"/>
              <a:t>Podporováno médii – čím více pozornosti od médií, tím větší pocit, že je daný problém skutečně závažný (a častý) – tím větší pozornost médií…</a:t>
            </a:r>
          </a:p>
          <a:p>
            <a:pPr eaLnBrk="1" hangingPunct="1">
              <a:defRPr/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2987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Experiment s pro-ana obsahem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(</a:t>
            </a:r>
            <a:r>
              <a:rPr lang="cs-CZ" altLang="cs-CZ" sz="2400" dirty="0" err="1"/>
              <a:t>Bardone-Cone</a:t>
            </a:r>
            <a:r>
              <a:rPr lang="cs-CZ" altLang="cs-CZ" sz="2400" dirty="0"/>
              <a:t> &amp; </a:t>
            </a:r>
            <a:r>
              <a:rPr lang="cs-CZ" altLang="cs-CZ" sz="2400" dirty="0" err="1"/>
              <a:t>Cass</a:t>
            </a:r>
            <a:r>
              <a:rPr lang="cs-CZ" altLang="cs-CZ" sz="2400" dirty="0"/>
              <a:t>, 2006)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Experiment – studentky (M = 18,7) shlédly buď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a) pro-</a:t>
            </a:r>
            <a:r>
              <a:rPr lang="cs-CZ" altLang="cs-CZ" dirty="0" err="1"/>
              <a:t>ana</a:t>
            </a:r>
            <a:r>
              <a:rPr lang="cs-CZ" altLang="cs-CZ" dirty="0"/>
              <a:t> stránku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b) </a:t>
            </a:r>
            <a:r>
              <a:rPr lang="cs-CZ" altLang="cs-CZ" dirty="0" err="1"/>
              <a:t>fashion</a:t>
            </a:r>
            <a:r>
              <a:rPr lang="cs-CZ" altLang="cs-CZ" dirty="0"/>
              <a:t> web s nadměrnými velikostmi modelů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c) stránku s bytovým designem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U těch, které viděly pro-</a:t>
            </a:r>
            <a:r>
              <a:rPr lang="cs-CZ" altLang="cs-CZ" sz="2400" dirty="0" err="1">
                <a:solidFill>
                  <a:schemeClr val="accent1">
                    <a:lumMod val="75000"/>
                  </a:schemeClr>
                </a:solidFill>
              </a:rPr>
              <a:t>ana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</a:rPr>
              <a:t>, po shlédnutí: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Nižší sebevědomí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Nižší vnímaná atraktivita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Zvýšení negativních pocitů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2000" dirty="0"/>
              <a:t>Zvýšení vnímání vlastní nadváhy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Studie zatím spíše zkoumají krátkodobé efekty</a:t>
            </a:r>
          </a:p>
        </p:txBody>
      </p:sp>
    </p:spTree>
    <p:extLst>
      <p:ext uri="{BB962C8B-B14F-4D97-AF65-F5344CB8AC3E}">
        <p14:creationId xmlns:p14="http://schemas.microsoft.com/office/powerpoint/2010/main" val="27819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Proti </a:t>
            </a:r>
            <a:r>
              <a:rPr lang="cs-CZ" dirty="0" err="1"/>
              <a:t>thinspiration</a:t>
            </a:r>
            <a:r>
              <a:rPr lang="cs-CZ" dirty="0"/>
              <a:t> - </a:t>
            </a:r>
            <a:r>
              <a:rPr lang="cs-CZ" dirty="0" err="1"/>
              <a:t>thickspiration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sebereflexe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Zkuste nějakou dobu přestat používat FB a popište svoje pocity</a:t>
            </a:r>
          </a:p>
          <a:p>
            <a:r>
              <a:rPr lang="cs-CZ" dirty="0"/>
              <a:t>Zamyslete se, jakým způsobem by bylo možné FB v dnešní době nahradit</a:t>
            </a:r>
          </a:p>
          <a:p>
            <a:r>
              <a:rPr lang="cs-CZ" dirty="0"/>
              <a:t>Zkuste si pročíst pár </a:t>
            </a:r>
            <a:r>
              <a:rPr lang="cs-CZ" dirty="0" smtClean="0"/>
              <a:t>webů rizikových online komunit (s opatrností) a </a:t>
            </a:r>
            <a:r>
              <a:rPr lang="cs-CZ" dirty="0"/>
              <a:t>diskuzí pod nimi, popište svoje dojmy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4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MySpace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2005 – </a:t>
            </a:r>
            <a:r>
              <a:rPr lang="cs-CZ" altLang="cs-CZ" sz="2600" dirty="0" err="1"/>
              <a:t>MySpace</a:t>
            </a:r>
            <a:r>
              <a:rPr lang="cs-CZ" altLang="cs-CZ" sz="2600" dirty="0"/>
              <a:t> změnil majitele, masová reklama – bezpečnostní problémy, aféry se </a:t>
            </a:r>
            <a:r>
              <a:rPr lang="cs-CZ" altLang="cs-CZ" sz="2600" dirty="0" err="1"/>
              <a:t>sex.predátory</a:t>
            </a:r>
            <a:r>
              <a:rPr lang="cs-CZ" altLang="cs-CZ" sz="2600" dirty="0"/>
              <a:t> online (přehnané), morální panika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Od roku 2008 postupně ztrácí uživatele (byla první masově rozšířená SNS)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Červen 2011 prodána za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cs-CZ" altLang="cs-CZ" sz="2600" dirty="0">
                <a:solidFill>
                  <a:schemeClr val="accent1">
                    <a:lumMod val="75000"/>
                  </a:schemeClr>
                </a:solidFill>
              </a:rPr>
              <a:t>35 mil. (rok 2005 </a:t>
            </a:r>
            <a:r>
              <a:rPr lang="cs-CZ" altLang="cs-CZ" sz="2800" dirty="0">
                <a:solidFill>
                  <a:schemeClr val="accent1">
                    <a:lumMod val="75000"/>
                  </a:schemeClr>
                </a:solidFill>
              </a:rPr>
              <a:t>$580)</a:t>
            </a:r>
          </a:p>
          <a:p>
            <a:endParaRPr lang="cs-CZ" dirty="0"/>
          </a:p>
          <a:p>
            <a:r>
              <a:rPr lang="cs-CZ" dirty="0"/>
              <a:t>S popularitou </a:t>
            </a:r>
            <a:r>
              <a:rPr lang="cs-CZ" dirty="0" err="1"/>
              <a:t>MySpace</a:t>
            </a:r>
            <a:r>
              <a:rPr lang="cs-CZ" dirty="0"/>
              <a:t> přidává prvky SNS stále víc stránek</a:t>
            </a:r>
          </a:p>
        </p:txBody>
      </p:sp>
    </p:spTree>
    <p:extLst>
      <p:ext uri="{BB962C8B-B14F-4D97-AF65-F5344CB8AC3E}">
        <p14:creationId xmlns:p14="http://schemas.microsoft.com/office/powerpoint/2010/main" val="1100538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Literatura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2960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1400" dirty="0"/>
              <a:t>Bayer, J., Ellison, N., </a:t>
            </a:r>
            <a:r>
              <a:rPr lang="en-US" sz="1400" dirty="0" err="1"/>
              <a:t>Schoenebeck</a:t>
            </a:r>
            <a:r>
              <a:rPr lang="en-US" sz="1400" dirty="0"/>
              <a:t>, S., Brady, E., &amp; Falk, E. B. (2017). Facebook in context (s): Measuring emotional responses across time and space. </a:t>
            </a:r>
            <a:r>
              <a:rPr lang="en-US" sz="1400" i="1" dirty="0"/>
              <a:t>new media &amp; society</a:t>
            </a:r>
            <a:r>
              <a:rPr lang="en-US" sz="1400" dirty="0"/>
              <a:t>, 1461444816681522.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boyd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d.m</a:t>
            </a:r>
            <a:r>
              <a:rPr lang="cs-CZ" altLang="cs-CZ" sz="1400" dirty="0"/>
              <a:t>., </a:t>
            </a:r>
            <a:r>
              <a:rPr lang="cs-CZ" altLang="cs-CZ" sz="1400" dirty="0" err="1"/>
              <a:t>Ellison</a:t>
            </a:r>
            <a:r>
              <a:rPr lang="cs-CZ" altLang="cs-CZ" sz="1400" dirty="0"/>
              <a:t>, N.B. (2008).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Sites</a:t>
            </a:r>
            <a:r>
              <a:rPr lang="cs-CZ" altLang="cs-CZ" sz="1400" dirty="0"/>
              <a:t>: </a:t>
            </a:r>
            <a:r>
              <a:rPr lang="cs-CZ" altLang="cs-CZ" sz="1400" dirty="0" err="1"/>
              <a:t>Definition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History</a:t>
            </a:r>
            <a:r>
              <a:rPr lang="cs-CZ" altLang="cs-CZ" sz="1400" dirty="0"/>
              <a:t>, and </a:t>
            </a:r>
            <a:r>
              <a:rPr lang="cs-CZ" altLang="cs-CZ" sz="1400" dirty="0" err="1"/>
              <a:t>Scholarship</a:t>
            </a:r>
            <a:r>
              <a:rPr lang="cs-CZ" altLang="cs-CZ" sz="1400" dirty="0"/>
              <a:t>. </a:t>
            </a:r>
            <a:r>
              <a:rPr lang="cs-CZ" altLang="cs-CZ" sz="1400" i="1" dirty="0" err="1"/>
              <a:t>Journal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of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Computer-Mediated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Communication</a:t>
            </a:r>
            <a:r>
              <a:rPr lang="cs-CZ" altLang="cs-CZ" sz="1400" i="1" dirty="0"/>
              <a:t>, 13,</a:t>
            </a:r>
            <a:r>
              <a:rPr lang="cs-CZ" altLang="cs-CZ" sz="1400" dirty="0"/>
              <a:t> 210–230.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Dias</a:t>
            </a:r>
            <a:r>
              <a:rPr lang="cs-CZ" altLang="cs-CZ" sz="1400" dirty="0"/>
              <a:t>, K. (2003). </a:t>
            </a:r>
            <a:r>
              <a:rPr lang="en-US" altLang="cs-CZ" sz="1400" dirty="0"/>
              <a:t>The Ana Sanctuary:</a:t>
            </a:r>
            <a:r>
              <a:rPr lang="cs-CZ" altLang="cs-CZ" sz="1400" dirty="0"/>
              <a:t> </a:t>
            </a:r>
            <a:r>
              <a:rPr lang="en-US" altLang="cs-CZ" sz="1400" dirty="0"/>
              <a:t>Women’s Pro-Anorexia Narratives in Cyberspace</a:t>
            </a:r>
            <a:r>
              <a:rPr lang="cs-CZ" altLang="cs-CZ" sz="1400" dirty="0"/>
              <a:t>. </a:t>
            </a:r>
            <a:r>
              <a:rPr lang="cs-CZ" altLang="cs-CZ" sz="1400" i="1" dirty="0" err="1"/>
              <a:t>Journal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of</a:t>
            </a:r>
            <a:r>
              <a:rPr lang="cs-CZ" altLang="cs-CZ" sz="1400" i="1" dirty="0"/>
              <a:t> International </a:t>
            </a:r>
            <a:r>
              <a:rPr lang="cs-CZ" altLang="cs-CZ" sz="1400" i="1" dirty="0" err="1"/>
              <a:t>Women’s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Studies</a:t>
            </a:r>
            <a:r>
              <a:rPr lang="cs-CZ" altLang="cs-CZ" sz="1400" i="1" dirty="0"/>
              <a:t>,</a:t>
            </a:r>
            <a:r>
              <a:rPr lang="cs-CZ" altLang="cs-CZ" sz="1400" dirty="0"/>
              <a:t> 4(2).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Ellison</a:t>
            </a:r>
            <a:r>
              <a:rPr lang="cs-CZ" altLang="cs-CZ" sz="1400" dirty="0"/>
              <a:t>, N., </a:t>
            </a:r>
            <a:r>
              <a:rPr lang="cs-CZ" altLang="cs-CZ" sz="1400" dirty="0" err="1"/>
              <a:t>Steinfield</a:t>
            </a:r>
            <a:r>
              <a:rPr lang="cs-CZ" altLang="cs-CZ" sz="1400" dirty="0"/>
              <a:t>, Ch.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Lampe</a:t>
            </a:r>
            <a:r>
              <a:rPr lang="cs-CZ" altLang="cs-CZ" sz="1400" dirty="0"/>
              <a:t>, C. (2007). </a:t>
            </a:r>
            <a:r>
              <a:rPr lang="cs-CZ" altLang="cs-CZ" sz="1400" dirty="0" err="1"/>
              <a:t>The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Benefits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Facebook</a:t>
            </a:r>
            <a:r>
              <a:rPr lang="cs-CZ" altLang="cs-CZ" sz="1400" dirty="0"/>
              <a:t> ‘‘</a:t>
            </a:r>
            <a:r>
              <a:rPr lang="cs-CZ" altLang="cs-CZ" sz="1400" dirty="0" err="1"/>
              <a:t>Friends</a:t>
            </a:r>
            <a:r>
              <a:rPr lang="cs-CZ" altLang="cs-CZ" sz="1400" dirty="0"/>
              <a:t>:’’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Capital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College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Students</a:t>
            </a:r>
            <a:r>
              <a:rPr lang="cs-CZ" altLang="cs-CZ" sz="1400" dirty="0"/>
              <a:t>’ Use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Online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Sites</a:t>
            </a:r>
            <a:r>
              <a:rPr lang="cs-CZ" altLang="cs-CZ" sz="1400" dirty="0"/>
              <a:t>. </a:t>
            </a:r>
            <a:r>
              <a:rPr lang="cs-CZ" altLang="cs-CZ" sz="1400" i="1" dirty="0" err="1"/>
              <a:t>Journal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of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Computer-Mediated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Communication</a:t>
            </a:r>
            <a:r>
              <a:rPr lang="cs-CZ" altLang="cs-CZ" sz="1400" i="1" dirty="0"/>
              <a:t> 12</a:t>
            </a:r>
            <a:r>
              <a:rPr lang="cs-CZ" altLang="cs-CZ" sz="1400" dirty="0"/>
              <a:t>, 1143–1168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Hammersley</a:t>
            </a:r>
            <a:r>
              <a:rPr lang="cs-CZ" altLang="cs-CZ" sz="1400" dirty="0"/>
              <a:t>, M.,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Treseder,P</a:t>
            </a:r>
            <a:r>
              <a:rPr lang="cs-CZ" altLang="cs-CZ" sz="1400" dirty="0"/>
              <a:t>. (2007). Identity as </a:t>
            </a:r>
            <a:r>
              <a:rPr lang="cs-CZ" altLang="cs-CZ" sz="1400" dirty="0" err="1"/>
              <a:t>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analytic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problem</a:t>
            </a:r>
            <a:r>
              <a:rPr lang="cs-CZ" altLang="cs-CZ" sz="1400" dirty="0"/>
              <a:t>: </a:t>
            </a:r>
            <a:r>
              <a:rPr lang="cs-CZ" altLang="cs-CZ" sz="1400" dirty="0" err="1"/>
              <a:t>who's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who</a:t>
            </a:r>
            <a:r>
              <a:rPr lang="cs-CZ" altLang="cs-CZ" sz="1400" dirty="0"/>
              <a:t> in `pro-</a:t>
            </a:r>
            <a:r>
              <a:rPr lang="cs-CZ" altLang="cs-CZ" sz="1400" dirty="0" err="1"/>
              <a:t>ana</a:t>
            </a:r>
            <a:r>
              <a:rPr lang="cs-CZ" altLang="cs-CZ" sz="1400" dirty="0"/>
              <a:t>' </a:t>
            </a:r>
            <a:r>
              <a:rPr lang="cs-CZ" altLang="cs-CZ" sz="1400" dirty="0" err="1"/>
              <a:t>websites</a:t>
            </a:r>
            <a:r>
              <a:rPr lang="cs-CZ" altLang="cs-CZ" sz="1400" dirty="0"/>
              <a:t>?</a:t>
            </a:r>
            <a:r>
              <a:rPr lang="cs-CZ" altLang="cs-CZ" sz="1400" b="1" dirty="0"/>
              <a:t> </a:t>
            </a:r>
            <a:r>
              <a:rPr lang="cs-CZ" altLang="cs-CZ" sz="1400" i="1" dirty="0" err="1"/>
              <a:t>Qualitative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Research</a:t>
            </a:r>
            <a:r>
              <a:rPr lang="cs-CZ" altLang="cs-CZ" sz="1400" i="1" dirty="0"/>
              <a:t>, 7</a:t>
            </a:r>
            <a:r>
              <a:rPr lang="cs-CZ" altLang="cs-CZ" sz="1400" dirty="0"/>
              <a:t>, 283-300.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/>
              <a:t>HOUGHTON, D.J. </a:t>
            </a:r>
            <a:r>
              <a:rPr lang="en-US" altLang="cs-CZ" sz="1400" dirty="0"/>
              <a:t>&amp;</a:t>
            </a:r>
            <a:r>
              <a:rPr lang="cs-CZ" altLang="cs-CZ" sz="1400" dirty="0"/>
              <a:t> JOINSON, A.N. (2010). </a:t>
            </a:r>
            <a:r>
              <a:rPr lang="cs-CZ" altLang="cs-CZ" sz="1400" dirty="0" err="1"/>
              <a:t>Privacy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Sites</a:t>
            </a:r>
            <a:r>
              <a:rPr lang="cs-CZ" altLang="cs-CZ" sz="1400" dirty="0"/>
              <a:t>, and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Relations. </a:t>
            </a:r>
            <a:r>
              <a:rPr lang="cs-CZ" altLang="cs-CZ" sz="1400" dirty="0" err="1"/>
              <a:t>Journal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Technology in </a:t>
            </a:r>
            <a:r>
              <a:rPr lang="cs-CZ" altLang="cs-CZ" sz="1400" dirty="0" err="1"/>
              <a:t>Human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Services</a:t>
            </a:r>
            <a:r>
              <a:rPr lang="cs-CZ" altLang="cs-CZ" sz="1400" dirty="0"/>
              <a:t>, 28:74–94.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Lampe</a:t>
            </a:r>
            <a:r>
              <a:rPr lang="cs-CZ" altLang="cs-CZ" sz="1400" dirty="0"/>
              <a:t>, C., </a:t>
            </a:r>
            <a:r>
              <a:rPr lang="cs-CZ" altLang="cs-CZ" sz="1400" dirty="0" err="1"/>
              <a:t>Ellison</a:t>
            </a:r>
            <a:r>
              <a:rPr lang="cs-CZ" altLang="cs-CZ" sz="1400" dirty="0"/>
              <a:t>, N.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Steinfield</a:t>
            </a:r>
            <a:r>
              <a:rPr lang="cs-CZ" altLang="cs-CZ" sz="1400" dirty="0"/>
              <a:t>, Ch. (2006b).  </a:t>
            </a:r>
            <a:r>
              <a:rPr lang="en-US" altLang="cs-CZ" sz="1400" dirty="0"/>
              <a:t>A Familiar Face(book): Profile Elements as Signals in an</a:t>
            </a:r>
            <a:r>
              <a:rPr lang="cs-CZ" altLang="cs-CZ" sz="1400" dirty="0"/>
              <a:t> </a:t>
            </a:r>
            <a:r>
              <a:rPr lang="en-US" altLang="cs-CZ" sz="1400" dirty="0"/>
              <a:t>Online Social Network</a:t>
            </a:r>
            <a:r>
              <a:rPr lang="cs-CZ" altLang="cs-CZ" sz="1400" dirty="0"/>
              <a:t>. DRAFT </a:t>
            </a:r>
            <a:r>
              <a:rPr lang="cs-CZ" altLang="cs-CZ" sz="1400" dirty="0" err="1"/>
              <a:t>Manuscript</a:t>
            </a:r>
            <a:r>
              <a:rPr lang="cs-CZ" altLang="cs-CZ" sz="1400" dirty="0"/>
              <a:t>: </a:t>
            </a:r>
            <a:r>
              <a:rPr lang="cs-CZ" altLang="cs-CZ" sz="1400" dirty="0" err="1"/>
              <a:t>Submitted</a:t>
            </a:r>
            <a:r>
              <a:rPr lang="cs-CZ" altLang="cs-CZ" sz="1400" dirty="0"/>
              <a:t> to CHI 2007</a:t>
            </a:r>
          </a:p>
          <a:p>
            <a:pPr>
              <a:lnSpc>
                <a:spcPct val="80000"/>
              </a:lnSpc>
              <a:defRPr/>
            </a:pPr>
            <a:r>
              <a:rPr lang="en-US" sz="1400" dirty="0"/>
              <a:t>Lin, R., &amp; </a:t>
            </a:r>
            <a:r>
              <a:rPr lang="en-US" sz="1400" dirty="0" err="1"/>
              <a:t>Utz</a:t>
            </a:r>
            <a:r>
              <a:rPr lang="en-US" sz="1400" dirty="0"/>
              <a:t>, S. (2015). The emotional responses of browsing Facebook: Happiness, envy, and the role of tie strength. </a:t>
            </a:r>
            <a:r>
              <a:rPr lang="en-US" sz="1400" i="1" dirty="0"/>
              <a:t>Computers in human behavior</a:t>
            </a:r>
            <a:r>
              <a:rPr lang="en-US" sz="1400" dirty="0"/>
              <a:t>, </a:t>
            </a:r>
            <a:r>
              <a:rPr lang="en-US" sz="1400" i="1" dirty="0"/>
              <a:t>52</a:t>
            </a:r>
            <a:r>
              <a:rPr lang="en-US" sz="1400" dirty="0"/>
              <a:t>, 29-38.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Mulveen</a:t>
            </a:r>
            <a:r>
              <a:rPr lang="cs-CZ" altLang="cs-CZ" sz="1400" dirty="0"/>
              <a:t>, R.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Hepworth</a:t>
            </a:r>
            <a:r>
              <a:rPr lang="cs-CZ" altLang="cs-CZ" sz="1400" dirty="0"/>
              <a:t>, J. (2006). </a:t>
            </a:r>
            <a:r>
              <a:rPr lang="cs-CZ" altLang="cs-CZ" sz="1400" dirty="0" err="1"/>
              <a:t>An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Interpretative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Phenomenological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Analysis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Participation</a:t>
            </a:r>
            <a:r>
              <a:rPr lang="cs-CZ" altLang="cs-CZ" sz="1400" dirty="0"/>
              <a:t> in a Pro-</a:t>
            </a:r>
            <a:r>
              <a:rPr lang="cs-CZ" altLang="cs-CZ" sz="1400" dirty="0" err="1"/>
              <a:t>anorexia</a:t>
            </a:r>
            <a:r>
              <a:rPr lang="cs-CZ" altLang="cs-CZ" sz="1400" dirty="0"/>
              <a:t> Internet </a:t>
            </a:r>
            <a:r>
              <a:rPr lang="cs-CZ" altLang="cs-CZ" sz="1400" dirty="0" err="1"/>
              <a:t>Site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Its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Relationship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with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Disordered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Eating</a:t>
            </a:r>
            <a:r>
              <a:rPr lang="cs-CZ" altLang="cs-CZ" sz="1400" dirty="0"/>
              <a:t>. </a:t>
            </a:r>
            <a:r>
              <a:rPr lang="cs-CZ" altLang="cs-CZ" sz="1400" i="1" dirty="0" err="1"/>
              <a:t>Journal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of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Health</a:t>
            </a:r>
            <a:r>
              <a:rPr lang="cs-CZ" altLang="cs-CZ" sz="1400" i="1" dirty="0"/>
              <a:t> Psychology, 11,</a:t>
            </a:r>
            <a:r>
              <a:rPr lang="cs-CZ" altLang="cs-CZ" sz="1400" dirty="0"/>
              <a:t> 283-296.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Pollet</a:t>
            </a:r>
            <a:r>
              <a:rPr lang="cs-CZ" altLang="cs-CZ" sz="1400" dirty="0"/>
              <a:t>, T. V., </a:t>
            </a:r>
            <a:r>
              <a:rPr lang="cs-CZ" altLang="cs-CZ" sz="1400" dirty="0" err="1"/>
              <a:t>Roberts</a:t>
            </a:r>
            <a:r>
              <a:rPr lang="cs-CZ" altLang="cs-CZ" sz="1400" dirty="0"/>
              <a:t>, S. G. B.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Dunbar</a:t>
            </a:r>
            <a:r>
              <a:rPr lang="cs-CZ" altLang="cs-CZ" sz="1400" dirty="0"/>
              <a:t>, R.I.M. (2011) Use </a:t>
            </a:r>
            <a:r>
              <a:rPr lang="cs-CZ" altLang="cs-CZ" sz="1400" dirty="0" err="1"/>
              <a:t>of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Sites</a:t>
            </a:r>
            <a:r>
              <a:rPr lang="cs-CZ" altLang="cs-CZ" sz="1400" dirty="0"/>
              <a:t> and Instant </a:t>
            </a:r>
            <a:r>
              <a:rPr lang="cs-CZ" altLang="cs-CZ" sz="1400" dirty="0" err="1"/>
              <a:t>Messaging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Does</a:t>
            </a:r>
            <a:r>
              <a:rPr lang="cs-CZ" altLang="cs-CZ" sz="1400" dirty="0"/>
              <a:t> Not </a:t>
            </a:r>
            <a:r>
              <a:rPr lang="cs-CZ" altLang="cs-CZ" sz="1400" dirty="0" err="1"/>
              <a:t>Lead</a:t>
            </a:r>
            <a:r>
              <a:rPr lang="cs-CZ" altLang="cs-CZ" sz="1400" dirty="0"/>
              <a:t> to </a:t>
            </a:r>
            <a:r>
              <a:rPr lang="cs-CZ" altLang="cs-CZ" sz="1400" dirty="0" err="1"/>
              <a:t>Increased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Offline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Size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or</a:t>
            </a:r>
            <a:r>
              <a:rPr lang="cs-CZ" altLang="cs-CZ" sz="1400" dirty="0"/>
              <a:t> to </a:t>
            </a:r>
            <a:r>
              <a:rPr lang="cs-CZ" altLang="cs-CZ" sz="1400" dirty="0" err="1"/>
              <a:t>Emotionally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Closer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Relationships</a:t>
            </a:r>
            <a:r>
              <a:rPr lang="cs-CZ" altLang="cs-CZ" sz="1400" dirty="0"/>
              <a:t> </a:t>
            </a:r>
            <a:r>
              <a:rPr lang="cs-CZ" altLang="cs-CZ" sz="1400" dirty="0" err="1"/>
              <a:t>with</a:t>
            </a:r>
            <a:r>
              <a:rPr lang="cs-CZ" altLang="cs-CZ" sz="1400" dirty="0"/>
              <a:t> </a:t>
            </a:r>
            <a:r>
              <a:rPr lang="cs-CZ" altLang="cs-CZ" sz="1400" dirty="0" err="1"/>
              <a:t>Offline</a:t>
            </a:r>
            <a:r>
              <a:rPr lang="cs-CZ" altLang="cs-CZ" sz="1400" dirty="0"/>
              <a:t> Network </a:t>
            </a:r>
            <a:r>
              <a:rPr lang="cs-CZ" altLang="cs-CZ" sz="1400" dirty="0" err="1"/>
              <a:t>Members</a:t>
            </a:r>
            <a:r>
              <a:rPr lang="cs-CZ" altLang="cs-CZ" sz="1400" dirty="0"/>
              <a:t>. CYBERPSYCHOLOGY, BEHAVIOR, AND SOCIAL NETWORKING, 14 (4)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400" dirty="0" err="1"/>
              <a:t>Valkenburg</a:t>
            </a:r>
            <a:r>
              <a:rPr lang="cs-CZ" altLang="cs-CZ" sz="1400" dirty="0"/>
              <a:t>, P.M., Peter, J., </a:t>
            </a:r>
            <a:r>
              <a:rPr lang="en-US" altLang="cs-CZ" sz="1400" dirty="0"/>
              <a:t>&amp;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Schouten</a:t>
            </a:r>
            <a:r>
              <a:rPr lang="cs-CZ" altLang="cs-CZ" sz="1400" dirty="0"/>
              <a:t>, A.P.  (2006). </a:t>
            </a:r>
            <a:r>
              <a:rPr lang="cs-CZ" altLang="cs-CZ" sz="1400" dirty="0" err="1"/>
              <a:t>Friend</a:t>
            </a:r>
            <a:r>
              <a:rPr lang="cs-CZ" altLang="cs-CZ" sz="1400" dirty="0"/>
              <a:t> </a:t>
            </a:r>
            <a:r>
              <a:rPr lang="cs-CZ" altLang="cs-CZ" sz="1400" dirty="0" err="1"/>
              <a:t>Networking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Sites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Their</a:t>
            </a:r>
            <a:r>
              <a:rPr lang="cs-CZ" altLang="cs-CZ" sz="1400" dirty="0"/>
              <a:t> </a:t>
            </a:r>
            <a:r>
              <a:rPr lang="cs-CZ" altLang="cs-CZ" sz="1400" dirty="0" err="1"/>
              <a:t>Relationship</a:t>
            </a:r>
            <a:r>
              <a:rPr lang="cs-CZ" altLang="cs-CZ" sz="1400" dirty="0"/>
              <a:t> to </a:t>
            </a:r>
            <a:r>
              <a:rPr lang="cs-CZ" altLang="cs-CZ" sz="1400" dirty="0" err="1"/>
              <a:t>Adolescents</a:t>
            </a:r>
            <a:r>
              <a:rPr lang="cs-CZ" altLang="cs-CZ" sz="1400" dirty="0"/>
              <a:t>’ </a:t>
            </a:r>
            <a:r>
              <a:rPr lang="cs-CZ" altLang="cs-CZ" sz="1400" dirty="0" err="1"/>
              <a:t>Well-Being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Social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Self-Esteem</a:t>
            </a:r>
            <a:r>
              <a:rPr lang="cs-CZ" altLang="cs-CZ" sz="1400" dirty="0"/>
              <a:t>.</a:t>
            </a:r>
            <a:r>
              <a:rPr lang="cs-CZ" altLang="cs-CZ" sz="1400" i="1" dirty="0"/>
              <a:t> </a:t>
            </a:r>
            <a:r>
              <a:rPr lang="en-US" altLang="cs-CZ" sz="1400" i="1" dirty="0"/>
              <a:t>CYBERPSYCHOLOGY &amp; BEHAVIOR</a:t>
            </a:r>
            <a:r>
              <a:rPr lang="cs-CZ" altLang="cs-CZ" sz="1400" i="1" dirty="0"/>
              <a:t>, </a:t>
            </a:r>
            <a:r>
              <a:rPr lang="en-US" altLang="cs-CZ" sz="1400" i="1" dirty="0"/>
              <a:t>9</a:t>
            </a:r>
            <a:r>
              <a:rPr lang="en-US" altLang="cs-CZ" sz="1400" dirty="0"/>
              <a:t> </a:t>
            </a:r>
            <a:r>
              <a:rPr lang="cs-CZ" altLang="cs-CZ" sz="1400" dirty="0"/>
              <a:t>(</a:t>
            </a:r>
            <a:r>
              <a:rPr lang="en-US" altLang="cs-CZ" sz="1400" dirty="0"/>
              <a:t>5</a:t>
            </a:r>
            <a:r>
              <a:rPr lang="cs-CZ" altLang="cs-CZ" sz="1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Facebook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393113" cy="43926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Mark </a:t>
            </a:r>
            <a:r>
              <a:rPr lang="cs-CZ" altLang="cs-CZ" dirty="0" err="1"/>
              <a:t>Zuckerberg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2004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Původně pro Harvard (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Facebook</a:t>
            </a:r>
            <a:r>
              <a:rPr lang="cs-CZ" altLang="cs-CZ" dirty="0"/>
              <a:t>)– seznam studentů a zaměstnanců s fotkami pro lepší orientaci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/>
              <a:t>@harvard.edu, rychlý nárůst popularity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2005</a:t>
            </a:r>
            <a:r>
              <a:rPr lang="cs-CZ" altLang="cs-CZ" dirty="0"/>
              <a:t> - zpřístupnění dalším školám, institucím, firmám, nakonec široké veřejnosti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dirty="0">
                <a:solidFill>
                  <a:schemeClr val="accent1">
                    <a:lumMod val="75000"/>
                  </a:schemeClr>
                </a:solidFill>
              </a:rPr>
              <a:t>Specifický rys FB </a:t>
            </a:r>
            <a:r>
              <a:rPr lang="cs-CZ" altLang="cs-CZ" dirty="0"/>
              <a:t>– umožnění dalším subjektům vytvářet aplikace</a:t>
            </a:r>
          </a:p>
        </p:txBody>
      </p:sp>
      <p:pic>
        <p:nvPicPr>
          <p:cNvPr id="5" name="Picture 6" descr="tumblr_lm48x3sBtL1qkffndo1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3096344" cy="174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Facebook statistiky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56126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>
                <a:hlinkClick r:id="rId2"/>
              </a:rPr>
              <a:t>http://newsroom.fb.com/</a:t>
            </a:r>
            <a:endParaRPr lang="cs-CZ" altLang="cs-CZ" sz="2400" dirty="0"/>
          </a:p>
          <a:p>
            <a:pPr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2017 – 1.37 mil. uživatelů </a:t>
            </a: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</a:rPr>
              <a:t>aktivních denně </a:t>
            </a:r>
            <a:r>
              <a:rPr lang="cs-CZ" altLang="cs-CZ" sz="2000" dirty="0"/>
              <a:t>(desktop)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>
                <a:solidFill>
                  <a:schemeClr val="accent1">
                    <a:lumMod val="75000"/>
                  </a:schemeClr>
                </a:solidFill>
              </a:rPr>
              <a:t>219 miliard fotek </a:t>
            </a:r>
            <a:r>
              <a:rPr lang="cs-CZ" altLang="cs-CZ" sz="2000" dirty="0"/>
              <a:t>od 2005 (neupd.info)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000" dirty="0"/>
              <a:t>17 miliard obsahů s </a:t>
            </a:r>
            <a:r>
              <a:rPr lang="cs-CZ" altLang="cs-CZ" sz="2000" dirty="0" err="1"/>
              <a:t>location</a:t>
            </a:r>
            <a:r>
              <a:rPr lang="cs-CZ" altLang="cs-CZ" sz="2000" dirty="0"/>
              <a:t> (od 2010) (neupd.info)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/>
              <a:t>Věk uživatelů (medián):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2012: 22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2010: 23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sz="1800" dirty="0"/>
              <a:t>2008: 26</a:t>
            </a:r>
          </a:p>
        </p:txBody>
      </p:sp>
    </p:spTree>
    <p:extLst>
      <p:ext uri="{BB962C8B-B14F-4D97-AF65-F5344CB8AC3E}">
        <p14:creationId xmlns:p14="http://schemas.microsoft.com/office/powerpoint/2010/main" val="340799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91011" cy="5352256"/>
          </a:xfrm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6467475"/>
            <a:ext cx="619283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Arial" charset="0"/>
                <a:hlinkClick r:id="rId3"/>
              </a:rPr>
              <a:t>http://www.vincos.it/world-map-of-social-networks/</a:t>
            </a:r>
            <a:endParaRPr lang="cs-CZ" altLang="cs-CZ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38438"/>
            <a:ext cx="5221288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Google+</a:t>
            </a:r>
          </a:p>
        </p:txBody>
      </p:sp>
      <p:sp>
        <p:nvSpPr>
          <p:cNvPr id="218116" name="AutoShape 4"/>
          <p:cNvSpPr>
            <a:spLocks noGrp="1" noChangeAspect="1" noChangeArrowheads="1"/>
          </p:cNvSpPr>
          <p:nvPr>
            <p:ph idx="1"/>
          </p:nvPr>
        </p:nvSpPr>
        <p:spPr>
          <a:xfrm>
            <a:off x="323850" y="1412875"/>
            <a:ext cx="396081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28.6.2011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Od září veřejně přístupný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Nejdřív pro uživatele starší 18 let, od ledna 2012 od 13 let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Říjen 2011 – 40 mil uživatelů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Současně – pokles nových příspěvků a aktivních uživatelů o 40 (60) %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(4) 2012 – 170 mil. uživatelů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100"/>
              <a:t>V ČR (2011) – čtvrt mil.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1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431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150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7986</TotalTime>
  <Words>2708</Words>
  <Application>Microsoft Office PowerPoint</Application>
  <PresentationFormat>Předvádění na obrazovce (4:3)</PresentationFormat>
  <Paragraphs>349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Verdana</vt:lpstr>
      <vt:lpstr>Wingdings</vt:lpstr>
      <vt:lpstr>Přehlednost</vt:lpstr>
      <vt:lpstr>Sociální sítě, rizikové komunity</vt:lpstr>
      <vt:lpstr>Co to je sociální síť?</vt:lpstr>
      <vt:lpstr>SNS dělení</vt:lpstr>
      <vt:lpstr>Historie SNS</vt:lpstr>
      <vt:lpstr>MySpace</vt:lpstr>
      <vt:lpstr>Facebook</vt:lpstr>
      <vt:lpstr>Facebook statistiky</vt:lpstr>
      <vt:lpstr>Prezentace aplikace PowerPoint</vt:lpstr>
      <vt:lpstr>Google+</vt:lpstr>
      <vt:lpstr>Dosáhnutí 10 mil uživatelů</vt:lpstr>
      <vt:lpstr>Facebook</vt:lpstr>
      <vt:lpstr>Výzkum FB </vt:lpstr>
      <vt:lpstr>Uživatelé FB</vt:lpstr>
      <vt:lpstr>Jaké typy studií se dělají</vt:lpstr>
      <vt:lpstr>Co tam hraje roli (metodologicky)</vt:lpstr>
      <vt:lpstr>Motivy k FB</vt:lpstr>
      <vt:lpstr>Sebeprezentace na FB</vt:lpstr>
      <vt:lpstr>Sebeprezentace na FB</vt:lpstr>
      <vt:lpstr>“Since you created your profile, who do you think has looked at it?”</vt:lpstr>
      <vt:lpstr>Vztahy s ostatními</vt:lpstr>
      <vt:lpstr>Cítíme se díky FB mizerně?</vt:lpstr>
      <vt:lpstr>Výsledky - model</vt:lpstr>
      <vt:lpstr>Závist x štěstí?</vt:lpstr>
      <vt:lpstr>Sociální porovnávání a emoční nákaza</vt:lpstr>
      <vt:lpstr>SOUKROMÍ</vt:lpstr>
      <vt:lpstr>Soukromí na FB</vt:lpstr>
      <vt:lpstr>FB napříč časem</vt:lpstr>
      <vt:lpstr>Informace, které jsou vždy veřejně dostupné </vt:lpstr>
      <vt:lpstr>Prezentace aplikace PowerPoint</vt:lpstr>
      <vt:lpstr>Soukromí</vt:lpstr>
      <vt:lpstr>Soukromí na SNS</vt:lpstr>
      <vt:lpstr>Proč je na SNS zveřejňování informací tak citlivé?</vt:lpstr>
      <vt:lpstr>Pár poznámek k FB výzkumům</vt:lpstr>
      <vt:lpstr>Postupné změny</vt:lpstr>
      <vt:lpstr>Online komunity</vt:lpstr>
      <vt:lpstr>Online komunity/subkultury</vt:lpstr>
      <vt:lpstr>Benefity členství</vt:lpstr>
      <vt:lpstr>Rizikové online komunity</vt:lpstr>
      <vt:lpstr>Negativní obraz v médiích</vt:lpstr>
      <vt:lpstr>ED – poruchy příjmu potravy</vt:lpstr>
      <vt:lpstr>Prezentace aplikace PowerPoint</vt:lpstr>
      <vt:lpstr>Prevalence ED</vt:lpstr>
      <vt:lpstr>Stránky podporující ED</vt:lpstr>
      <vt:lpstr>Obsahy pro-ana stránek</vt:lpstr>
      <vt:lpstr>Proč jsou tyto komunity rizikové?</vt:lpstr>
      <vt:lpstr>Morální panika</vt:lpstr>
      <vt:lpstr>Experiment s pro-ana obsahem</vt:lpstr>
      <vt:lpstr>Prezentace aplikace PowerPoint</vt:lpstr>
      <vt:lpstr>Možné sebereflexe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</dc:title>
  <dc:creator>Aghata</dc:creator>
  <cp:lastModifiedBy>lenka dedkova</cp:lastModifiedBy>
  <cp:revision>445</cp:revision>
  <dcterms:created xsi:type="dcterms:W3CDTF">2011-09-04T15:41:14Z</dcterms:created>
  <dcterms:modified xsi:type="dcterms:W3CDTF">2018-11-12T12:01:58Z</dcterms:modified>
</cp:coreProperties>
</file>