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46"/>
  </p:notesMasterIdLst>
  <p:sldIdLst>
    <p:sldId id="358" r:id="rId2"/>
    <p:sldId id="261" r:id="rId3"/>
    <p:sldId id="394" r:id="rId4"/>
    <p:sldId id="260" r:id="rId5"/>
    <p:sldId id="262" r:id="rId6"/>
    <p:sldId id="395" r:id="rId7"/>
    <p:sldId id="263" r:id="rId8"/>
    <p:sldId id="323" r:id="rId9"/>
    <p:sldId id="267" r:id="rId10"/>
    <p:sldId id="269" r:id="rId11"/>
    <p:sldId id="270" r:id="rId12"/>
    <p:sldId id="359" r:id="rId13"/>
    <p:sldId id="268" r:id="rId14"/>
    <p:sldId id="271" r:id="rId15"/>
    <p:sldId id="279" r:id="rId16"/>
    <p:sldId id="273" r:id="rId17"/>
    <p:sldId id="275" r:id="rId18"/>
    <p:sldId id="290" r:id="rId19"/>
    <p:sldId id="278" r:id="rId20"/>
    <p:sldId id="277" r:id="rId21"/>
    <p:sldId id="294" r:id="rId22"/>
    <p:sldId id="396" r:id="rId23"/>
    <p:sldId id="328" r:id="rId24"/>
    <p:sldId id="331" r:id="rId25"/>
    <p:sldId id="332" r:id="rId26"/>
    <p:sldId id="333" r:id="rId27"/>
    <p:sldId id="334" r:id="rId28"/>
    <p:sldId id="335" r:id="rId29"/>
    <p:sldId id="336" r:id="rId30"/>
    <p:sldId id="337" r:id="rId31"/>
    <p:sldId id="338" r:id="rId32"/>
    <p:sldId id="350" r:id="rId33"/>
    <p:sldId id="356" r:id="rId34"/>
    <p:sldId id="397" r:id="rId35"/>
    <p:sldId id="361" r:id="rId36"/>
    <p:sldId id="362" r:id="rId37"/>
    <p:sldId id="363" r:id="rId38"/>
    <p:sldId id="364" r:id="rId39"/>
    <p:sldId id="365" r:id="rId40"/>
    <p:sldId id="366" r:id="rId41"/>
    <p:sldId id="367" r:id="rId42"/>
    <p:sldId id="368" r:id="rId43"/>
    <p:sldId id="374" r:id="rId44"/>
    <p:sldId id="376" r:id="rId45"/>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99FF99"/>
    <a:srgbClr val="FFCC66"/>
    <a:srgbClr val="CC99FF"/>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06" autoAdjust="0"/>
    <p:restoredTop sz="94660"/>
  </p:normalViewPr>
  <p:slideViewPr>
    <p:cSldViewPr>
      <p:cViewPr varScale="1">
        <p:scale>
          <a:sx n="64" d="100"/>
          <a:sy n="64" d="100"/>
        </p:scale>
        <p:origin x="-150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8A55C0-9049-4AFC-9173-BF8C0AFDC0A2}" type="doc">
      <dgm:prSet loTypeId="urn:microsoft.com/office/officeart/2005/8/layout/orgChart1" loCatId="hierarchy" qsTypeId="urn:microsoft.com/office/officeart/2005/8/quickstyle/simple1" qsCatId="simple" csTypeId="urn:microsoft.com/office/officeart/2005/8/colors/accent1_2" csCatId="accent1" phldr="1"/>
      <dgm:spPr/>
    </dgm:pt>
    <dgm:pt modelId="{7FF7CC9D-3767-4FC9-A6F3-ED7D9372CEA5}">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3200" b="1" i="0" u="none" strike="noStrike" cap="none" normalizeH="0" baseline="0" dirty="0" smtClean="0">
              <a:ln>
                <a:noFill/>
              </a:ln>
              <a:solidFill>
                <a:schemeClr val="tx1"/>
              </a:solidFill>
              <a:effectLst/>
              <a:latin typeface="Arial" charset="0"/>
            </a:rPr>
            <a:t>Základná výskumná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3200" b="1" i="0" u="none" strike="noStrike" cap="none" normalizeH="0" baseline="0" dirty="0" smtClean="0">
              <a:ln>
                <a:noFill/>
              </a:ln>
              <a:solidFill>
                <a:schemeClr val="tx1"/>
              </a:solidFill>
              <a:effectLst/>
              <a:latin typeface="Arial" charset="0"/>
            </a:rPr>
            <a:t>otázka</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500" b="0" i="0" u="none" strike="noStrike" cap="none" normalizeH="0" baseline="0" dirty="0" smtClean="0">
            <a:ln>
              <a:noFill/>
            </a:ln>
            <a:solidFill>
              <a:schemeClr val="tx1"/>
            </a:solidFill>
            <a:effectLst/>
            <a:latin typeface="Arial" charset="0"/>
          </a:endParaRPr>
        </a:p>
      </dgm:t>
    </dgm:pt>
    <dgm:pt modelId="{E1B23699-676A-4502-B169-F75A167003AE}" type="parTrans" cxnId="{0ADEEA94-A434-4986-A47D-CD0FACB50229}">
      <dgm:prSet/>
      <dgm:spPr/>
      <dgm:t>
        <a:bodyPr/>
        <a:lstStyle/>
        <a:p>
          <a:endParaRPr lang="cs-CZ"/>
        </a:p>
      </dgm:t>
    </dgm:pt>
    <dgm:pt modelId="{45D3BC1F-093F-4C9E-B527-0027A5BF6D78}" type="sibTrans" cxnId="{0ADEEA94-A434-4986-A47D-CD0FACB50229}">
      <dgm:prSet/>
      <dgm:spPr/>
      <dgm:t>
        <a:bodyPr/>
        <a:lstStyle/>
        <a:p>
          <a:endParaRPr lang="cs-CZ"/>
        </a:p>
      </dgm:t>
    </dgm:pt>
    <dgm:pt modelId="{027B90A3-15A9-4803-B8AC-9063395274A2}">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chemeClr val="tx1"/>
              </a:solidFill>
              <a:effectLst/>
              <a:latin typeface="Arial" charset="0"/>
            </a:rPr>
            <a:t>Prípadová štúdia</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chemeClr val="tx1"/>
              </a:solidFill>
              <a:effectLst/>
              <a:latin typeface="Arial" charset="0"/>
            </a:rPr>
            <a:t>(case study)</a:t>
          </a:r>
        </a:p>
      </dgm:t>
    </dgm:pt>
    <dgm:pt modelId="{74B14543-4914-4634-89D7-B9F61B884114}" type="parTrans" cxnId="{F5B802B0-75AF-44B2-9B93-CFA99CB630CA}">
      <dgm:prSet/>
      <dgm:spPr/>
      <dgm:t>
        <a:bodyPr/>
        <a:lstStyle/>
        <a:p>
          <a:endParaRPr lang="cs-CZ"/>
        </a:p>
      </dgm:t>
    </dgm:pt>
    <dgm:pt modelId="{6F57C010-AA23-4D36-A2C1-351D238D9921}" type="sibTrans" cxnId="{F5B802B0-75AF-44B2-9B93-CFA99CB630CA}">
      <dgm:prSet/>
      <dgm:spPr/>
      <dgm:t>
        <a:bodyPr/>
        <a:lstStyle/>
        <a:p>
          <a:endParaRPr lang="cs-CZ"/>
        </a:p>
      </dgm:t>
    </dgm:pt>
    <dgm:pt modelId="{E518EF43-E572-4D9B-AF6C-B99828074368}">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smtClean="0">
              <a:ln>
                <a:noFill/>
              </a:ln>
              <a:solidFill>
                <a:schemeClr val="tx1"/>
              </a:solidFill>
              <a:effectLst/>
              <a:latin typeface="Arial" charset="0"/>
            </a:rPr>
            <a:t>Dotazník</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smtClean="0">
              <a:ln>
                <a:noFill/>
              </a:ln>
              <a:solidFill>
                <a:schemeClr val="tx1"/>
              </a:solidFill>
              <a:effectLst/>
              <a:latin typeface="Arial" charset="0"/>
            </a:rPr>
            <a:t>Štruktúrovaný rozhovor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smtClean="0">
              <a:ln>
                <a:noFill/>
              </a:ln>
              <a:solidFill>
                <a:schemeClr val="tx1"/>
              </a:solidFill>
              <a:effectLst/>
              <a:latin typeface="Arial" charset="0"/>
            </a:rPr>
            <a:t>Štruktúrované pozorovanie</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smtClean="0">
              <a:ln>
                <a:noFill/>
              </a:ln>
              <a:solidFill>
                <a:schemeClr val="tx1"/>
              </a:solidFill>
              <a:effectLst/>
              <a:latin typeface="Arial" charset="0"/>
            </a:rPr>
            <a:t>Obsahová analýza</a:t>
          </a:r>
          <a:endParaRPr kumimoji="0" lang="cs-CZ" sz="1800" b="0" i="1" u="none" strike="noStrike" cap="none" normalizeH="0" baseline="0" dirty="0" smtClean="0">
            <a:ln>
              <a:noFill/>
            </a:ln>
            <a:solidFill>
              <a:schemeClr val="tx1"/>
            </a:solidFill>
            <a:effectLst/>
            <a:latin typeface="Arial" charset="0"/>
          </a:endParaRPr>
        </a:p>
      </dgm:t>
    </dgm:pt>
    <dgm:pt modelId="{F563AA6E-CD9F-45D8-937E-254ABEC68B69}" type="parTrans" cxnId="{BBD7E6A1-6FCC-4DB6-B33A-9FAFDBA56AA7}">
      <dgm:prSet/>
      <dgm:spPr/>
      <dgm:t>
        <a:bodyPr/>
        <a:lstStyle/>
        <a:p>
          <a:endParaRPr lang="cs-CZ"/>
        </a:p>
      </dgm:t>
    </dgm:pt>
    <dgm:pt modelId="{68C6C7A3-7121-4BB9-969F-480D55DC8529}" type="sibTrans" cxnId="{BBD7E6A1-6FCC-4DB6-B33A-9FAFDBA56AA7}">
      <dgm:prSet/>
      <dgm:spPr/>
      <dgm:t>
        <a:bodyPr/>
        <a:lstStyle/>
        <a:p>
          <a:endParaRPr lang="cs-CZ"/>
        </a:p>
      </dgm:t>
    </dgm:pt>
    <dgm:pt modelId="{B3DB5ECC-6B9D-4428-AD50-DC544F467D77}">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chemeClr val="tx1"/>
              </a:solidFill>
              <a:effectLst/>
              <a:latin typeface="Arial" charset="0"/>
            </a:rPr>
            <a:t>Výberový prieskum/šetření</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chemeClr val="tx1"/>
              </a:solidFill>
              <a:effectLst/>
              <a:latin typeface="Arial" charset="0"/>
            </a:rPr>
            <a:t>(sample survey)</a:t>
          </a:r>
        </a:p>
      </dgm:t>
    </dgm:pt>
    <dgm:pt modelId="{9293ABD4-304C-40C1-80E1-42CC7934A82D}" type="parTrans" cxnId="{5933F5E5-D71B-4555-AFED-4A3AD03ADC14}">
      <dgm:prSet/>
      <dgm:spPr/>
      <dgm:t>
        <a:bodyPr/>
        <a:lstStyle/>
        <a:p>
          <a:endParaRPr lang="cs-CZ"/>
        </a:p>
      </dgm:t>
    </dgm:pt>
    <dgm:pt modelId="{89EBFFF2-2510-4D1A-8521-445B9F979926}" type="sibTrans" cxnId="{5933F5E5-D71B-4555-AFED-4A3AD03ADC14}">
      <dgm:prSet/>
      <dgm:spPr/>
      <dgm:t>
        <a:bodyPr/>
        <a:lstStyle/>
        <a:p>
          <a:endParaRPr lang="cs-CZ"/>
        </a:p>
      </dgm:t>
    </dgm:pt>
    <dgm:pt modelId="{DBDFA689-EB12-4685-B917-1C48122F0EF9}">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smtClean="0">
              <a:ln>
                <a:noFill/>
              </a:ln>
              <a:solidFill>
                <a:schemeClr val="tx1"/>
              </a:solidFill>
              <a:effectLst/>
              <a:latin typeface="Arial" charset="0"/>
            </a:rPr>
            <a:t>Dotazník</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smtClean="0">
              <a:ln>
                <a:noFill/>
              </a:ln>
              <a:solidFill>
                <a:schemeClr val="tx1"/>
              </a:solidFill>
              <a:effectLst/>
              <a:latin typeface="Arial" charset="0"/>
            </a:rPr>
            <a:t>Štruktúrovaný rozhovor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smtClean="0">
              <a:ln>
                <a:noFill/>
              </a:ln>
              <a:solidFill>
                <a:schemeClr val="tx1"/>
              </a:solidFill>
              <a:effectLst/>
              <a:latin typeface="Arial" charset="0"/>
            </a:rPr>
            <a:t>Štruktúrované pozorovanie</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smtClean="0">
              <a:ln>
                <a:noFill/>
              </a:ln>
              <a:solidFill>
                <a:schemeClr val="tx1"/>
              </a:solidFill>
              <a:effectLst/>
              <a:latin typeface="Arial" charset="0"/>
            </a:rPr>
            <a:t>Obsahová analýza</a:t>
          </a:r>
          <a:endParaRPr kumimoji="0" lang="cs-CZ" sz="1800" b="1" i="0" u="none" strike="noStrike" cap="none" normalizeH="0" baseline="0" dirty="0" smtClean="0">
            <a:ln>
              <a:noFill/>
            </a:ln>
            <a:solidFill>
              <a:schemeClr val="tx1"/>
            </a:solidFill>
            <a:effectLst/>
            <a:latin typeface="Arial" charset="0"/>
          </a:endParaRPr>
        </a:p>
      </dgm:t>
    </dgm:pt>
    <dgm:pt modelId="{A22C9BD8-D158-46FD-860C-8A9289D844CF}" type="parTrans" cxnId="{B0F70E7F-AD9C-43B9-9517-F68C9A9E8430}">
      <dgm:prSet/>
      <dgm:spPr/>
      <dgm:t>
        <a:bodyPr/>
        <a:lstStyle/>
        <a:p>
          <a:endParaRPr lang="cs-CZ"/>
        </a:p>
      </dgm:t>
    </dgm:pt>
    <dgm:pt modelId="{CC38F6B0-4303-4F34-9F1C-FF773DA5466F}" type="sibTrans" cxnId="{B0F70E7F-AD9C-43B9-9517-F68C9A9E8430}">
      <dgm:prSet/>
      <dgm:spPr/>
      <dgm:t>
        <a:bodyPr/>
        <a:lstStyle/>
        <a:p>
          <a:endParaRPr lang="cs-CZ"/>
        </a:p>
      </dgm:t>
    </dgm:pt>
    <dgm:pt modelId="{3F7521D4-965F-44BF-84E7-C96A0D9CF42B}">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chemeClr val="tx1"/>
              </a:solidFill>
              <a:effectLst/>
              <a:latin typeface="Arial" charset="0"/>
            </a:rPr>
            <a:t>Experiment</a:t>
          </a:r>
        </a:p>
      </dgm:t>
    </dgm:pt>
    <dgm:pt modelId="{B1F42E71-5124-422D-8F60-F726E3B47AAF}" type="parTrans" cxnId="{2F35FF00-40FE-4550-A2EF-17966726CAF1}">
      <dgm:prSet/>
      <dgm:spPr/>
      <dgm:t>
        <a:bodyPr/>
        <a:lstStyle/>
        <a:p>
          <a:endParaRPr lang="cs-CZ"/>
        </a:p>
      </dgm:t>
    </dgm:pt>
    <dgm:pt modelId="{DF54DC8D-67D4-481B-8A33-750C9F160695}" type="sibTrans" cxnId="{2F35FF00-40FE-4550-A2EF-17966726CAF1}">
      <dgm:prSet/>
      <dgm:spPr/>
      <dgm:t>
        <a:bodyPr/>
        <a:lstStyle/>
        <a:p>
          <a:endParaRPr lang="cs-CZ"/>
        </a:p>
      </dgm:t>
    </dgm:pt>
    <dgm:pt modelId="{42DE7AAE-9846-413C-9F31-7079E2F19E1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1" i="1" u="none" strike="noStrike" cap="none" normalizeH="0" baseline="0" dirty="0" smtClean="0">
              <a:ln>
                <a:noFill/>
              </a:ln>
              <a:solidFill>
                <a:schemeClr val="tx1"/>
              </a:solidFill>
              <a:effectLst/>
              <a:latin typeface="Arial" charset="0"/>
            </a:rPr>
            <a:t>Dotazník</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b="1" i="1" u="none" strike="noStrike" cap="none" normalizeH="0" baseline="0" dirty="0" smtClean="0">
              <a:ln>
                <a:noFill/>
              </a:ln>
              <a:solidFill>
                <a:schemeClr val="tx1"/>
              </a:solidFill>
              <a:effectLst/>
              <a:latin typeface="Arial" charset="0"/>
            </a:rPr>
            <a:t>Štruktúrovaný rozhovor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b="1" i="1" u="none" strike="noStrike" cap="none" normalizeH="0" baseline="0" dirty="0" smtClean="0">
              <a:ln>
                <a:noFill/>
              </a:ln>
              <a:solidFill>
                <a:schemeClr val="tx1"/>
              </a:solidFill>
              <a:effectLst/>
              <a:latin typeface="Arial" charset="0"/>
            </a:rPr>
            <a:t>Štruktúrované pozorovanie</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b="1" i="1" u="none" strike="noStrike" cap="none" normalizeH="0" baseline="0" dirty="0" smtClean="0">
              <a:ln>
                <a:noFill/>
              </a:ln>
              <a:solidFill>
                <a:schemeClr val="tx1"/>
              </a:solidFill>
              <a:effectLst/>
              <a:latin typeface="Arial" charset="0"/>
            </a:rPr>
            <a:t>Obsahová analýza </a:t>
          </a:r>
          <a:endParaRPr kumimoji="0" lang="cs-CZ" b="1" i="0" u="none" strike="noStrike" cap="none" normalizeH="0" baseline="0" dirty="0" smtClean="0">
            <a:ln>
              <a:noFill/>
            </a:ln>
            <a:solidFill>
              <a:schemeClr val="tx1"/>
            </a:solidFill>
            <a:effectLst/>
            <a:latin typeface="Arial" charset="0"/>
          </a:endParaRPr>
        </a:p>
      </dgm:t>
    </dgm:pt>
    <dgm:pt modelId="{20F2D3D5-7AD5-4612-8AF3-7B1DB41B384B}" type="parTrans" cxnId="{EC9CFF7E-8AA8-4250-8944-924B8E2FDAA3}">
      <dgm:prSet/>
      <dgm:spPr/>
      <dgm:t>
        <a:bodyPr/>
        <a:lstStyle/>
        <a:p>
          <a:endParaRPr lang="cs-CZ"/>
        </a:p>
      </dgm:t>
    </dgm:pt>
    <dgm:pt modelId="{EAF671E6-5774-4BB0-9B57-1215D761D62E}" type="sibTrans" cxnId="{EC9CFF7E-8AA8-4250-8944-924B8E2FDAA3}">
      <dgm:prSet/>
      <dgm:spPr/>
      <dgm:t>
        <a:bodyPr/>
        <a:lstStyle/>
        <a:p>
          <a:endParaRPr lang="cs-CZ"/>
        </a:p>
      </dgm:t>
    </dgm:pt>
    <dgm:pt modelId="{19D9CCDC-46E2-4E7D-89B9-5539586E7DEB}" type="pres">
      <dgm:prSet presAssocID="{F78A55C0-9049-4AFC-9173-BF8C0AFDC0A2}" presName="hierChild1" presStyleCnt="0">
        <dgm:presLayoutVars>
          <dgm:orgChart val="1"/>
          <dgm:chPref val="1"/>
          <dgm:dir/>
          <dgm:animOne val="branch"/>
          <dgm:animLvl val="lvl"/>
          <dgm:resizeHandles/>
        </dgm:presLayoutVars>
      </dgm:prSet>
      <dgm:spPr/>
    </dgm:pt>
    <dgm:pt modelId="{0B7CABE3-F3E3-4D3A-97DC-819CCC408B22}" type="pres">
      <dgm:prSet presAssocID="{7FF7CC9D-3767-4FC9-A6F3-ED7D9372CEA5}" presName="hierRoot1" presStyleCnt="0">
        <dgm:presLayoutVars>
          <dgm:hierBranch/>
        </dgm:presLayoutVars>
      </dgm:prSet>
      <dgm:spPr/>
    </dgm:pt>
    <dgm:pt modelId="{275122B5-1D90-411B-ACEC-C1D7671DBD10}" type="pres">
      <dgm:prSet presAssocID="{7FF7CC9D-3767-4FC9-A6F3-ED7D9372CEA5}" presName="rootComposite1" presStyleCnt="0"/>
      <dgm:spPr/>
    </dgm:pt>
    <dgm:pt modelId="{5D6F7A8C-A918-4CDA-BF1C-1C309E07E089}" type="pres">
      <dgm:prSet presAssocID="{7FF7CC9D-3767-4FC9-A6F3-ED7D9372CEA5}" presName="rootText1" presStyleLbl="node0" presStyleIdx="0" presStyleCnt="1" custScaleX="247052" custScaleY="123773">
        <dgm:presLayoutVars>
          <dgm:chPref val="3"/>
        </dgm:presLayoutVars>
      </dgm:prSet>
      <dgm:spPr/>
      <dgm:t>
        <a:bodyPr/>
        <a:lstStyle/>
        <a:p>
          <a:endParaRPr lang="cs-CZ"/>
        </a:p>
      </dgm:t>
    </dgm:pt>
    <dgm:pt modelId="{20FFC0F9-0979-48B2-86C4-FD15DD7DB0A9}" type="pres">
      <dgm:prSet presAssocID="{7FF7CC9D-3767-4FC9-A6F3-ED7D9372CEA5}" presName="rootConnector1" presStyleLbl="node1" presStyleIdx="0" presStyleCnt="0"/>
      <dgm:spPr/>
      <dgm:t>
        <a:bodyPr/>
        <a:lstStyle/>
        <a:p>
          <a:endParaRPr lang="cs-CZ"/>
        </a:p>
      </dgm:t>
    </dgm:pt>
    <dgm:pt modelId="{74044861-E411-4E72-A495-2F4B98391310}" type="pres">
      <dgm:prSet presAssocID="{7FF7CC9D-3767-4FC9-A6F3-ED7D9372CEA5}" presName="hierChild2" presStyleCnt="0"/>
      <dgm:spPr/>
    </dgm:pt>
    <dgm:pt modelId="{7840C311-F559-4FD1-9B5C-9E264275F235}" type="pres">
      <dgm:prSet presAssocID="{74B14543-4914-4634-89D7-B9F61B884114}" presName="Name35" presStyleLbl="parChTrans1D2" presStyleIdx="0" presStyleCnt="3"/>
      <dgm:spPr/>
      <dgm:t>
        <a:bodyPr/>
        <a:lstStyle/>
        <a:p>
          <a:endParaRPr lang="cs-CZ"/>
        </a:p>
      </dgm:t>
    </dgm:pt>
    <dgm:pt modelId="{B702B46D-BF7D-41FC-95F4-8A5F8803C7E4}" type="pres">
      <dgm:prSet presAssocID="{027B90A3-15A9-4803-B8AC-9063395274A2}" presName="hierRoot2" presStyleCnt="0">
        <dgm:presLayoutVars>
          <dgm:hierBranch/>
        </dgm:presLayoutVars>
      </dgm:prSet>
      <dgm:spPr/>
    </dgm:pt>
    <dgm:pt modelId="{422FEE50-899D-4FF1-9E95-00850001D110}" type="pres">
      <dgm:prSet presAssocID="{027B90A3-15A9-4803-B8AC-9063395274A2}" presName="rootComposite" presStyleCnt="0"/>
      <dgm:spPr/>
    </dgm:pt>
    <dgm:pt modelId="{9C0B7554-AE01-4507-81AE-E95058E77D25}" type="pres">
      <dgm:prSet presAssocID="{027B90A3-15A9-4803-B8AC-9063395274A2}" presName="rootText" presStyleLbl="node2" presStyleIdx="0" presStyleCnt="3" custScaleX="120377">
        <dgm:presLayoutVars>
          <dgm:chPref val="3"/>
        </dgm:presLayoutVars>
      </dgm:prSet>
      <dgm:spPr/>
      <dgm:t>
        <a:bodyPr/>
        <a:lstStyle/>
        <a:p>
          <a:endParaRPr lang="cs-CZ"/>
        </a:p>
      </dgm:t>
    </dgm:pt>
    <dgm:pt modelId="{8595F815-66C8-426C-AF31-21D6E39DA9BE}" type="pres">
      <dgm:prSet presAssocID="{027B90A3-15A9-4803-B8AC-9063395274A2}" presName="rootConnector" presStyleLbl="node2" presStyleIdx="0" presStyleCnt="3"/>
      <dgm:spPr/>
      <dgm:t>
        <a:bodyPr/>
        <a:lstStyle/>
        <a:p>
          <a:endParaRPr lang="cs-CZ"/>
        </a:p>
      </dgm:t>
    </dgm:pt>
    <dgm:pt modelId="{72FAD6A0-4F4C-4F86-9EE9-F0245CAF9E61}" type="pres">
      <dgm:prSet presAssocID="{027B90A3-15A9-4803-B8AC-9063395274A2}" presName="hierChild4" presStyleCnt="0"/>
      <dgm:spPr/>
    </dgm:pt>
    <dgm:pt modelId="{9B98ACA1-9946-47D8-9868-D6EE5FB56710}" type="pres">
      <dgm:prSet presAssocID="{F563AA6E-CD9F-45D8-937E-254ABEC68B69}" presName="Name35" presStyleLbl="parChTrans1D3" presStyleIdx="0" presStyleCnt="3"/>
      <dgm:spPr/>
      <dgm:t>
        <a:bodyPr/>
        <a:lstStyle/>
        <a:p>
          <a:endParaRPr lang="cs-CZ"/>
        </a:p>
      </dgm:t>
    </dgm:pt>
    <dgm:pt modelId="{39A719D2-4D0B-4ECF-AAF9-89CAAE402731}" type="pres">
      <dgm:prSet presAssocID="{E518EF43-E572-4D9B-AF6C-B99828074368}" presName="hierRoot2" presStyleCnt="0">
        <dgm:presLayoutVars>
          <dgm:hierBranch val="r"/>
        </dgm:presLayoutVars>
      </dgm:prSet>
      <dgm:spPr/>
    </dgm:pt>
    <dgm:pt modelId="{AE4EC517-3A8F-487E-9C3F-CB825D719B68}" type="pres">
      <dgm:prSet presAssocID="{E518EF43-E572-4D9B-AF6C-B99828074368}" presName="rootComposite" presStyleCnt="0"/>
      <dgm:spPr/>
    </dgm:pt>
    <dgm:pt modelId="{0E90D85C-AF4B-498D-A393-E2F96ABC35FA}" type="pres">
      <dgm:prSet presAssocID="{E518EF43-E572-4D9B-AF6C-B99828074368}" presName="rootText" presStyleLbl="node3" presStyleIdx="0" presStyleCnt="3" custScaleX="120583" custScaleY="195710">
        <dgm:presLayoutVars>
          <dgm:chPref val="3"/>
        </dgm:presLayoutVars>
      </dgm:prSet>
      <dgm:spPr/>
      <dgm:t>
        <a:bodyPr/>
        <a:lstStyle/>
        <a:p>
          <a:endParaRPr lang="cs-CZ"/>
        </a:p>
      </dgm:t>
    </dgm:pt>
    <dgm:pt modelId="{4373E349-758E-43AE-92D0-7DE3B1DEC016}" type="pres">
      <dgm:prSet presAssocID="{E518EF43-E572-4D9B-AF6C-B99828074368}" presName="rootConnector" presStyleLbl="node3" presStyleIdx="0" presStyleCnt="3"/>
      <dgm:spPr/>
      <dgm:t>
        <a:bodyPr/>
        <a:lstStyle/>
        <a:p>
          <a:endParaRPr lang="cs-CZ"/>
        </a:p>
      </dgm:t>
    </dgm:pt>
    <dgm:pt modelId="{61AC2333-5E71-47F3-AF53-1E03EA85A9ED}" type="pres">
      <dgm:prSet presAssocID="{E518EF43-E572-4D9B-AF6C-B99828074368}" presName="hierChild4" presStyleCnt="0"/>
      <dgm:spPr/>
    </dgm:pt>
    <dgm:pt modelId="{142D8E58-0C12-4A71-A618-4EE56C1E27F5}" type="pres">
      <dgm:prSet presAssocID="{E518EF43-E572-4D9B-AF6C-B99828074368}" presName="hierChild5" presStyleCnt="0"/>
      <dgm:spPr/>
    </dgm:pt>
    <dgm:pt modelId="{ECA4B50D-1F1A-4994-8612-6B3DBDF4A0F5}" type="pres">
      <dgm:prSet presAssocID="{027B90A3-15A9-4803-B8AC-9063395274A2}" presName="hierChild5" presStyleCnt="0"/>
      <dgm:spPr/>
    </dgm:pt>
    <dgm:pt modelId="{BBCDD9A0-033A-4659-8226-684D44E32D44}" type="pres">
      <dgm:prSet presAssocID="{9293ABD4-304C-40C1-80E1-42CC7934A82D}" presName="Name35" presStyleLbl="parChTrans1D2" presStyleIdx="1" presStyleCnt="3"/>
      <dgm:spPr/>
      <dgm:t>
        <a:bodyPr/>
        <a:lstStyle/>
        <a:p>
          <a:endParaRPr lang="cs-CZ"/>
        </a:p>
      </dgm:t>
    </dgm:pt>
    <dgm:pt modelId="{8F6272F1-2FC2-4F4E-8CF2-1562A7CBC926}" type="pres">
      <dgm:prSet presAssocID="{B3DB5ECC-6B9D-4428-AD50-DC544F467D77}" presName="hierRoot2" presStyleCnt="0">
        <dgm:presLayoutVars>
          <dgm:hierBranch/>
        </dgm:presLayoutVars>
      </dgm:prSet>
      <dgm:spPr/>
    </dgm:pt>
    <dgm:pt modelId="{5675C0B9-FC3F-427B-A831-F3789D477A69}" type="pres">
      <dgm:prSet presAssocID="{B3DB5ECC-6B9D-4428-AD50-DC544F467D77}" presName="rootComposite" presStyleCnt="0"/>
      <dgm:spPr/>
    </dgm:pt>
    <dgm:pt modelId="{D73E7765-3EBE-4952-A809-C6C382065E16}" type="pres">
      <dgm:prSet presAssocID="{B3DB5ECC-6B9D-4428-AD50-DC544F467D77}" presName="rootText" presStyleLbl="node2" presStyleIdx="1" presStyleCnt="3" custScaleX="121361">
        <dgm:presLayoutVars>
          <dgm:chPref val="3"/>
        </dgm:presLayoutVars>
      </dgm:prSet>
      <dgm:spPr/>
      <dgm:t>
        <a:bodyPr/>
        <a:lstStyle/>
        <a:p>
          <a:endParaRPr lang="cs-CZ"/>
        </a:p>
      </dgm:t>
    </dgm:pt>
    <dgm:pt modelId="{6622A18F-E0BE-4FB4-B47F-D33CE4BBFAC3}" type="pres">
      <dgm:prSet presAssocID="{B3DB5ECC-6B9D-4428-AD50-DC544F467D77}" presName="rootConnector" presStyleLbl="node2" presStyleIdx="1" presStyleCnt="3"/>
      <dgm:spPr/>
      <dgm:t>
        <a:bodyPr/>
        <a:lstStyle/>
        <a:p>
          <a:endParaRPr lang="cs-CZ"/>
        </a:p>
      </dgm:t>
    </dgm:pt>
    <dgm:pt modelId="{EF55CB36-3DA8-47C2-9186-D87CC4293FF2}" type="pres">
      <dgm:prSet presAssocID="{B3DB5ECC-6B9D-4428-AD50-DC544F467D77}" presName="hierChild4" presStyleCnt="0"/>
      <dgm:spPr/>
    </dgm:pt>
    <dgm:pt modelId="{8F596E47-F74A-479A-AB15-5EE59CAFF617}" type="pres">
      <dgm:prSet presAssocID="{A22C9BD8-D158-46FD-860C-8A9289D844CF}" presName="Name35" presStyleLbl="parChTrans1D3" presStyleIdx="1" presStyleCnt="3"/>
      <dgm:spPr/>
      <dgm:t>
        <a:bodyPr/>
        <a:lstStyle/>
        <a:p>
          <a:endParaRPr lang="cs-CZ"/>
        </a:p>
      </dgm:t>
    </dgm:pt>
    <dgm:pt modelId="{884611CB-B1A7-48D4-9658-DC5E96229C0F}" type="pres">
      <dgm:prSet presAssocID="{DBDFA689-EB12-4685-B917-1C48122F0EF9}" presName="hierRoot2" presStyleCnt="0">
        <dgm:presLayoutVars>
          <dgm:hierBranch val="r"/>
        </dgm:presLayoutVars>
      </dgm:prSet>
      <dgm:spPr/>
    </dgm:pt>
    <dgm:pt modelId="{EA8C744C-B591-4C94-B0DC-F52C44A9B07E}" type="pres">
      <dgm:prSet presAssocID="{DBDFA689-EB12-4685-B917-1C48122F0EF9}" presName="rootComposite" presStyleCnt="0"/>
      <dgm:spPr/>
    </dgm:pt>
    <dgm:pt modelId="{9420B8E2-AC39-421D-B9A7-327EAA84F373}" type="pres">
      <dgm:prSet presAssocID="{DBDFA689-EB12-4685-B917-1C48122F0EF9}" presName="rootText" presStyleLbl="node3" presStyleIdx="1" presStyleCnt="3" custScaleX="130031" custScaleY="191258">
        <dgm:presLayoutVars>
          <dgm:chPref val="3"/>
        </dgm:presLayoutVars>
      </dgm:prSet>
      <dgm:spPr/>
      <dgm:t>
        <a:bodyPr/>
        <a:lstStyle/>
        <a:p>
          <a:endParaRPr lang="cs-CZ"/>
        </a:p>
      </dgm:t>
    </dgm:pt>
    <dgm:pt modelId="{799D753C-13A6-4E6C-98C9-A72E4DE2FE87}" type="pres">
      <dgm:prSet presAssocID="{DBDFA689-EB12-4685-B917-1C48122F0EF9}" presName="rootConnector" presStyleLbl="node3" presStyleIdx="1" presStyleCnt="3"/>
      <dgm:spPr/>
      <dgm:t>
        <a:bodyPr/>
        <a:lstStyle/>
        <a:p>
          <a:endParaRPr lang="cs-CZ"/>
        </a:p>
      </dgm:t>
    </dgm:pt>
    <dgm:pt modelId="{68BAE7A0-6E66-429B-AFD0-02A09195FA8C}" type="pres">
      <dgm:prSet presAssocID="{DBDFA689-EB12-4685-B917-1C48122F0EF9}" presName="hierChild4" presStyleCnt="0"/>
      <dgm:spPr/>
    </dgm:pt>
    <dgm:pt modelId="{B3327A96-2A5E-430F-81E3-DB5D0744389E}" type="pres">
      <dgm:prSet presAssocID="{DBDFA689-EB12-4685-B917-1C48122F0EF9}" presName="hierChild5" presStyleCnt="0"/>
      <dgm:spPr/>
    </dgm:pt>
    <dgm:pt modelId="{9FBBEE5D-FEF2-489B-BA5F-6B86D00907E9}" type="pres">
      <dgm:prSet presAssocID="{B3DB5ECC-6B9D-4428-AD50-DC544F467D77}" presName="hierChild5" presStyleCnt="0"/>
      <dgm:spPr/>
    </dgm:pt>
    <dgm:pt modelId="{6138BCBF-9FBC-4D37-8127-DF489CE5B355}" type="pres">
      <dgm:prSet presAssocID="{B1F42E71-5124-422D-8F60-F726E3B47AAF}" presName="Name35" presStyleLbl="parChTrans1D2" presStyleIdx="2" presStyleCnt="3"/>
      <dgm:spPr/>
      <dgm:t>
        <a:bodyPr/>
        <a:lstStyle/>
        <a:p>
          <a:endParaRPr lang="cs-CZ"/>
        </a:p>
      </dgm:t>
    </dgm:pt>
    <dgm:pt modelId="{E01DEFB0-5797-4F6C-8911-D55CBC8FA5B1}" type="pres">
      <dgm:prSet presAssocID="{3F7521D4-965F-44BF-84E7-C96A0D9CF42B}" presName="hierRoot2" presStyleCnt="0">
        <dgm:presLayoutVars>
          <dgm:hierBranch/>
        </dgm:presLayoutVars>
      </dgm:prSet>
      <dgm:spPr/>
    </dgm:pt>
    <dgm:pt modelId="{D30B29BE-C9AA-48D7-BC00-540B5B73A778}" type="pres">
      <dgm:prSet presAssocID="{3F7521D4-965F-44BF-84E7-C96A0D9CF42B}" presName="rootComposite" presStyleCnt="0"/>
      <dgm:spPr/>
    </dgm:pt>
    <dgm:pt modelId="{413CA501-BC70-41D4-A4D4-09D621CD84F8}" type="pres">
      <dgm:prSet presAssocID="{3F7521D4-965F-44BF-84E7-C96A0D9CF42B}" presName="rootText" presStyleLbl="node2" presStyleIdx="2" presStyleCnt="3" custScaleX="109699">
        <dgm:presLayoutVars>
          <dgm:chPref val="3"/>
        </dgm:presLayoutVars>
      </dgm:prSet>
      <dgm:spPr/>
      <dgm:t>
        <a:bodyPr/>
        <a:lstStyle/>
        <a:p>
          <a:endParaRPr lang="cs-CZ"/>
        </a:p>
      </dgm:t>
    </dgm:pt>
    <dgm:pt modelId="{65E56C05-9A2F-461A-ACB9-CED7423E0E58}" type="pres">
      <dgm:prSet presAssocID="{3F7521D4-965F-44BF-84E7-C96A0D9CF42B}" presName="rootConnector" presStyleLbl="node2" presStyleIdx="2" presStyleCnt="3"/>
      <dgm:spPr/>
      <dgm:t>
        <a:bodyPr/>
        <a:lstStyle/>
        <a:p>
          <a:endParaRPr lang="cs-CZ"/>
        </a:p>
      </dgm:t>
    </dgm:pt>
    <dgm:pt modelId="{95B0DB70-BB3F-41AB-BC11-662824A8D534}" type="pres">
      <dgm:prSet presAssocID="{3F7521D4-965F-44BF-84E7-C96A0D9CF42B}" presName="hierChild4" presStyleCnt="0"/>
      <dgm:spPr/>
    </dgm:pt>
    <dgm:pt modelId="{8A475A0F-707E-485D-BF25-532A91D18A58}" type="pres">
      <dgm:prSet presAssocID="{20F2D3D5-7AD5-4612-8AF3-7B1DB41B384B}" presName="Name35" presStyleLbl="parChTrans1D3" presStyleIdx="2" presStyleCnt="3"/>
      <dgm:spPr/>
      <dgm:t>
        <a:bodyPr/>
        <a:lstStyle/>
        <a:p>
          <a:endParaRPr lang="cs-CZ"/>
        </a:p>
      </dgm:t>
    </dgm:pt>
    <dgm:pt modelId="{73B33D8F-487C-497A-9566-4A308A923134}" type="pres">
      <dgm:prSet presAssocID="{42DE7AAE-9846-413C-9F31-7079E2F19E17}" presName="hierRoot2" presStyleCnt="0">
        <dgm:presLayoutVars>
          <dgm:hierBranch val="r"/>
        </dgm:presLayoutVars>
      </dgm:prSet>
      <dgm:spPr/>
    </dgm:pt>
    <dgm:pt modelId="{110385EB-C97A-4346-90C8-91C09E6C223A}" type="pres">
      <dgm:prSet presAssocID="{42DE7AAE-9846-413C-9F31-7079E2F19E17}" presName="rootComposite" presStyleCnt="0"/>
      <dgm:spPr/>
    </dgm:pt>
    <dgm:pt modelId="{3B397359-782F-40A1-BBF3-AE1C111FF78F}" type="pres">
      <dgm:prSet presAssocID="{42DE7AAE-9846-413C-9F31-7079E2F19E17}" presName="rootText" presStyleLbl="node3" presStyleIdx="2" presStyleCnt="3" custScaleX="112113" custScaleY="191834">
        <dgm:presLayoutVars>
          <dgm:chPref val="3"/>
        </dgm:presLayoutVars>
      </dgm:prSet>
      <dgm:spPr/>
      <dgm:t>
        <a:bodyPr/>
        <a:lstStyle/>
        <a:p>
          <a:endParaRPr lang="cs-CZ"/>
        </a:p>
      </dgm:t>
    </dgm:pt>
    <dgm:pt modelId="{989FF015-ACAD-46A9-B251-6B983CDF7E03}" type="pres">
      <dgm:prSet presAssocID="{42DE7AAE-9846-413C-9F31-7079E2F19E17}" presName="rootConnector" presStyleLbl="node3" presStyleIdx="2" presStyleCnt="3"/>
      <dgm:spPr/>
      <dgm:t>
        <a:bodyPr/>
        <a:lstStyle/>
        <a:p>
          <a:endParaRPr lang="cs-CZ"/>
        </a:p>
      </dgm:t>
    </dgm:pt>
    <dgm:pt modelId="{FCF0C4CB-DE0D-4B9F-B168-AFDBA531FD70}" type="pres">
      <dgm:prSet presAssocID="{42DE7AAE-9846-413C-9F31-7079E2F19E17}" presName="hierChild4" presStyleCnt="0"/>
      <dgm:spPr/>
    </dgm:pt>
    <dgm:pt modelId="{717D7A08-3345-4DB1-A4D9-71E055B64E0C}" type="pres">
      <dgm:prSet presAssocID="{42DE7AAE-9846-413C-9F31-7079E2F19E17}" presName="hierChild5" presStyleCnt="0"/>
      <dgm:spPr/>
    </dgm:pt>
    <dgm:pt modelId="{4999525E-8841-4CA5-BD66-319ADC8B1918}" type="pres">
      <dgm:prSet presAssocID="{3F7521D4-965F-44BF-84E7-C96A0D9CF42B}" presName="hierChild5" presStyleCnt="0"/>
      <dgm:spPr/>
    </dgm:pt>
    <dgm:pt modelId="{38311AD8-DAF3-4634-B8B4-5FBFBEDF716E}" type="pres">
      <dgm:prSet presAssocID="{7FF7CC9D-3767-4FC9-A6F3-ED7D9372CEA5}" presName="hierChild3" presStyleCnt="0"/>
      <dgm:spPr/>
    </dgm:pt>
  </dgm:ptLst>
  <dgm:cxnLst>
    <dgm:cxn modelId="{952EA089-EBE9-470D-B419-107E243FFF38}" type="presOf" srcId="{F78A55C0-9049-4AFC-9173-BF8C0AFDC0A2}" destId="{19D9CCDC-46E2-4E7D-89B9-5539586E7DEB}" srcOrd="0" destOrd="0" presId="urn:microsoft.com/office/officeart/2005/8/layout/orgChart1"/>
    <dgm:cxn modelId="{AA9F02A7-4597-4941-A077-DC03592BEAC4}" type="presOf" srcId="{F563AA6E-CD9F-45D8-937E-254ABEC68B69}" destId="{9B98ACA1-9946-47D8-9868-D6EE5FB56710}" srcOrd="0" destOrd="0" presId="urn:microsoft.com/office/officeart/2005/8/layout/orgChart1"/>
    <dgm:cxn modelId="{964ECFC0-E492-4DEE-826B-51145C49BBC8}" type="presOf" srcId="{3F7521D4-965F-44BF-84E7-C96A0D9CF42B}" destId="{65E56C05-9A2F-461A-ACB9-CED7423E0E58}" srcOrd="1" destOrd="0" presId="urn:microsoft.com/office/officeart/2005/8/layout/orgChart1"/>
    <dgm:cxn modelId="{F5B802B0-75AF-44B2-9B93-CFA99CB630CA}" srcId="{7FF7CC9D-3767-4FC9-A6F3-ED7D9372CEA5}" destId="{027B90A3-15A9-4803-B8AC-9063395274A2}" srcOrd="0" destOrd="0" parTransId="{74B14543-4914-4634-89D7-B9F61B884114}" sibTransId="{6F57C010-AA23-4D36-A2C1-351D238D9921}"/>
    <dgm:cxn modelId="{A40EF0C3-3545-4039-8962-288A9EF045B8}" type="presOf" srcId="{7FF7CC9D-3767-4FC9-A6F3-ED7D9372CEA5}" destId="{20FFC0F9-0979-48B2-86C4-FD15DD7DB0A9}" srcOrd="1" destOrd="0" presId="urn:microsoft.com/office/officeart/2005/8/layout/orgChart1"/>
    <dgm:cxn modelId="{5933F5E5-D71B-4555-AFED-4A3AD03ADC14}" srcId="{7FF7CC9D-3767-4FC9-A6F3-ED7D9372CEA5}" destId="{B3DB5ECC-6B9D-4428-AD50-DC544F467D77}" srcOrd="1" destOrd="0" parTransId="{9293ABD4-304C-40C1-80E1-42CC7934A82D}" sibTransId="{89EBFFF2-2510-4D1A-8521-445B9F979926}"/>
    <dgm:cxn modelId="{C07A75C6-5BF8-4EFF-B4FE-97A4825DC654}" type="presOf" srcId="{B3DB5ECC-6B9D-4428-AD50-DC544F467D77}" destId="{D73E7765-3EBE-4952-A809-C6C382065E16}" srcOrd="0" destOrd="0" presId="urn:microsoft.com/office/officeart/2005/8/layout/orgChart1"/>
    <dgm:cxn modelId="{5FE64345-0F07-418A-9150-57C56F72F4E3}" type="presOf" srcId="{B1F42E71-5124-422D-8F60-F726E3B47AAF}" destId="{6138BCBF-9FBC-4D37-8127-DF489CE5B355}" srcOrd="0" destOrd="0" presId="urn:microsoft.com/office/officeart/2005/8/layout/orgChart1"/>
    <dgm:cxn modelId="{2F35FF00-40FE-4550-A2EF-17966726CAF1}" srcId="{7FF7CC9D-3767-4FC9-A6F3-ED7D9372CEA5}" destId="{3F7521D4-965F-44BF-84E7-C96A0D9CF42B}" srcOrd="2" destOrd="0" parTransId="{B1F42E71-5124-422D-8F60-F726E3B47AAF}" sibTransId="{DF54DC8D-67D4-481B-8A33-750C9F160695}"/>
    <dgm:cxn modelId="{B212F6BB-2CB2-4DA9-994F-757BF6101682}" type="presOf" srcId="{A22C9BD8-D158-46FD-860C-8A9289D844CF}" destId="{8F596E47-F74A-479A-AB15-5EE59CAFF617}" srcOrd="0" destOrd="0" presId="urn:microsoft.com/office/officeart/2005/8/layout/orgChart1"/>
    <dgm:cxn modelId="{61159F13-6B8F-4E97-9FE8-DF4A0787A6EF}" type="presOf" srcId="{E518EF43-E572-4D9B-AF6C-B99828074368}" destId="{4373E349-758E-43AE-92D0-7DE3B1DEC016}" srcOrd="1" destOrd="0" presId="urn:microsoft.com/office/officeart/2005/8/layout/orgChart1"/>
    <dgm:cxn modelId="{BF7D1012-9D0F-46A8-8F6D-F7185B3E05C2}" type="presOf" srcId="{B3DB5ECC-6B9D-4428-AD50-DC544F467D77}" destId="{6622A18F-E0BE-4FB4-B47F-D33CE4BBFAC3}" srcOrd="1" destOrd="0" presId="urn:microsoft.com/office/officeart/2005/8/layout/orgChart1"/>
    <dgm:cxn modelId="{B0F70E7F-AD9C-43B9-9517-F68C9A9E8430}" srcId="{B3DB5ECC-6B9D-4428-AD50-DC544F467D77}" destId="{DBDFA689-EB12-4685-B917-1C48122F0EF9}" srcOrd="0" destOrd="0" parTransId="{A22C9BD8-D158-46FD-860C-8A9289D844CF}" sibTransId="{CC38F6B0-4303-4F34-9F1C-FF773DA5466F}"/>
    <dgm:cxn modelId="{776AD77A-503C-43F8-BF81-D5AE2F6A437D}" type="presOf" srcId="{DBDFA689-EB12-4685-B917-1C48122F0EF9}" destId="{799D753C-13A6-4E6C-98C9-A72E4DE2FE87}" srcOrd="1" destOrd="0" presId="urn:microsoft.com/office/officeart/2005/8/layout/orgChart1"/>
    <dgm:cxn modelId="{94636D10-9286-4013-9F77-429A5AB32080}" type="presOf" srcId="{42DE7AAE-9846-413C-9F31-7079E2F19E17}" destId="{989FF015-ACAD-46A9-B251-6B983CDF7E03}" srcOrd="1" destOrd="0" presId="urn:microsoft.com/office/officeart/2005/8/layout/orgChart1"/>
    <dgm:cxn modelId="{64CA3D2F-7B0D-4B93-99B9-3EB58079D47F}" type="presOf" srcId="{7FF7CC9D-3767-4FC9-A6F3-ED7D9372CEA5}" destId="{5D6F7A8C-A918-4CDA-BF1C-1C309E07E089}" srcOrd="0" destOrd="0" presId="urn:microsoft.com/office/officeart/2005/8/layout/orgChart1"/>
    <dgm:cxn modelId="{7611D9D4-CD14-4EFC-B981-010555AE0407}" type="presOf" srcId="{027B90A3-15A9-4803-B8AC-9063395274A2}" destId="{9C0B7554-AE01-4507-81AE-E95058E77D25}" srcOrd="0" destOrd="0" presId="urn:microsoft.com/office/officeart/2005/8/layout/orgChart1"/>
    <dgm:cxn modelId="{BBD7E6A1-6FCC-4DB6-B33A-9FAFDBA56AA7}" srcId="{027B90A3-15A9-4803-B8AC-9063395274A2}" destId="{E518EF43-E572-4D9B-AF6C-B99828074368}" srcOrd="0" destOrd="0" parTransId="{F563AA6E-CD9F-45D8-937E-254ABEC68B69}" sibTransId="{68C6C7A3-7121-4BB9-969F-480D55DC8529}"/>
    <dgm:cxn modelId="{91B1ADEF-1276-4956-A774-498FEEBDEBE8}" type="presOf" srcId="{42DE7AAE-9846-413C-9F31-7079E2F19E17}" destId="{3B397359-782F-40A1-BBF3-AE1C111FF78F}" srcOrd="0" destOrd="0" presId="urn:microsoft.com/office/officeart/2005/8/layout/orgChart1"/>
    <dgm:cxn modelId="{50895573-1DC9-4D48-983A-11BC674F0152}" type="presOf" srcId="{9293ABD4-304C-40C1-80E1-42CC7934A82D}" destId="{BBCDD9A0-033A-4659-8226-684D44E32D44}" srcOrd="0" destOrd="0" presId="urn:microsoft.com/office/officeart/2005/8/layout/orgChart1"/>
    <dgm:cxn modelId="{E7AEDFED-3C6D-48FE-AEF5-88ED30530906}" type="presOf" srcId="{027B90A3-15A9-4803-B8AC-9063395274A2}" destId="{8595F815-66C8-426C-AF31-21D6E39DA9BE}" srcOrd="1" destOrd="0" presId="urn:microsoft.com/office/officeart/2005/8/layout/orgChart1"/>
    <dgm:cxn modelId="{4C2A133E-C94D-4E9D-A3E9-24581828ECD6}" type="presOf" srcId="{74B14543-4914-4634-89D7-B9F61B884114}" destId="{7840C311-F559-4FD1-9B5C-9E264275F235}" srcOrd="0" destOrd="0" presId="urn:microsoft.com/office/officeart/2005/8/layout/orgChart1"/>
    <dgm:cxn modelId="{0ADEEA94-A434-4986-A47D-CD0FACB50229}" srcId="{F78A55C0-9049-4AFC-9173-BF8C0AFDC0A2}" destId="{7FF7CC9D-3767-4FC9-A6F3-ED7D9372CEA5}" srcOrd="0" destOrd="0" parTransId="{E1B23699-676A-4502-B169-F75A167003AE}" sibTransId="{45D3BC1F-093F-4C9E-B527-0027A5BF6D78}"/>
    <dgm:cxn modelId="{F7D23563-EEC3-45DF-8AF5-99E56C89D130}" type="presOf" srcId="{3F7521D4-965F-44BF-84E7-C96A0D9CF42B}" destId="{413CA501-BC70-41D4-A4D4-09D621CD84F8}" srcOrd="0" destOrd="0" presId="urn:microsoft.com/office/officeart/2005/8/layout/orgChart1"/>
    <dgm:cxn modelId="{B14A4751-45BF-4807-9BD2-346C65643B30}" type="presOf" srcId="{E518EF43-E572-4D9B-AF6C-B99828074368}" destId="{0E90D85C-AF4B-498D-A393-E2F96ABC35FA}" srcOrd="0" destOrd="0" presId="urn:microsoft.com/office/officeart/2005/8/layout/orgChart1"/>
    <dgm:cxn modelId="{0CDFCEC3-525A-44AD-AE9C-B2DA42331FE7}" type="presOf" srcId="{DBDFA689-EB12-4685-B917-1C48122F0EF9}" destId="{9420B8E2-AC39-421D-B9A7-327EAA84F373}" srcOrd="0" destOrd="0" presId="urn:microsoft.com/office/officeart/2005/8/layout/orgChart1"/>
    <dgm:cxn modelId="{EC9CFF7E-8AA8-4250-8944-924B8E2FDAA3}" srcId="{3F7521D4-965F-44BF-84E7-C96A0D9CF42B}" destId="{42DE7AAE-9846-413C-9F31-7079E2F19E17}" srcOrd="0" destOrd="0" parTransId="{20F2D3D5-7AD5-4612-8AF3-7B1DB41B384B}" sibTransId="{EAF671E6-5774-4BB0-9B57-1215D761D62E}"/>
    <dgm:cxn modelId="{0C417637-DA7D-466A-976F-0F24C6A6518C}" type="presOf" srcId="{20F2D3D5-7AD5-4612-8AF3-7B1DB41B384B}" destId="{8A475A0F-707E-485D-BF25-532A91D18A58}" srcOrd="0" destOrd="0" presId="urn:microsoft.com/office/officeart/2005/8/layout/orgChart1"/>
    <dgm:cxn modelId="{10D31BD1-0B3F-4044-9C87-85440EEA2B9A}" type="presParOf" srcId="{19D9CCDC-46E2-4E7D-89B9-5539586E7DEB}" destId="{0B7CABE3-F3E3-4D3A-97DC-819CCC408B22}" srcOrd="0" destOrd="0" presId="urn:microsoft.com/office/officeart/2005/8/layout/orgChart1"/>
    <dgm:cxn modelId="{A886BD1E-4F82-4D32-9DE9-B52817CAFA33}" type="presParOf" srcId="{0B7CABE3-F3E3-4D3A-97DC-819CCC408B22}" destId="{275122B5-1D90-411B-ACEC-C1D7671DBD10}" srcOrd="0" destOrd="0" presId="urn:microsoft.com/office/officeart/2005/8/layout/orgChart1"/>
    <dgm:cxn modelId="{F5675B32-C80A-45F7-840A-E6D8E69CA6A4}" type="presParOf" srcId="{275122B5-1D90-411B-ACEC-C1D7671DBD10}" destId="{5D6F7A8C-A918-4CDA-BF1C-1C309E07E089}" srcOrd="0" destOrd="0" presId="urn:microsoft.com/office/officeart/2005/8/layout/orgChart1"/>
    <dgm:cxn modelId="{3E50B224-B285-4129-8BC7-E3E29E2D6315}" type="presParOf" srcId="{275122B5-1D90-411B-ACEC-C1D7671DBD10}" destId="{20FFC0F9-0979-48B2-86C4-FD15DD7DB0A9}" srcOrd="1" destOrd="0" presId="urn:microsoft.com/office/officeart/2005/8/layout/orgChart1"/>
    <dgm:cxn modelId="{0D799856-9291-4248-8F51-7437176AD5DF}" type="presParOf" srcId="{0B7CABE3-F3E3-4D3A-97DC-819CCC408B22}" destId="{74044861-E411-4E72-A495-2F4B98391310}" srcOrd="1" destOrd="0" presId="urn:microsoft.com/office/officeart/2005/8/layout/orgChart1"/>
    <dgm:cxn modelId="{B48ADFAF-357A-48DC-B3D9-1075DFC5F716}" type="presParOf" srcId="{74044861-E411-4E72-A495-2F4B98391310}" destId="{7840C311-F559-4FD1-9B5C-9E264275F235}" srcOrd="0" destOrd="0" presId="urn:microsoft.com/office/officeart/2005/8/layout/orgChart1"/>
    <dgm:cxn modelId="{F8796001-47DE-4084-AEA2-2CDF6B5F19D1}" type="presParOf" srcId="{74044861-E411-4E72-A495-2F4B98391310}" destId="{B702B46D-BF7D-41FC-95F4-8A5F8803C7E4}" srcOrd="1" destOrd="0" presId="urn:microsoft.com/office/officeart/2005/8/layout/orgChart1"/>
    <dgm:cxn modelId="{3A5AC246-CB87-4C2D-A9F5-01AB302A6DB6}" type="presParOf" srcId="{B702B46D-BF7D-41FC-95F4-8A5F8803C7E4}" destId="{422FEE50-899D-4FF1-9E95-00850001D110}" srcOrd="0" destOrd="0" presId="urn:microsoft.com/office/officeart/2005/8/layout/orgChart1"/>
    <dgm:cxn modelId="{8636186D-ACA9-4A7A-BD51-0F33CF5ADBE1}" type="presParOf" srcId="{422FEE50-899D-4FF1-9E95-00850001D110}" destId="{9C0B7554-AE01-4507-81AE-E95058E77D25}" srcOrd="0" destOrd="0" presId="urn:microsoft.com/office/officeart/2005/8/layout/orgChart1"/>
    <dgm:cxn modelId="{7B6C2C20-7FE1-44F2-B810-2B53FE90DF2E}" type="presParOf" srcId="{422FEE50-899D-4FF1-9E95-00850001D110}" destId="{8595F815-66C8-426C-AF31-21D6E39DA9BE}" srcOrd="1" destOrd="0" presId="urn:microsoft.com/office/officeart/2005/8/layout/orgChart1"/>
    <dgm:cxn modelId="{2750E97B-A830-4C28-9926-B305ECC92F4E}" type="presParOf" srcId="{B702B46D-BF7D-41FC-95F4-8A5F8803C7E4}" destId="{72FAD6A0-4F4C-4F86-9EE9-F0245CAF9E61}" srcOrd="1" destOrd="0" presId="urn:microsoft.com/office/officeart/2005/8/layout/orgChart1"/>
    <dgm:cxn modelId="{84500423-0570-4762-865E-A3C6E9941FDA}" type="presParOf" srcId="{72FAD6A0-4F4C-4F86-9EE9-F0245CAF9E61}" destId="{9B98ACA1-9946-47D8-9868-D6EE5FB56710}" srcOrd="0" destOrd="0" presId="urn:microsoft.com/office/officeart/2005/8/layout/orgChart1"/>
    <dgm:cxn modelId="{9CEE4E4A-2EA0-4084-9F97-BC7C3F9980DA}" type="presParOf" srcId="{72FAD6A0-4F4C-4F86-9EE9-F0245CAF9E61}" destId="{39A719D2-4D0B-4ECF-AAF9-89CAAE402731}" srcOrd="1" destOrd="0" presId="urn:microsoft.com/office/officeart/2005/8/layout/orgChart1"/>
    <dgm:cxn modelId="{B69F11D2-A8AA-4838-9547-71C6FF34910C}" type="presParOf" srcId="{39A719D2-4D0B-4ECF-AAF9-89CAAE402731}" destId="{AE4EC517-3A8F-487E-9C3F-CB825D719B68}" srcOrd="0" destOrd="0" presId="urn:microsoft.com/office/officeart/2005/8/layout/orgChart1"/>
    <dgm:cxn modelId="{EE7499AA-0669-4EBB-A0F6-065467B16B3F}" type="presParOf" srcId="{AE4EC517-3A8F-487E-9C3F-CB825D719B68}" destId="{0E90D85C-AF4B-498D-A393-E2F96ABC35FA}" srcOrd="0" destOrd="0" presId="urn:microsoft.com/office/officeart/2005/8/layout/orgChart1"/>
    <dgm:cxn modelId="{329AC3E8-A80A-4C1D-8732-B0AE8F13458E}" type="presParOf" srcId="{AE4EC517-3A8F-487E-9C3F-CB825D719B68}" destId="{4373E349-758E-43AE-92D0-7DE3B1DEC016}" srcOrd="1" destOrd="0" presId="urn:microsoft.com/office/officeart/2005/8/layout/orgChart1"/>
    <dgm:cxn modelId="{4B1E8C01-CD8B-44B4-9273-00338C7F75E8}" type="presParOf" srcId="{39A719D2-4D0B-4ECF-AAF9-89CAAE402731}" destId="{61AC2333-5E71-47F3-AF53-1E03EA85A9ED}" srcOrd="1" destOrd="0" presId="urn:microsoft.com/office/officeart/2005/8/layout/orgChart1"/>
    <dgm:cxn modelId="{8DF91346-B6A3-44B8-8F8E-9628029FC177}" type="presParOf" srcId="{39A719D2-4D0B-4ECF-AAF9-89CAAE402731}" destId="{142D8E58-0C12-4A71-A618-4EE56C1E27F5}" srcOrd="2" destOrd="0" presId="urn:microsoft.com/office/officeart/2005/8/layout/orgChart1"/>
    <dgm:cxn modelId="{4AFEC210-4F10-4C52-BD2F-9234BAD58A52}" type="presParOf" srcId="{B702B46D-BF7D-41FC-95F4-8A5F8803C7E4}" destId="{ECA4B50D-1F1A-4994-8612-6B3DBDF4A0F5}" srcOrd="2" destOrd="0" presId="urn:microsoft.com/office/officeart/2005/8/layout/orgChart1"/>
    <dgm:cxn modelId="{7996F040-17C9-4337-8D51-02DE1FA7AC68}" type="presParOf" srcId="{74044861-E411-4E72-A495-2F4B98391310}" destId="{BBCDD9A0-033A-4659-8226-684D44E32D44}" srcOrd="2" destOrd="0" presId="urn:microsoft.com/office/officeart/2005/8/layout/orgChart1"/>
    <dgm:cxn modelId="{09E2BC2B-B0F7-4266-A685-6176C028D161}" type="presParOf" srcId="{74044861-E411-4E72-A495-2F4B98391310}" destId="{8F6272F1-2FC2-4F4E-8CF2-1562A7CBC926}" srcOrd="3" destOrd="0" presId="urn:microsoft.com/office/officeart/2005/8/layout/orgChart1"/>
    <dgm:cxn modelId="{3FF4DFF1-76EF-4771-9FB1-FB0852618B5A}" type="presParOf" srcId="{8F6272F1-2FC2-4F4E-8CF2-1562A7CBC926}" destId="{5675C0B9-FC3F-427B-A831-F3789D477A69}" srcOrd="0" destOrd="0" presId="urn:microsoft.com/office/officeart/2005/8/layout/orgChart1"/>
    <dgm:cxn modelId="{809D34E0-6201-48CC-BF8F-DB93C5E1481C}" type="presParOf" srcId="{5675C0B9-FC3F-427B-A831-F3789D477A69}" destId="{D73E7765-3EBE-4952-A809-C6C382065E16}" srcOrd="0" destOrd="0" presId="urn:microsoft.com/office/officeart/2005/8/layout/orgChart1"/>
    <dgm:cxn modelId="{0B62D948-F2E5-4C3C-96C0-F7343CB54732}" type="presParOf" srcId="{5675C0B9-FC3F-427B-A831-F3789D477A69}" destId="{6622A18F-E0BE-4FB4-B47F-D33CE4BBFAC3}" srcOrd="1" destOrd="0" presId="urn:microsoft.com/office/officeart/2005/8/layout/orgChart1"/>
    <dgm:cxn modelId="{D649FC0B-0678-492D-BC61-2E1F35417AFF}" type="presParOf" srcId="{8F6272F1-2FC2-4F4E-8CF2-1562A7CBC926}" destId="{EF55CB36-3DA8-47C2-9186-D87CC4293FF2}" srcOrd="1" destOrd="0" presId="urn:microsoft.com/office/officeart/2005/8/layout/orgChart1"/>
    <dgm:cxn modelId="{A75FCC22-B0DB-4D68-BC0F-091DAC851A0C}" type="presParOf" srcId="{EF55CB36-3DA8-47C2-9186-D87CC4293FF2}" destId="{8F596E47-F74A-479A-AB15-5EE59CAFF617}" srcOrd="0" destOrd="0" presId="urn:microsoft.com/office/officeart/2005/8/layout/orgChart1"/>
    <dgm:cxn modelId="{EFAF48F7-0896-4D9D-A038-3DC4E5A4CEAF}" type="presParOf" srcId="{EF55CB36-3DA8-47C2-9186-D87CC4293FF2}" destId="{884611CB-B1A7-48D4-9658-DC5E96229C0F}" srcOrd="1" destOrd="0" presId="urn:microsoft.com/office/officeart/2005/8/layout/orgChart1"/>
    <dgm:cxn modelId="{E067D6FB-301B-423B-93C5-2A1FCE16E5DC}" type="presParOf" srcId="{884611CB-B1A7-48D4-9658-DC5E96229C0F}" destId="{EA8C744C-B591-4C94-B0DC-F52C44A9B07E}" srcOrd="0" destOrd="0" presId="urn:microsoft.com/office/officeart/2005/8/layout/orgChart1"/>
    <dgm:cxn modelId="{48A89DFB-FBC5-44EB-BAF6-BAEBCE422F2A}" type="presParOf" srcId="{EA8C744C-B591-4C94-B0DC-F52C44A9B07E}" destId="{9420B8E2-AC39-421D-B9A7-327EAA84F373}" srcOrd="0" destOrd="0" presId="urn:microsoft.com/office/officeart/2005/8/layout/orgChart1"/>
    <dgm:cxn modelId="{AA26B0E6-22BC-4EE3-9B0C-67943AF0773D}" type="presParOf" srcId="{EA8C744C-B591-4C94-B0DC-F52C44A9B07E}" destId="{799D753C-13A6-4E6C-98C9-A72E4DE2FE87}" srcOrd="1" destOrd="0" presId="urn:microsoft.com/office/officeart/2005/8/layout/orgChart1"/>
    <dgm:cxn modelId="{4C3CDC58-1226-4FCA-B6C1-BAC2579A85DB}" type="presParOf" srcId="{884611CB-B1A7-48D4-9658-DC5E96229C0F}" destId="{68BAE7A0-6E66-429B-AFD0-02A09195FA8C}" srcOrd="1" destOrd="0" presId="urn:microsoft.com/office/officeart/2005/8/layout/orgChart1"/>
    <dgm:cxn modelId="{29CF9AD0-23EB-44D1-A8CB-C898B0EA0906}" type="presParOf" srcId="{884611CB-B1A7-48D4-9658-DC5E96229C0F}" destId="{B3327A96-2A5E-430F-81E3-DB5D0744389E}" srcOrd="2" destOrd="0" presId="urn:microsoft.com/office/officeart/2005/8/layout/orgChart1"/>
    <dgm:cxn modelId="{4DB026A7-3B43-4652-AFC1-4754F7D206DD}" type="presParOf" srcId="{8F6272F1-2FC2-4F4E-8CF2-1562A7CBC926}" destId="{9FBBEE5D-FEF2-489B-BA5F-6B86D00907E9}" srcOrd="2" destOrd="0" presId="urn:microsoft.com/office/officeart/2005/8/layout/orgChart1"/>
    <dgm:cxn modelId="{4943AFC2-A7FA-4218-B778-14B279A5C739}" type="presParOf" srcId="{74044861-E411-4E72-A495-2F4B98391310}" destId="{6138BCBF-9FBC-4D37-8127-DF489CE5B355}" srcOrd="4" destOrd="0" presId="urn:microsoft.com/office/officeart/2005/8/layout/orgChart1"/>
    <dgm:cxn modelId="{55F0155A-12C8-4593-9DD4-C98B72C59EF2}" type="presParOf" srcId="{74044861-E411-4E72-A495-2F4B98391310}" destId="{E01DEFB0-5797-4F6C-8911-D55CBC8FA5B1}" srcOrd="5" destOrd="0" presId="urn:microsoft.com/office/officeart/2005/8/layout/orgChart1"/>
    <dgm:cxn modelId="{BF8B8B83-1A8C-4739-89A8-3CF913D02FDA}" type="presParOf" srcId="{E01DEFB0-5797-4F6C-8911-D55CBC8FA5B1}" destId="{D30B29BE-C9AA-48D7-BC00-540B5B73A778}" srcOrd="0" destOrd="0" presId="urn:microsoft.com/office/officeart/2005/8/layout/orgChart1"/>
    <dgm:cxn modelId="{7B918295-8EC2-4F0D-AEBB-88B468A024B3}" type="presParOf" srcId="{D30B29BE-C9AA-48D7-BC00-540B5B73A778}" destId="{413CA501-BC70-41D4-A4D4-09D621CD84F8}" srcOrd="0" destOrd="0" presId="urn:microsoft.com/office/officeart/2005/8/layout/orgChart1"/>
    <dgm:cxn modelId="{3AE90281-2616-4209-828E-250FAA7396CB}" type="presParOf" srcId="{D30B29BE-C9AA-48D7-BC00-540B5B73A778}" destId="{65E56C05-9A2F-461A-ACB9-CED7423E0E58}" srcOrd="1" destOrd="0" presId="urn:microsoft.com/office/officeart/2005/8/layout/orgChart1"/>
    <dgm:cxn modelId="{CC8EE5D9-2220-4BA1-BB13-F826D523AF9A}" type="presParOf" srcId="{E01DEFB0-5797-4F6C-8911-D55CBC8FA5B1}" destId="{95B0DB70-BB3F-41AB-BC11-662824A8D534}" srcOrd="1" destOrd="0" presId="urn:microsoft.com/office/officeart/2005/8/layout/orgChart1"/>
    <dgm:cxn modelId="{BC0B059A-3494-46BD-BC3C-6A4A550B5A55}" type="presParOf" srcId="{95B0DB70-BB3F-41AB-BC11-662824A8D534}" destId="{8A475A0F-707E-485D-BF25-532A91D18A58}" srcOrd="0" destOrd="0" presId="urn:microsoft.com/office/officeart/2005/8/layout/orgChart1"/>
    <dgm:cxn modelId="{BE79CA59-97AA-40CD-809B-3C4A63E4A29D}" type="presParOf" srcId="{95B0DB70-BB3F-41AB-BC11-662824A8D534}" destId="{73B33D8F-487C-497A-9566-4A308A923134}" srcOrd="1" destOrd="0" presId="urn:microsoft.com/office/officeart/2005/8/layout/orgChart1"/>
    <dgm:cxn modelId="{2C14560F-070B-41C8-8B54-36ED515FCF78}" type="presParOf" srcId="{73B33D8F-487C-497A-9566-4A308A923134}" destId="{110385EB-C97A-4346-90C8-91C09E6C223A}" srcOrd="0" destOrd="0" presId="urn:microsoft.com/office/officeart/2005/8/layout/orgChart1"/>
    <dgm:cxn modelId="{9C8378B2-28A0-4EC7-9CB3-FB01DF97A7B4}" type="presParOf" srcId="{110385EB-C97A-4346-90C8-91C09E6C223A}" destId="{3B397359-782F-40A1-BBF3-AE1C111FF78F}" srcOrd="0" destOrd="0" presId="urn:microsoft.com/office/officeart/2005/8/layout/orgChart1"/>
    <dgm:cxn modelId="{DB7C6368-BEDE-48A2-B40C-D873F23391DB}" type="presParOf" srcId="{110385EB-C97A-4346-90C8-91C09E6C223A}" destId="{989FF015-ACAD-46A9-B251-6B983CDF7E03}" srcOrd="1" destOrd="0" presId="urn:microsoft.com/office/officeart/2005/8/layout/orgChart1"/>
    <dgm:cxn modelId="{59F5DF2F-F21F-4D8D-8292-7D3BA367EC93}" type="presParOf" srcId="{73B33D8F-487C-497A-9566-4A308A923134}" destId="{FCF0C4CB-DE0D-4B9F-B168-AFDBA531FD70}" srcOrd="1" destOrd="0" presId="urn:microsoft.com/office/officeart/2005/8/layout/orgChart1"/>
    <dgm:cxn modelId="{8D21E00F-8B11-405E-A3DA-8CCA9F6E3349}" type="presParOf" srcId="{73B33D8F-487C-497A-9566-4A308A923134}" destId="{717D7A08-3345-4DB1-A4D9-71E055B64E0C}" srcOrd="2" destOrd="0" presId="urn:microsoft.com/office/officeart/2005/8/layout/orgChart1"/>
    <dgm:cxn modelId="{19A08B62-6E4A-41D0-BEF1-B50CC53602BB}" type="presParOf" srcId="{E01DEFB0-5797-4F6C-8911-D55CBC8FA5B1}" destId="{4999525E-8841-4CA5-BD66-319ADC8B1918}" srcOrd="2" destOrd="0" presId="urn:microsoft.com/office/officeart/2005/8/layout/orgChart1"/>
    <dgm:cxn modelId="{9D98C9B0-5379-4998-8111-A49A2376C624}" type="presParOf" srcId="{0B7CABE3-F3E3-4D3A-97DC-819CCC408B22}" destId="{38311AD8-DAF3-4634-B8B4-5FBFBEDF716E}"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A475A0F-707E-485D-BF25-532A91D18A58}">
      <dsp:nvSpPr>
        <dsp:cNvPr id="0" name=""/>
        <dsp:cNvSpPr/>
      </dsp:nvSpPr>
      <dsp:spPr>
        <a:xfrm>
          <a:off x="6559107" y="2799838"/>
          <a:ext cx="91440" cy="397620"/>
        </a:xfrm>
        <a:custGeom>
          <a:avLst/>
          <a:gdLst/>
          <a:ahLst/>
          <a:cxnLst/>
          <a:rect l="0" t="0" r="0" b="0"/>
          <a:pathLst>
            <a:path>
              <a:moveTo>
                <a:pt x="45720" y="0"/>
              </a:moveTo>
              <a:lnTo>
                <a:pt x="45720" y="39762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38BCBF-9FBC-4D37-8127-DF489CE5B355}">
      <dsp:nvSpPr>
        <dsp:cNvPr id="0" name=""/>
        <dsp:cNvSpPr/>
      </dsp:nvSpPr>
      <dsp:spPr>
        <a:xfrm>
          <a:off x="3824154" y="1455502"/>
          <a:ext cx="2780673" cy="397620"/>
        </a:xfrm>
        <a:custGeom>
          <a:avLst/>
          <a:gdLst/>
          <a:ahLst/>
          <a:cxnLst/>
          <a:rect l="0" t="0" r="0" b="0"/>
          <a:pathLst>
            <a:path>
              <a:moveTo>
                <a:pt x="0" y="0"/>
              </a:moveTo>
              <a:lnTo>
                <a:pt x="0" y="198810"/>
              </a:lnTo>
              <a:lnTo>
                <a:pt x="2780673" y="198810"/>
              </a:lnTo>
              <a:lnTo>
                <a:pt x="2780673" y="39762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596E47-F74A-479A-AB15-5EE59CAFF617}">
      <dsp:nvSpPr>
        <dsp:cNvPr id="0" name=""/>
        <dsp:cNvSpPr/>
      </dsp:nvSpPr>
      <dsp:spPr>
        <a:xfrm>
          <a:off x="3869073" y="2799838"/>
          <a:ext cx="91440" cy="397620"/>
        </a:xfrm>
        <a:custGeom>
          <a:avLst/>
          <a:gdLst/>
          <a:ahLst/>
          <a:cxnLst/>
          <a:rect l="0" t="0" r="0" b="0"/>
          <a:pathLst>
            <a:path>
              <a:moveTo>
                <a:pt x="45720" y="0"/>
              </a:moveTo>
              <a:lnTo>
                <a:pt x="45720" y="39762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CDD9A0-033A-4659-8226-684D44E32D44}">
      <dsp:nvSpPr>
        <dsp:cNvPr id="0" name=""/>
        <dsp:cNvSpPr/>
      </dsp:nvSpPr>
      <dsp:spPr>
        <a:xfrm>
          <a:off x="3778434" y="1455502"/>
          <a:ext cx="91440" cy="397620"/>
        </a:xfrm>
        <a:custGeom>
          <a:avLst/>
          <a:gdLst/>
          <a:ahLst/>
          <a:cxnLst/>
          <a:rect l="0" t="0" r="0" b="0"/>
          <a:pathLst>
            <a:path>
              <a:moveTo>
                <a:pt x="45720" y="0"/>
              </a:moveTo>
              <a:lnTo>
                <a:pt x="45720" y="198810"/>
              </a:lnTo>
              <a:lnTo>
                <a:pt x="136358" y="198810"/>
              </a:lnTo>
              <a:lnTo>
                <a:pt x="136358" y="39762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98ACA1-9946-47D8-9868-D6EE5FB56710}">
      <dsp:nvSpPr>
        <dsp:cNvPr id="0" name=""/>
        <dsp:cNvSpPr/>
      </dsp:nvSpPr>
      <dsp:spPr>
        <a:xfrm>
          <a:off x="1098851" y="2799838"/>
          <a:ext cx="91440" cy="397620"/>
        </a:xfrm>
        <a:custGeom>
          <a:avLst/>
          <a:gdLst/>
          <a:ahLst/>
          <a:cxnLst/>
          <a:rect l="0" t="0" r="0" b="0"/>
          <a:pathLst>
            <a:path>
              <a:moveTo>
                <a:pt x="45720" y="0"/>
              </a:moveTo>
              <a:lnTo>
                <a:pt x="45720" y="39762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40C311-F559-4FD1-9B5C-9E264275F235}">
      <dsp:nvSpPr>
        <dsp:cNvPr id="0" name=""/>
        <dsp:cNvSpPr/>
      </dsp:nvSpPr>
      <dsp:spPr>
        <a:xfrm>
          <a:off x="1144571" y="1455502"/>
          <a:ext cx="2679582" cy="397620"/>
        </a:xfrm>
        <a:custGeom>
          <a:avLst/>
          <a:gdLst/>
          <a:ahLst/>
          <a:cxnLst/>
          <a:rect l="0" t="0" r="0" b="0"/>
          <a:pathLst>
            <a:path>
              <a:moveTo>
                <a:pt x="2679582" y="0"/>
              </a:moveTo>
              <a:lnTo>
                <a:pt x="2679582" y="198810"/>
              </a:lnTo>
              <a:lnTo>
                <a:pt x="0" y="198810"/>
              </a:lnTo>
              <a:lnTo>
                <a:pt x="0" y="39762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6F7A8C-A918-4CDA-BF1C-1C309E07E089}">
      <dsp:nvSpPr>
        <dsp:cNvPr id="0" name=""/>
        <dsp:cNvSpPr/>
      </dsp:nvSpPr>
      <dsp:spPr>
        <a:xfrm>
          <a:off x="1485275" y="283724"/>
          <a:ext cx="4677758" cy="117177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3200" b="1" i="0" u="none" strike="noStrike" kern="1200" cap="none" normalizeH="0" baseline="0" dirty="0" smtClean="0">
              <a:ln>
                <a:noFill/>
              </a:ln>
              <a:solidFill>
                <a:schemeClr val="tx1"/>
              </a:solidFill>
              <a:effectLst/>
              <a:latin typeface="Arial" charset="0"/>
            </a:rPr>
            <a:t>Základná výskumná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3200" b="1" i="0" u="none" strike="noStrike" kern="1200" cap="none" normalizeH="0" baseline="0" dirty="0" smtClean="0">
              <a:ln>
                <a:noFill/>
              </a:ln>
              <a:solidFill>
                <a:schemeClr val="tx1"/>
              </a:solidFill>
              <a:effectLst/>
              <a:latin typeface="Arial" charset="0"/>
            </a:rPr>
            <a:t>otázka</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500" b="0" i="0" u="none" strike="noStrike" kern="1200" cap="none" normalizeH="0" baseline="0" dirty="0" smtClean="0">
            <a:ln>
              <a:noFill/>
            </a:ln>
            <a:solidFill>
              <a:schemeClr val="tx1"/>
            </a:solidFill>
            <a:effectLst/>
            <a:latin typeface="Arial" charset="0"/>
          </a:endParaRPr>
        </a:p>
      </dsp:txBody>
      <dsp:txXfrm>
        <a:off x="1485275" y="283724"/>
        <a:ext cx="4677758" cy="1171777"/>
      </dsp:txXfrm>
    </dsp:sp>
    <dsp:sp modelId="{9C0B7554-AE01-4507-81AE-E95058E77D25}">
      <dsp:nvSpPr>
        <dsp:cNvPr id="0" name=""/>
        <dsp:cNvSpPr/>
      </dsp:nvSpPr>
      <dsp:spPr>
        <a:xfrm>
          <a:off x="4944" y="1853123"/>
          <a:ext cx="2279254" cy="94671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kern="1200" cap="none" normalizeH="0" baseline="0" dirty="0" smtClean="0">
              <a:ln>
                <a:noFill/>
              </a:ln>
              <a:solidFill>
                <a:schemeClr val="tx1"/>
              </a:solidFill>
              <a:effectLst/>
              <a:latin typeface="Arial" charset="0"/>
            </a:rPr>
            <a:t>Prípadová štúdia</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kern="1200" cap="none" normalizeH="0" baseline="0" dirty="0" smtClean="0">
              <a:ln>
                <a:noFill/>
              </a:ln>
              <a:solidFill>
                <a:schemeClr val="tx1"/>
              </a:solidFill>
              <a:effectLst/>
              <a:latin typeface="Arial" charset="0"/>
            </a:rPr>
            <a:t>(case study)</a:t>
          </a:r>
        </a:p>
      </dsp:txBody>
      <dsp:txXfrm>
        <a:off x="4944" y="1853123"/>
        <a:ext cx="2279254" cy="946715"/>
      </dsp:txXfrm>
    </dsp:sp>
    <dsp:sp modelId="{0E90D85C-AF4B-498D-A393-E2F96ABC35FA}">
      <dsp:nvSpPr>
        <dsp:cNvPr id="0" name=""/>
        <dsp:cNvSpPr/>
      </dsp:nvSpPr>
      <dsp:spPr>
        <a:xfrm>
          <a:off x="2994" y="3197458"/>
          <a:ext cx="2283155" cy="18528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smtClean="0">
              <a:ln>
                <a:noFill/>
              </a:ln>
              <a:solidFill>
                <a:schemeClr val="tx1"/>
              </a:solidFill>
              <a:effectLst/>
              <a:latin typeface="Arial" charset="0"/>
            </a:rPr>
            <a:t>Dotazník</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smtClean="0">
              <a:ln>
                <a:noFill/>
              </a:ln>
              <a:solidFill>
                <a:schemeClr val="tx1"/>
              </a:solidFill>
              <a:effectLst/>
              <a:latin typeface="Arial" charset="0"/>
            </a:rPr>
            <a:t>Štruktúrovaný rozhovor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smtClean="0">
              <a:ln>
                <a:noFill/>
              </a:ln>
              <a:solidFill>
                <a:schemeClr val="tx1"/>
              </a:solidFill>
              <a:effectLst/>
              <a:latin typeface="Arial" charset="0"/>
            </a:rPr>
            <a:t>Štruktúrované pozorovanie</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smtClean="0">
              <a:ln>
                <a:noFill/>
              </a:ln>
              <a:solidFill>
                <a:schemeClr val="tx1"/>
              </a:solidFill>
              <a:effectLst/>
              <a:latin typeface="Arial" charset="0"/>
            </a:rPr>
            <a:t>Obsahová analýza</a:t>
          </a:r>
          <a:endParaRPr kumimoji="0" lang="cs-CZ" sz="1800" b="0" i="1" u="none" strike="noStrike" kern="1200" cap="none" normalizeH="0" baseline="0" dirty="0" smtClean="0">
            <a:ln>
              <a:noFill/>
            </a:ln>
            <a:solidFill>
              <a:schemeClr val="tx1"/>
            </a:solidFill>
            <a:effectLst/>
            <a:latin typeface="Arial" charset="0"/>
          </a:endParaRPr>
        </a:p>
      </dsp:txBody>
      <dsp:txXfrm>
        <a:off x="2994" y="3197458"/>
        <a:ext cx="2283155" cy="1852816"/>
      </dsp:txXfrm>
    </dsp:sp>
    <dsp:sp modelId="{D73E7765-3EBE-4952-A809-C6C382065E16}">
      <dsp:nvSpPr>
        <dsp:cNvPr id="0" name=""/>
        <dsp:cNvSpPr/>
      </dsp:nvSpPr>
      <dsp:spPr>
        <a:xfrm>
          <a:off x="2765850" y="1853123"/>
          <a:ext cx="2297886" cy="94671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kern="1200" cap="none" normalizeH="0" baseline="0" dirty="0" smtClean="0">
              <a:ln>
                <a:noFill/>
              </a:ln>
              <a:solidFill>
                <a:schemeClr val="tx1"/>
              </a:solidFill>
              <a:effectLst/>
              <a:latin typeface="Arial" charset="0"/>
            </a:rPr>
            <a:t>Výberový prieskum/šetření</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kern="1200" cap="none" normalizeH="0" baseline="0" dirty="0" smtClean="0">
              <a:ln>
                <a:noFill/>
              </a:ln>
              <a:solidFill>
                <a:schemeClr val="tx1"/>
              </a:solidFill>
              <a:effectLst/>
              <a:latin typeface="Arial" charset="0"/>
            </a:rPr>
            <a:t>(sample survey)</a:t>
          </a:r>
        </a:p>
      </dsp:txBody>
      <dsp:txXfrm>
        <a:off x="2765850" y="1853123"/>
        <a:ext cx="2297886" cy="946715"/>
      </dsp:txXfrm>
    </dsp:sp>
    <dsp:sp modelId="{9420B8E2-AC39-421D-B9A7-327EAA84F373}">
      <dsp:nvSpPr>
        <dsp:cNvPr id="0" name=""/>
        <dsp:cNvSpPr/>
      </dsp:nvSpPr>
      <dsp:spPr>
        <a:xfrm>
          <a:off x="2683769" y="3197458"/>
          <a:ext cx="2462046" cy="18106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smtClean="0">
              <a:ln>
                <a:noFill/>
              </a:ln>
              <a:solidFill>
                <a:schemeClr val="tx1"/>
              </a:solidFill>
              <a:effectLst/>
              <a:latin typeface="Arial" charset="0"/>
            </a:rPr>
            <a:t>Dotazník</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smtClean="0">
              <a:ln>
                <a:noFill/>
              </a:ln>
              <a:solidFill>
                <a:schemeClr val="tx1"/>
              </a:solidFill>
              <a:effectLst/>
              <a:latin typeface="Arial" charset="0"/>
            </a:rPr>
            <a:t>Štruktúrovaný rozhovor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smtClean="0">
              <a:ln>
                <a:noFill/>
              </a:ln>
              <a:solidFill>
                <a:schemeClr val="tx1"/>
              </a:solidFill>
              <a:effectLst/>
              <a:latin typeface="Arial" charset="0"/>
            </a:rPr>
            <a:t>Štruktúrované pozorovanie</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smtClean="0">
              <a:ln>
                <a:noFill/>
              </a:ln>
              <a:solidFill>
                <a:schemeClr val="tx1"/>
              </a:solidFill>
              <a:effectLst/>
              <a:latin typeface="Arial" charset="0"/>
            </a:rPr>
            <a:t>Obsahová analýza</a:t>
          </a:r>
          <a:endParaRPr kumimoji="0" lang="cs-CZ" sz="1800" b="1" i="0" u="none" strike="noStrike" kern="1200" cap="none" normalizeH="0" baseline="0" dirty="0" smtClean="0">
            <a:ln>
              <a:noFill/>
            </a:ln>
            <a:solidFill>
              <a:schemeClr val="tx1"/>
            </a:solidFill>
            <a:effectLst/>
            <a:latin typeface="Arial" charset="0"/>
          </a:endParaRPr>
        </a:p>
      </dsp:txBody>
      <dsp:txXfrm>
        <a:off x="2683769" y="3197458"/>
        <a:ext cx="2462046" cy="1810668"/>
      </dsp:txXfrm>
    </dsp:sp>
    <dsp:sp modelId="{413CA501-BC70-41D4-A4D4-09D621CD84F8}">
      <dsp:nvSpPr>
        <dsp:cNvPr id="0" name=""/>
        <dsp:cNvSpPr/>
      </dsp:nvSpPr>
      <dsp:spPr>
        <a:xfrm>
          <a:off x="5566290" y="1853123"/>
          <a:ext cx="2077074" cy="94671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kern="1200" cap="none" normalizeH="0" baseline="0" dirty="0" smtClean="0">
              <a:ln>
                <a:noFill/>
              </a:ln>
              <a:solidFill>
                <a:schemeClr val="tx1"/>
              </a:solidFill>
              <a:effectLst/>
              <a:latin typeface="Arial" charset="0"/>
            </a:rPr>
            <a:t>Experiment</a:t>
          </a:r>
        </a:p>
      </dsp:txBody>
      <dsp:txXfrm>
        <a:off x="5566290" y="1853123"/>
        <a:ext cx="2077074" cy="946715"/>
      </dsp:txXfrm>
    </dsp:sp>
    <dsp:sp modelId="{3B397359-782F-40A1-BBF3-AE1C111FF78F}">
      <dsp:nvSpPr>
        <dsp:cNvPr id="0" name=""/>
        <dsp:cNvSpPr/>
      </dsp:nvSpPr>
      <dsp:spPr>
        <a:xfrm>
          <a:off x="5543437" y="3197458"/>
          <a:ext cx="2122781" cy="181612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smtClean="0">
              <a:ln>
                <a:noFill/>
              </a:ln>
              <a:solidFill>
                <a:schemeClr val="tx1"/>
              </a:solidFill>
              <a:effectLst/>
              <a:latin typeface="Arial" charset="0"/>
            </a:rPr>
            <a:t>Dotazník</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smtClean="0">
              <a:ln>
                <a:noFill/>
              </a:ln>
              <a:solidFill>
                <a:schemeClr val="tx1"/>
              </a:solidFill>
              <a:effectLst/>
              <a:latin typeface="Arial" charset="0"/>
            </a:rPr>
            <a:t>Štruktúrovaný rozhovor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smtClean="0">
              <a:ln>
                <a:noFill/>
              </a:ln>
              <a:solidFill>
                <a:schemeClr val="tx1"/>
              </a:solidFill>
              <a:effectLst/>
              <a:latin typeface="Arial" charset="0"/>
            </a:rPr>
            <a:t>Štruktúrované pozorovanie</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smtClean="0">
              <a:ln>
                <a:noFill/>
              </a:ln>
              <a:solidFill>
                <a:schemeClr val="tx1"/>
              </a:solidFill>
              <a:effectLst/>
              <a:latin typeface="Arial" charset="0"/>
            </a:rPr>
            <a:t>Obsahová analýza </a:t>
          </a:r>
          <a:endParaRPr kumimoji="0" lang="cs-CZ" sz="1800" b="1" i="0" u="none" strike="noStrike" kern="1200" cap="none" normalizeH="0" baseline="0" dirty="0" smtClean="0">
            <a:ln>
              <a:noFill/>
            </a:ln>
            <a:solidFill>
              <a:schemeClr val="tx1"/>
            </a:solidFill>
            <a:effectLst/>
            <a:latin typeface="Arial" charset="0"/>
          </a:endParaRPr>
        </a:p>
      </dsp:txBody>
      <dsp:txXfrm>
        <a:off x="5543437" y="3197458"/>
        <a:ext cx="2122781" cy="181612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cs-C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14E18AB0-FF0A-495E-BAF1-44B5799F3C4E}" type="datetimeFigureOut">
              <a:rPr lang="cs-CZ"/>
              <a:pPr>
                <a:defRPr/>
              </a:pPr>
              <a:t>16. 10. 2018</a:t>
            </a:fld>
            <a:endParaRPr lang="cs-C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cs-CZ"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cs-C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0B144BAB-4888-42B9-A1F6-6D097309B697}" type="slidenum">
              <a:rPr lang="cs-CZ"/>
              <a:pPr>
                <a:defRPr/>
              </a:pPr>
              <a:t>‹#›</a:t>
            </a:fld>
            <a:endParaRPr lang="cs-CZ"/>
          </a:p>
        </p:txBody>
      </p:sp>
    </p:spTree>
    <p:extLst>
      <p:ext uri="{BB962C8B-B14F-4D97-AF65-F5344CB8AC3E}">
        <p14:creationId xmlns:p14="http://schemas.microsoft.com/office/powerpoint/2010/main" xmlns="" val="14952597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7"/>
          <p:cNvSpPr>
            <a:spLocks noGrp="1" noChangeArrowheads="1"/>
          </p:cNvSpPr>
          <p:nvPr>
            <p:ph type="sldNum" sz="quarter"/>
          </p:nvPr>
        </p:nvSpPr>
        <p:spPr>
          <a:noFill/>
          <a:ln/>
        </p:spPr>
        <p:txBody>
          <a:bodyPr/>
          <a:lstStyle/>
          <a:p>
            <a:fld id="{4AF5B591-527D-4C6E-B6D9-490E9CF5156F}" type="slidenum">
              <a:rPr lang="cs-CZ" altLang="cs-CZ" smtClean="0">
                <a:latin typeface="Calibri" pitchFamily="34" charset="0"/>
                <a:ea typeface="Arial Unicode MS" pitchFamily="34" charset="-128"/>
                <a:cs typeface="Arial Unicode MS" pitchFamily="34" charset="-128"/>
              </a:rPr>
              <a:pPr/>
              <a:t>3</a:t>
            </a:fld>
            <a:endParaRPr lang="cs-CZ" altLang="cs-CZ" smtClean="0">
              <a:latin typeface="Calibri" pitchFamily="34" charset="0"/>
              <a:ea typeface="Arial Unicode MS" pitchFamily="34" charset="-128"/>
              <a:cs typeface="Arial Unicode MS" pitchFamily="34" charset="-128"/>
            </a:endParaRPr>
          </a:p>
        </p:txBody>
      </p:sp>
      <p:sp>
        <p:nvSpPr>
          <p:cNvPr id="83971"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83972" name="Rectangle 2"/>
          <p:cNvSpPr>
            <a:spLocks noGrp="1" noChangeArrowheads="1"/>
          </p:cNvSpPr>
          <p:nvPr>
            <p:ph type="body" idx="1"/>
          </p:nvPr>
        </p:nvSpPr>
        <p:spPr>
          <a:xfrm>
            <a:off x="685800" y="4343400"/>
            <a:ext cx="5486400" cy="4114800"/>
          </a:xfrm>
          <a:noFill/>
          <a:ln/>
        </p:spPr>
        <p:txBody>
          <a:bodyPr wrap="none" anchor="ctr"/>
          <a:lstStyle/>
          <a:p>
            <a:endParaRPr lang="en-US" altLang="cs-CZ"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7"/>
          <p:cNvSpPr>
            <a:spLocks noGrp="1" noChangeArrowheads="1"/>
          </p:cNvSpPr>
          <p:nvPr>
            <p:ph type="sldNum" sz="quarter"/>
          </p:nvPr>
        </p:nvSpPr>
        <p:spPr>
          <a:noFill/>
          <a:ln/>
        </p:spPr>
        <p:txBody>
          <a:bodyPr/>
          <a:lstStyle/>
          <a:p>
            <a:fld id="{F5A2F0F1-8529-458F-9696-54467E31FFDF}" type="slidenum">
              <a:rPr lang="cs-CZ">
                <a:ea typeface="Microsoft YaHei" charset="-122"/>
              </a:rPr>
              <a:pPr/>
              <a:t>38</a:t>
            </a:fld>
            <a:endParaRPr lang="cs-CZ">
              <a:ea typeface="Microsoft YaHei" charset="-122"/>
            </a:endParaRPr>
          </a:p>
        </p:txBody>
      </p:sp>
      <p:sp>
        <p:nvSpPr>
          <p:cNvPr id="92163" name="Rectangle 1"/>
          <p:cNvSpPr txBox="1">
            <a:spLocks noGrp="1" noRot="1" noChangeAspect="1" noChangeArrowheads="1" noTextEdit="1"/>
          </p:cNvSpPr>
          <p:nvPr>
            <p:ph type="sldImg"/>
          </p:nvPr>
        </p:nvSpPr>
        <p:spPr>
          <a:xfrm>
            <a:off x="1143000" y="685800"/>
            <a:ext cx="4572000" cy="3429000"/>
          </a:xfrm>
          <a:solidFill>
            <a:srgbClr val="FFFFFF"/>
          </a:solidFill>
          <a:ln/>
        </p:spPr>
      </p:sp>
      <p:sp>
        <p:nvSpPr>
          <p:cNvPr id="92164" name="Rectangle 2"/>
          <p:cNvSpPr txBox="1">
            <a:spLocks noGrp="1" noChangeArrowheads="1"/>
          </p:cNvSpPr>
          <p:nvPr>
            <p:ph type="body" idx="1"/>
          </p:nvPr>
        </p:nvSpPr>
        <p:spPr>
          <a:xfrm>
            <a:off x="685800" y="4343400"/>
            <a:ext cx="5486400" cy="4114800"/>
          </a:xfrm>
          <a:noFill/>
          <a:ln/>
        </p:spPr>
        <p:txBody>
          <a:bodyPr wrap="none" anchor="ctr"/>
          <a:lstStyle/>
          <a:p>
            <a:endParaRPr lang="en-US" smtClean="0"/>
          </a:p>
        </p:txBody>
      </p:sp>
    </p:spTree>
    <p:extLst>
      <p:ext uri="{BB962C8B-B14F-4D97-AF65-F5344CB8AC3E}">
        <p14:creationId xmlns:p14="http://schemas.microsoft.com/office/powerpoint/2010/main" xmlns="" val="36940957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7"/>
          <p:cNvSpPr>
            <a:spLocks noGrp="1" noChangeArrowheads="1"/>
          </p:cNvSpPr>
          <p:nvPr>
            <p:ph type="sldNum" sz="quarter"/>
          </p:nvPr>
        </p:nvSpPr>
        <p:spPr>
          <a:noFill/>
          <a:ln/>
        </p:spPr>
        <p:txBody>
          <a:bodyPr/>
          <a:lstStyle/>
          <a:p>
            <a:fld id="{01EF9D08-8EB6-4FFC-9197-34C97B0FBC63}" type="slidenum">
              <a:rPr lang="cs-CZ">
                <a:ea typeface="Microsoft YaHei" charset="-122"/>
              </a:rPr>
              <a:pPr/>
              <a:t>39</a:t>
            </a:fld>
            <a:endParaRPr lang="cs-CZ">
              <a:ea typeface="Microsoft YaHei" charset="-122"/>
            </a:endParaRPr>
          </a:p>
        </p:txBody>
      </p:sp>
      <p:sp>
        <p:nvSpPr>
          <p:cNvPr id="93187" name="Rectangle 1"/>
          <p:cNvSpPr txBox="1">
            <a:spLocks noGrp="1" noRot="1" noChangeAspect="1" noChangeArrowheads="1" noTextEdit="1"/>
          </p:cNvSpPr>
          <p:nvPr>
            <p:ph type="sldImg"/>
          </p:nvPr>
        </p:nvSpPr>
        <p:spPr>
          <a:xfrm>
            <a:off x="1143000" y="685800"/>
            <a:ext cx="4572000" cy="3429000"/>
          </a:xfrm>
          <a:solidFill>
            <a:srgbClr val="FFFFFF"/>
          </a:solidFill>
          <a:ln/>
        </p:spPr>
      </p:sp>
      <p:sp>
        <p:nvSpPr>
          <p:cNvPr id="93188" name="Rectangle 2"/>
          <p:cNvSpPr txBox="1">
            <a:spLocks noGrp="1" noChangeArrowheads="1"/>
          </p:cNvSpPr>
          <p:nvPr>
            <p:ph type="body" idx="1"/>
          </p:nvPr>
        </p:nvSpPr>
        <p:spPr>
          <a:xfrm>
            <a:off x="685800" y="4343400"/>
            <a:ext cx="5486400" cy="4114800"/>
          </a:xfrm>
          <a:noFill/>
          <a:ln/>
        </p:spPr>
        <p:txBody>
          <a:bodyPr wrap="none" anchor="ctr"/>
          <a:lstStyle/>
          <a:p>
            <a:endParaRPr lang="en-US" smtClean="0"/>
          </a:p>
        </p:txBody>
      </p:sp>
    </p:spTree>
    <p:extLst>
      <p:ext uri="{BB962C8B-B14F-4D97-AF65-F5344CB8AC3E}">
        <p14:creationId xmlns:p14="http://schemas.microsoft.com/office/powerpoint/2010/main" xmlns="" val="4771094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7"/>
          <p:cNvSpPr>
            <a:spLocks noGrp="1" noChangeArrowheads="1"/>
          </p:cNvSpPr>
          <p:nvPr>
            <p:ph type="sldNum" sz="quarter"/>
          </p:nvPr>
        </p:nvSpPr>
        <p:spPr>
          <a:noFill/>
          <a:ln/>
        </p:spPr>
        <p:txBody>
          <a:bodyPr/>
          <a:lstStyle/>
          <a:p>
            <a:fld id="{83062B00-7A6E-4A91-888F-64E438557CE9}" type="slidenum">
              <a:rPr lang="cs-CZ">
                <a:ea typeface="Microsoft YaHei" charset="-122"/>
              </a:rPr>
              <a:pPr/>
              <a:t>40</a:t>
            </a:fld>
            <a:endParaRPr lang="cs-CZ">
              <a:ea typeface="Microsoft YaHei" charset="-122"/>
            </a:endParaRPr>
          </a:p>
        </p:txBody>
      </p:sp>
      <p:sp>
        <p:nvSpPr>
          <p:cNvPr id="94211" name="Rectangle 1"/>
          <p:cNvSpPr txBox="1">
            <a:spLocks noGrp="1" noRot="1" noChangeAspect="1" noChangeArrowheads="1" noTextEdit="1"/>
          </p:cNvSpPr>
          <p:nvPr>
            <p:ph type="sldImg"/>
          </p:nvPr>
        </p:nvSpPr>
        <p:spPr>
          <a:xfrm>
            <a:off x="1143000" y="685800"/>
            <a:ext cx="4572000" cy="3429000"/>
          </a:xfrm>
          <a:solidFill>
            <a:srgbClr val="FFFFFF"/>
          </a:solidFill>
          <a:ln/>
        </p:spPr>
      </p:sp>
      <p:sp>
        <p:nvSpPr>
          <p:cNvPr id="94212" name="Rectangle 2"/>
          <p:cNvSpPr txBox="1">
            <a:spLocks noGrp="1" noChangeArrowheads="1"/>
          </p:cNvSpPr>
          <p:nvPr>
            <p:ph type="body" idx="1"/>
          </p:nvPr>
        </p:nvSpPr>
        <p:spPr>
          <a:xfrm>
            <a:off x="685800" y="4343400"/>
            <a:ext cx="5486400" cy="4114800"/>
          </a:xfrm>
          <a:noFill/>
          <a:ln/>
        </p:spPr>
        <p:txBody>
          <a:bodyPr wrap="none" anchor="ctr"/>
          <a:lstStyle/>
          <a:p>
            <a:endParaRPr lang="en-US" smtClean="0"/>
          </a:p>
        </p:txBody>
      </p:sp>
    </p:spTree>
    <p:extLst>
      <p:ext uri="{BB962C8B-B14F-4D97-AF65-F5344CB8AC3E}">
        <p14:creationId xmlns:p14="http://schemas.microsoft.com/office/powerpoint/2010/main" xmlns="" val="31153589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7"/>
          <p:cNvSpPr>
            <a:spLocks noGrp="1" noChangeArrowheads="1"/>
          </p:cNvSpPr>
          <p:nvPr>
            <p:ph type="sldNum" sz="quarter"/>
          </p:nvPr>
        </p:nvSpPr>
        <p:spPr>
          <a:noFill/>
          <a:ln/>
        </p:spPr>
        <p:txBody>
          <a:bodyPr/>
          <a:lstStyle/>
          <a:p>
            <a:fld id="{1E9FDB75-BADC-429C-B349-BBD7B14520D9}" type="slidenum">
              <a:rPr lang="cs-CZ">
                <a:ea typeface="Microsoft YaHei" charset="-122"/>
              </a:rPr>
              <a:pPr/>
              <a:t>41</a:t>
            </a:fld>
            <a:endParaRPr lang="cs-CZ">
              <a:ea typeface="Microsoft YaHei" charset="-122"/>
            </a:endParaRPr>
          </a:p>
        </p:txBody>
      </p:sp>
      <p:sp>
        <p:nvSpPr>
          <p:cNvPr id="95235" name="Rectangle 1"/>
          <p:cNvSpPr txBox="1">
            <a:spLocks noGrp="1" noRot="1" noChangeAspect="1" noChangeArrowheads="1" noTextEdit="1"/>
          </p:cNvSpPr>
          <p:nvPr>
            <p:ph type="sldImg"/>
          </p:nvPr>
        </p:nvSpPr>
        <p:spPr>
          <a:xfrm>
            <a:off x="1143000" y="685800"/>
            <a:ext cx="4572000" cy="3429000"/>
          </a:xfrm>
          <a:solidFill>
            <a:srgbClr val="FFFFFF"/>
          </a:solidFill>
          <a:ln/>
        </p:spPr>
      </p:sp>
      <p:sp>
        <p:nvSpPr>
          <p:cNvPr id="95236" name="Rectangle 2"/>
          <p:cNvSpPr txBox="1">
            <a:spLocks noGrp="1" noChangeArrowheads="1"/>
          </p:cNvSpPr>
          <p:nvPr>
            <p:ph type="body" idx="1"/>
          </p:nvPr>
        </p:nvSpPr>
        <p:spPr>
          <a:xfrm>
            <a:off x="685800" y="4343400"/>
            <a:ext cx="5486400" cy="4114800"/>
          </a:xfrm>
          <a:noFill/>
          <a:ln/>
        </p:spPr>
        <p:txBody>
          <a:bodyPr wrap="none" anchor="ctr"/>
          <a:lstStyle/>
          <a:p>
            <a:endParaRPr lang="en-US" smtClean="0"/>
          </a:p>
        </p:txBody>
      </p:sp>
    </p:spTree>
    <p:extLst>
      <p:ext uri="{BB962C8B-B14F-4D97-AF65-F5344CB8AC3E}">
        <p14:creationId xmlns:p14="http://schemas.microsoft.com/office/powerpoint/2010/main" xmlns="" val="1244504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7"/>
          <p:cNvSpPr>
            <a:spLocks noGrp="1" noChangeArrowheads="1"/>
          </p:cNvSpPr>
          <p:nvPr>
            <p:ph type="sldNum" sz="quarter"/>
          </p:nvPr>
        </p:nvSpPr>
        <p:spPr>
          <a:noFill/>
          <a:ln/>
        </p:spPr>
        <p:txBody>
          <a:bodyPr/>
          <a:lstStyle/>
          <a:p>
            <a:fld id="{8F21FB1A-7B25-4A24-8D58-60AB64C17AAB}" type="slidenum">
              <a:rPr lang="cs-CZ">
                <a:ea typeface="Microsoft YaHei" charset="-122"/>
              </a:rPr>
              <a:pPr/>
              <a:t>42</a:t>
            </a:fld>
            <a:endParaRPr lang="cs-CZ">
              <a:ea typeface="Microsoft YaHei" charset="-122"/>
            </a:endParaRPr>
          </a:p>
        </p:txBody>
      </p:sp>
      <p:sp>
        <p:nvSpPr>
          <p:cNvPr id="96259" name="Rectangle 1"/>
          <p:cNvSpPr txBox="1">
            <a:spLocks noGrp="1" noRot="1" noChangeAspect="1" noChangeArrowheads="1" noTextEdit="1"/>
          </p:cNvSpPr>
          <p:nvPr>
            <p:ph type="sldImg"/>
          </p:nvPr>
        </p:nvSpPr>
        <p:spPr>
          <a:xfrm>
            <a:off x="1143000" y="685800"/>
            <a:ext cx="4572000" cy="3429000"/>
          </a:xfrm>
          <a:solidFill>
            <a:srgbClr val="FFFFFF"/>
          </a:solidFill>
          <a:ln/>
        </p:spPr>
      </p:sp>
      <p:sp>
        <p:nvSpPr>
          <p:cNvPr id="96260" name="Rectangle 2"/>
          <p:cNvSpPr txBox="1">
            <a:spLocks noGrp="1" noChangeArrowheads="1"/>
          </p:cNvSpPr>
          <p:nvPr>
            <p:ph type="body" idx="1"/>
          </p:nvPr>
        </p:nvSpPr>
        <p:spPr>
          <a:xfrm>
            <a:off x="685800" y="4343400"/>
            <a:ext cx="5486400" cy="4114800"/>
          </a:xfrm>
          <a:noFill/>
          <a:ln/>
        </p:spPr>
        <p:txBody>
          <a:bodyPr wrap="none" anchor="ctr"/>
          <a:lstStyle/>
          <a:p>
            <a:endParaRPr lang="en-US" smtClean="0"/>
          </a:p>
        </p:txBody>
      </p:sp>
    </p:spTree>
    <p:extLst>
      <p:ext uri="{BB962C8B-B14F-4D97-AF65-F5344CB8AC3E}">
        <p14:creationId xmlns:p14="http://schemas.microsoft.com/office/powerpoint/2010/main" xmlns="" val="19438416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7"/>
          <p:cNvSpPr>
            <a:spLocks noGrp="1" noChangeArrowheads="1"/>
          </p:cNvSpPr>
          <p:nvPr>
            <p:ph type="sldNum" sz="quarter"/>
          </p:nvPr>
        </p:nvSpPr>
        <p:spPr>
          <a:noFill/>
          <a:ln/>
        </p:spPr>
        <p:txBody>
          <a:bodyPr/>
          <a:lstStyle/>
          <a:p>
            <a:fld id="{8F21FB1A-7B25-4A24-8D58-60AB64C17AAB}" type="slidenum">
              <a:rPr lang="cs-CZ">
                <a:ea typeface="Microsoft YaHei" charset="-122"/>
              </a:rPr>
              <a:pPr/>
              <a:t>43</a:t>
            </a:fld>
            <a:endParaRPr lang="cs-CZ">
              <a:ea typeface="Microsoft YaHei" charset="-122"/>
            </a:endParaRPr>
          </a:p>
        </p:txBody>
      </p:sp>
      <p:sp>
        <p:nvSpPr>
          <p:cNvPr id="96259" name="Rectangle 1"/>
          <p:cNvSpPr txBox="1">
            <a:spLocks noGrp="1" noRot="1" noChangeAspect="1" noChangeArrowheads="1" noTextEdit="1"/>
          </p:cNvSpPr>
          <p:nvPr>
            <p:ph type="sldImg"/>
          </p:nvPr>
        </p:nvSpPr>
        <p:spPr>
          <a:xfrm>
            <a:off x="1143000" y="685800"/>
            <a:ext cx="4572000" cy="3429000"/>
          </a:xfrm>
          <a:solidFill>
            <a:srgbClr val="FFFFFF"/>
          </a:solidFill>
          <a:ln/>
        </p:spPr>
      </p:sp>
      <p:sp>
        <p:nvSpPr>
          <p:cNvPr id="96260" name="Rectangle 2"/>
          <p:cNvSpPr txBox="1">
            <a:spLocks noGrp="1" noChangeArrowheads="1"/>
          </p:cNvSpPr>
          <p:nvPr>
            <p:ph type="body" idx="1"/>
          </p:nvPr>
        </p:nvSpPr>
        <p:spPr>
          <a:xfrm>
            <a:off x="685800" y="4343400"/>
            <a:ext cx="5486400" cy="4114800"/>
          </a:xfrm>
          <a:noFill/>
          <a:ln/>
        </p:spPr>
        <p:txBody>
          <a:bodyPr wrap="none" anchor="ctr"/>
          <a:lstStyle/>
          <a:p>
            <a:endParaRPr lang="en-US" smtClean="0"/>
          </a:p>
        </p:txBody>
      </p:sp>
    </p:spTree>
    <p:extLst>
      <p:ext uri="{BB962C8B-B14F-4D97-AF65-F5344CB8AC3E}">
        <p14:creationId xmlns:p14="http://schemas.microsoft.com/office/powerpoint/2010/main" xmlns="" val="1943841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en-GB" dirty="0"/>
          </a:p>
        </p:txBody>
      </p:sp>
      <p:sp>
        <p:nvSpPr>
          <p:cNvPr id="4" name="Zástupný symbol čísla snímky 3"/>
          <p:cNvSpPr>
            <a:spLocks noGrp="1"/>
          </p:cNvSpPr>
          <p:nvPr>
            <p:ph type="sldNum" sz="quarter" idx="10"/>
          </p:nvPr>
        </p:nvSpPr>
        <p:spPr/>
        <p:txBody>
          <a:bodyPr/>
          <a:lstStyle/>
          <a:p>
            <a:pPr>
              <a:defRPr/>
            </a:pPr>
            <a:fld id="{0B144BAB-4888-42B9-A1F6-6D097309B697}" type="slidenum">
              <a:rPr lang="cs-CZ" smtClean="0"/>
              <a:pPr>
                <a:defRPr/>
              </a:pPr>
              <a:t>12</a:t>
            </a:fld>
            <a:endParaRPr lang="cs-CZ"/>
          </a:p>
        </p:txBody>
      </p:sp>
    </p:spTree>
    <p:extLst>
      <p:ext uri="{BB962C8B-B14F-4D97-AF65-F5344CB8AC3E}">
        <p14:creationId xmlns:p14="http://schemas.microsoft.com/office/powerpoint/2010/main" xmlns="" val="3427736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7"/>
          <p:cNvSpPr>
            <a:spLocks noGrp="1" noChangeArrowheads="1"/>
          </p:cNvSpPr>
          <p:nvPr>
            <p:ph type="sldNum" sz="quarter"/>
          </p:nvPr>
        </p:nvSpPr>
        <p:spPr>
          <a:noFill/>
          <a:ln/>
        </p:spPr>
        <p:txBody>
          <a:bodyPr/>
          <a:lstStyle/>
          <a:p>
            <a:fld id="{4AF5B591-527D-4C6E-B6D9-490E9CF5156F}" type="slidenum">
              <a:rPr lang="cs-CZ" altLang="cs-CZ" smtClean="0">
                <a:latin typeface="Calibri" pitchFamily="34" charset="0"/>
                <a:ea typeface="Arial Unicode MS" pitchFamily="34" charset="-128"/>
                <a:cs typeface="Arial Unicode MS" pitchFamily="34" charset="-128"/>
              </a:rPr>
              <a:pPr/>
              <a:t>22</a:t>
            </a:fld>
            <a:endParaRPr lang="cs-CZ" altLang="cs-CZ" smtClean="0">
              <a:latin typeface="Calibri" pitchFamily="34" charset="0"/>
              <a:ea typeface="Arial Unicode MS" pitchFamily="34" charset="-128"/>
              <a:cs typeface="Arial Unicode MS" pitchFamily="34" charset="-128"/>
            </a:endParaRPr>
          </a:p>
        </p:txBody>
      </p:sp>
      <p:sp>
        <p:nvSpPr>
          <p:cNvPr id="83971"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83972" name="Rectangle 2"/>
          <p:cNvSpPr>
            <a:spLocks noGrp="1" noChangeArrowheads="1"/>
          </p:cNvSpPr>
          <p:nvPr>
            <p:ph type="body" idx="1"/>
          </p:nvPr>
        </p:nvSpPr>
        <p:spPr>
          <a:xfrm>
            <a:off x="685800" y="4343400"/>
            <a:ext cx="5486400" cy="4114800"/>
          </a:xfrm>
          <a:noFill/>
          <a:ln/>
        </p:spPr>
        <p:txBody>
          <a:bodyPr wrap="none" anchor="ctr"/>
          <a:lstStyle/>
          <a:p>
            <a:endParaRPr lang="en-US" altLang="cs-CZ"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bwMode="auto">
          <a:xfrm>
            <a:off x="0" y="303213"/>
            <a:ext cx="1588" cy="1587"/>
          </a:xfrm>
          <a:solidFill>
            <a:srgbClr val="FFFFFF"/>
          </a:solidFill>
          <a:ln>
            <a:solidFill>
              <a:srgbClr val="000000"/>
            </a:solidFill>
            <a:miter lim="800000"/>
            <a:headEnd/>
            <a:tailEnd/>
          </a:ln>
        </p:spPr>
      </p:sp>
      <p:sp>
        <p:nvSpPr>
          <p:cNvPr id="55299" name="Rectangle 3"/>
          <p:cNvSpPr>
            <a:spLocks noGrp="1" noChangeArrowheads="1"/>
          </p:cNvSpPr>
          <p:nvPr>
            <p:ph type="body" idx="1"/>
          </p:nvPr>
        </p:nvSpPr>
        <p:spPr bwMode="auto">
          <a:xfrm>
            <a:off x="503238" y="4316413"/>
            <a:ext cx="5856287" cy="4059237"/>
          </a:xfrm>
          <a:noFill/>
        </p:spPr>
        <p:txBody>
          <a:bodyPr wrap="none" numCol="1" anchor="ctr" anchorCtr="0" compatLnSpc="1">
            <a:prstTxWarp prst="textNoShape">
              <a:avLst/>
            </a:prstTxWarp>
          </a:bodyPr>
          <a:lstStyle/>
          <a:p>
            <a:endParaRPr lang="sk-SK" smtClean="0"/>
          </a:p>
        </p:txBody>
      </p:sp>
    </p:spTree>
    <p:extLst>
      <p:ext uri="{BB962C8B-B14F-4D97-AF65-F5344CB8AC3E}">
        <p14:creationId xmlns:p14="http://schemas.microsoft.com/office/powerpoint/2010/main" xmlns="" val="3391830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bwMode="auto">
          <a:xfrm>
            <a:off x="0" y="303213"/>
            <a:ext cx="1588" cy="1587"/>
          </a:xfrm>
          <a:solidFill>
            <a:srgbClr val="FFFFFF"/>
          </a:solidFill>
          <a:ln>
            <a:solidFill>
              <a:srgbClr val="000000"/>
            </a:solidFill>
            <a:miter lim="800000"/>
            <a:headEnd/>
            <a:tailEnd/>
          </a:ln>
        </p:spPr>
      </p:sp>
      <p:sp>
        <p:nvSpPr>
          <p:cNvPr id="56323" name="Rectangle 3"/>
          <p:cNvSpPr>
            <a:spLocks noGrp="1" noChangeArrowheads="1"/>
          </p:cNvSpPr>
          <p:nvPr>
            <p:ph type="body" idx="1"/>
          </p:nvPr>
        </p:nvSpPr>
        <p:spPr bwMode="auto">
          <a:xfrm>
            <a:off x="503238" y="4316413"/>
            <a:ext cx="5856287" cy="4059237"/>
          </a:xfrm>
          <a:noFill/>
        </p:spPr>
        <p:txBody>
          <a:bodyPr wrap="none" numCol="1" anchor="ctr" anchorCtr="0" compatLnSpc="1">
            <a:prstTxWarp prst="textNoShape">
              <a:avLst/>
            </a:prstTxWarp>
          </a:bodyPr>
          <a:lstStyle/>
          <a:p>
            <a:endParaRPr lang="sk-SK" smtClean="0"/>
          </a:p>
        </p:txBody>
      </p:sp>
    </p:spTree>
    <p:extLst>
      <p:ext uri="{BB962C8B-B14F-4D97-AF65-F5344CB8AC3E}">
        <p14:creationId xmlns:p14="http://schemas.microsoft.com/office/powerpoint/2010/main" xmlns="" val="41988261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7"/>
          <p:cNvSpPr>
            <a:spLocks noGrp="1" noChangeArrowheads="1"/>
          </p:cNvSpPr>
          <p:nvPr>
            <p:ph type="sldNum" sz="quarter"/>
          </p:nvPr>
        </p:nvSpPr>
        <p:spPr>
          <a:noFill/>
          <a:ln/>
        </p:spPr>
        <p:txBody>
          <a:bodyPr/>
          <a:lstStyle/>
          <a:p>
            <a:fld id="{4AF5B591-527D-4C6E-B6D9-490E9CF5156F}" type="slidenum">
              <a:rPr lang="cs-CZ" altLang="cs-CZ" smtClean="0">
                <a:latin typeface="Calibri" pitchFamily="34" charset="0"/>
                <a:ea typeface="Arial Unicode MS" pitchFamily="34" charset="-128"/>
                <a:cs typeface="Arial Unicode MS" pitchFamily="34" charset="-128"/>
              </a:rPr>
              <a:pPr/>
              <a:t>34</a:t>
            </a:fld>
            <a:endParaRPr lang="cs-CZ" altLang="cs-CZ" smtClean="0">
              <a:latin typeface="Calibri" pitchFamily="34" charset="0"/>
              <a:ea typeface="Arial Unicode MS" pitchFamily="34" charset="-128"/>
              <a:cs typeface="Arial Unicode MS" pitchFamily="34" charset="-128"/>
            </a:endParaRPr>
          </a:p>
        </p:txBody>
      </p:sp>
      <p:sp>
        <p:nvSpPr>
          <p:cNvPr id="83971"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83972" name="Rectangle 2"/>
          <p:cNvSpPr>
            <a:spLocks noGrp="1" noChangeArrowheads="1"/>
          </p:cNvSpPr>
          <p:nvPr>
            <p:ph type="body" idx="1"/>
          </p:nvPr>
        </p:nvSpPr>
        <p:spPr>
          <a:xfrm>
            <a:off x="685800" y="4343400"/>
            <a:ext cx="5486400" cy="4114800"/>
          </a:xfrm>
          <a:noFill/>
          <a:ln/>
        </p:spPr>
        <p:txBody>
          <a:bodyPr wrap="none" anchor="ctr"/>
          <a:lstStyle/>
          <a:p>
            <a:endParaRPr lang="en-US" altLang="cs-CZ"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7"/>
          <p:cNvSpPr>
            <a:spLocks noGrp="1" noChangeArrowheads="1"/>
          </p:cNvSpPr>
          <p:nvPr>
            <p:ph type="sldNum" sz="quarter"/>
          </p:nvPr>
        </p:nvSpPr>
        <p:spPr>
          <a:noFill/>
          <a:ln/>
        </p:spPr>
        <p:txBody>
          <a:bodyPr/>
          <a:lstStyle/>
          <a:p>
            <a:fld id="{752CF777-B852-48F4-9AE3-0D2D69B583F0}" type="slidenum">
              <a:rPr lang="cs-CZ">
                <a:ea typeface="Microsoft YaHei" charset="-122"/>
              </a:rPr>
              <a:pPr/>
              <a:t>35</a:t>
            </a:fld>
            <a:endParaRPr lang="cs-CZ">
              <a:ea typeface="Microsoft YaHei" charset="-122"/>
            </a:endParaRPr>
          </a:p>
        </p:txBody>
      </p:sp>
      <p:sp>
        <p:nvSpPr>
          <p:cNvPr id="89091" name="Rectangle 1"/>
          <p:cNvSpPr txBox="1">
            <a:spLocks noGrp="1" noRot="1" noChangeAspect="1" noChangeArrowheads="1" noTextEdit="1"/>
          </p:cNvSpPr>
          <p:nvPr>
            <p:ph type="sldImg"/>
          </p:nvPr>
        </p:nvSpPr>
        <p:spPr>
          <a:xfrm>
            <a:off x="1143000" y="685800"/>
            <a:ext cx="4572000" cy="3429000"/>
          </a:xfrm>
          <a:solidFill>
            <a:srgbClr val="FFFFFF"/>
          </a:solidFill>
          <a:ln/>
        </p:spPr>
      </p:sp>
      <p:sp>
        <p:nvSpPr>
          <p:cNvPr id="89092" name="Rectangle 2"/>
          <p:cNvSpPr txBox="1">
            <a:spLocks noGrp="1" noChangeArrowheads="1"/>
          </p:cNvSpPr>
          <p:nvPr>
            <p:ph type="body" idx="1"/>
          </p:nvPr>
        </p:nvSpPr>
        <p:spPr>
          <a:xfrm>
            <a:off x="685800" y="4343400"/>
            <a:ext cx="5486400" cy="4114800"/>
          </a:xfrm>
          <a:noFill/>
          <a:ln/>
        </p:spPr>
        <p:txBody>
          <a:bodyPr wrap="none" anchor="ctr"/>
          <a:lstStyle/>
          <a:p>
            <a:endParaRPr lang="en-US" smtClean="0"/>
          </a:p>
        </p:txBody>
      </p:sp>
    </p:spTree>
    <p:extLst>
      <p:ext uri="{BB962C8B-B14F-4D97-AF65-F5344CB8AC3E}">
        <p14:creationId xmlns:p14="http://schemas.microsoft.com/office/powerpoint/2010/main" xmlns="" val="2706766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7"/>
          <p:cNvSpPr>
            <a:spLocks noGrp="1" noChangeArrowheads="1"/>
          </p:cNvSpPr>
          <p:nvPr>
            <p:ph type="sldNum" sz="quarter"/>
          </p:nvPr>
        </p:nvSpPr>
        <p:spPr>
          <a:noFill/>
          <a:ln/>
        </p:spPr>
        <p:txBody>
          <a:bodyPr/>
          <a:lstStyle/>
          <a:p>
            <a:fld id="{7B6B35F8-DDE8-4B50-A4E7-0BDE4CA98926}" type="slidenum">
              <a:rPr lang="cs-CZ">
                <a:ea typeface="Microsoft YaHei" charset="-122"/>
              </a:rPr>
              <a:pPr/>
              <a:t>36</a:t>
            </a:fld>
            <a:endParaRPr lang="cs-CZ">
              <a:ea typeface="Microsoft YaHei" charset="-122"/>
            </a:endParaRPr>
          </a:p>
        </p:txBody>
      </p:sp>
      <p:sp>
        <p:nvSpPr>
          <p:cNvPr id="90115" name="Rectangle 1"/>
          <p:cNvSpPr txBox="1">
            <a:spLocks noGrp="1" noRot="1" noChangeAspect="1" noChangeArrowheads="1" noTextEdit="1"/>
          </p:cNvSpPr>
          <p:nvPr>
            <p:ph type="sldImg"/>
          </p:nvPr>
        </p:nvSpPr>
        <p:spPr>
          <a:xfrm>
            <a:off x="1143000" y="685800"/>
            <a:ext cx="4572000" cy="3429000"/>
          </a:xfrm>
          <a:solidFill>
            <a:srgbClr val="FFFFFF"/>
          </a:solidFill>
          <a:ln/>
        </p:spPr>
      </p:sp>
      <p:sp>
        <p:nvSpPr>
          <p:cNvPr id="90116" name="Rectangle 2"/>
          <p:cNvSpPr txBox="1">
            <a:spLocks noGrp="1" noChangeArrowheads="1"/>
          </p:cNvSpPr>
          <p:nvPr>
            <p:ph type="body" idx="1"/>
          </p:nvPr>
        </p:nvSpPr>
        <p:spPr>
          <a:xfrm>
            <a:off x="685800" y="4343400"/>
            <a:ext cx="5486400" cy="4114800"/>
          </a:xfrm>
          <a:noFill/>
          <a:ln/>
        </p:spPr>
        <p:txBody>
          <a:bodyPr wrap="none" anchor="ctr"/>
          <a:lstStyle/>
          <a:p>
            <a:endParaRPr lang="en-US" smtClean="0"/>
          </a:p>
        </p:txBody>
      </p:sp>
    </p:spTree>
    <p:extLst>
      <p:ext uri="{BB962C8B-B14F-4D97-AF65-F5344CB8AC3E}">
        <p14:creationId xmlns:p14="http://schemas.microsoft.com/office/powerpoint/2010/main" xmlns="" val="21833211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7"/>
          <p:cNvSpPr>
            <a:spLocks noGrp="1" noChangeArrowheads="1"/>
          </p:cNvSpPr>
          <p:nvPr>
            <p:ph type="sldNum" sz="quarter"/>
          </p:nvPr>
        </p:nvSpPr>
        <p:spPr>
          <a:noFill/>
          <a:ln/>
        </p:spPr>
        <p:txBody>
          <a:bodyPr/>
          <a:lstStyle/>
          <a:p>
            <a:fld id="{B24D94C7-2D51-4F58-BEE5-0E279000CE0C}" type="slidenum">
              <a:rPr lang="cs-CZ">
                <a:ea typeface="Microsoft YaHei" charset="-122"/>
              </a:rPr>
              <a:pPr/>
              <a:t>37</a:t>
            </a:fld>
            <a:endParaRPr lang="cs-CZ">
              <a:ea typeface="Microsoft YaHei" charset="-122"/>
            </a:endParaRPr>
          </a:p>
        </p:txBody>
      </p:sp>
      <p:sp>
        <p:nvSpPr>
          <p:cNvPr id="91139" name="Rectangle 1"/>
          <p:cNvSpPr txBox="1">
            <a:spLocks noGrp="1" noRot="1" noChangeAspect="1" noChangeArrowheads="1" noTextEdit="1"/>
          </p:cNvSpPr>
          <p:nvPr>
            <p:ph type="sldImg"/>
          </p:nvPr>
        </p:nvSpPr>
        <p:spPr>
          <a:xfrm>
            <a:off x="1143000" y="685800"/>
            <a:ext cx="4572000" cy="3429000"/>
          </a:xfrm>
          <a:solidFill>
            <a:srgbClr val="FFFFFF"/>
          </a:solidFill>
          <a:ln/>
        </p:spPr>
      </p:sp>
      <p:sp>
        <p:nvSpPr>
          <p:cNvPr id="91140" name="Rectangle 2"/>
          <p:cNvSpPr txBox="1">
            <a:spLocks noGrp="1" noChangeArrowheads="1"/>
          </p:cNvSpPr>
          <p:nvPr>
            <p:ph type="body" idx="1"/>
          </p:nvPr>
        </p:nvSpPr>
        <p:spPr>
          <a:xfrm>
            <a:off x="685800" y="4343400"/>
            <a:ext cx="5486400" cy="4114800"/>
          </a:xfrm>
          <a:noFill/>
          <a:ln/>
        </p:spPr>
        <p:txBody>
          <a:bodyPr wrap="none" anchor="ctr"/>
          <a:lstStyle/>
          <a:p>
            <a:endParaRPr lang="en-US" smtClean="0"/>
          </a:p>
        </p:txBody>
      </p:sp>
    </p:spTree>
    <p:extLst>
      <p:ext uri="{BB962C8B-B14F-4D97-AF65-F5344CB8AC3E}">
        <p14:creationId xmlns:p14="http://schemas.microsoft.com/office/powerpoint/2010/main" xmlns="" val="19010374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9"/>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10"/>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11"/>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14"/>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15"/>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fld id="{7B332D52-76EA-4286-8B36-A76C5372693C}" type="datetimeFigureOut">
              <a:rPr lang="cs-CZ"/>
              <a:pPr>
                <a:defRPr/>
              </a:pPr>
              <a:t>16. 10. 2018</a:t>
            </a:fld>
            <a:endParaRPr lang="cs-CZ"/>
          </a:p>
        </p:txBody>
      </p:sp>
      <p:sp>
        <p:nvSpPr>
          <p:cNvPr id="12" name="Footer Placeholder 16"/>
          <p:cNvSpPr>
            <a:spLocks noGrp="1"/>
          </p:cNvSpPr>
          <p:nvPr>
            <p:ph type="ftr" sz="quarter" idx="11"/>
          </p:nvPr>
        </p:nvSpPr>
        <p:spPr/>
        <p:txBody>
          <a:bodyPr/>
          <a:lstStyle>
            <a:lvl1pPr>
              <a:defRPr/>
            </a:lvl1pPr>
          </a:lstStyle>
          <a:p>
            <a:pPr>
              <a:defRPr/>
            </a:pPr>
            <a:endParaRPr lang="cs-CZ"/>
          </a:p>
        </p:txBody>
      </p:sp>
      <p:sp>
        <p:nvSpPr>
          <p:cNvPr id="13" name="Slide Number Placeholder 28"/>
          <p:cNvSpPr>
            <a:spLocks noGrp="1"/>
          </p:cNvSpPr>
          <p:nvPr>
            <p:ph type="sldNum" sz="quarter" idx="12"/>
          </p:nvPr>
        </p:nvSpPr>
        <p:spPr/>
        <p:txBody>
          <a:bodyPr/>
          <a:lstStyle>
            <a:lvl1pPr>
              <a:defRPr/>
            </a:lvl1pPr>
          </a:lstStyle>
          <a:p>
            <a:pPr>
              <a:defRPr/>
            </a:pPr>
            <a:fld id="{E33AD1BC-F3CF-494D-A025-A4FAF56C197E}"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D002BF2-9900-4587-9D86-A1552E8A5B59}" type="datetimeFigureOut">
              <a:rPr lang="cs-CZ"/>
              <a:pPr>
                <a:defRPr/>
              </a:pPr>
              <a:t>16. 10. 2018</a:t>
            </a:fld>
            <a:endParaRPr lang="cs-CZ"/>
          </a:p>
        </p:txBody>
      </p:sp>
      <p:sp>
        <p:nvSpPr>
          <p:cNvPr id="5" name="Footer Placeholder 2"/>
          <p:cNvSpPr>
            <a:spLocks noGrp="1"/>
          </p:cNvSpPr>
          <p:nvPr>
            <p:ph type="ftr" sz="quarter" idx="11"/>
          </p:nvPr>
        </p:nvSpPr>
        <p:spPr/>
        <p:txBody>
          <a:bodyPr/>
          <a:lstStyle>
            <a:lvl1pPr>
              <a:defRPr/>
            </a:lvl1pPr>
          </a:lstStyle>
          <a:p>
            <a:pPr>
              <a:defRPr/>
            </a:pPr>
            <a:endParaRPr lang="cs-CZ"/>
          </a:p>
        </p:txBody>
      </p:sp>
      <p:sp>
        <p:nvSpPr>
          <p:cNvPr id="6" name="Slide Number Placeholder 22"/>
          <p:cNvSpPr>
            <a:spLocks noGrp="1"/>
          </p:cNvSpPr>
          <p:nvPr>
            <p:ph type="sldNum" sz="quarter" idx="12"/>
          </p:nvPr>
        </p:nvSpPr>
        <p:spPr/>
        <p:txBody>
          <a:bodyPr/>
          <a:lstStyle>
            <a:lvl1pPr>
              <a:defRPr/>
            </a:lvl1pPr>
          </a:lstStyle>
          <a:p>
            <a:pPr>
              <a:defRPr/>
            </a:pPr>
            <a:fld id="{48C6B4AE-1C65-43F3-8CEF-A1A614BAA3DA}"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377862EF-20C4-410D-A512-FC2A77DA7BD7}" type="datetimeFigureOut">
              <a:rPr lang="cs-CZ"/>
              <a:pPr>
                <a:defRPr/>
              </a:pPr>
              <a:t>16. 10. 2018</a:t>
            </a:fld>
            <a:endParaRPr lang="cs-CZ"/>
          </a:p>
        </p:txBody>
      </p:sp>
      <p:sp>
        <p:nvSpPr>
          <p:cNvPr id="5" name="Footer Placeholder 2"/>
          <p:cNvSpPr>
            <a:spLocks noGrp="1"/>
          </p:cNvSpPr>
          <p:nvPr>
            <p:ph type="ftr" sz="quarter" idx="11"/>
          </p:nvPr>
        </p:nvSpPr>
        <p:spPr/>
        <p:txBody>
          <a:bodyPr/>
          <a:lstStyle>
            <a:lvl1pPr>
              <a:defRPr/>
            </a:lvl1pPr>
          </a:lstStyle>
          <a:p>
            <a:pPr>
              <a:defRPr/>
            </a:pPr>
            <a:endParaRPr lang="cs-CZ"/>
          </a:p>
        </p:txBody>
      </p:sp>
      <p:sp>
        <p:nvSpPr>
          <p:cNvPr id="6" name="Slide Number Placeholder 22"/>
          <p:cNvSpPr>
            <a:spLocks noGrp="1"/>
          </p:cNvSpPr>
          <p:nvPr>
            <p:ph type="sldNum" sz="quarter" idx="12"/>
          </p:nvPr>
        </p:nvSpPr>
        <p:spPr/>
        <p:txBody>
          <a:bodyPr/>
          <a:lstStyle>
            <a:lvl1pPr>
              <a:defRPr/>
            </a:lvl1pPr>
          </a:lstStyle>
          <a:p>
            <a:pPr>
              <a:defRPr/>
            </a:pPr>
            <a:fld id="{4A72C7D4-C394-4A60-9199-C1803429A0FB}"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914400" y="274638"/>
            <a:ext cx="7772400" cy="1143000"/>
          </a:xfrm>
        </p:spPr>
        <p:txBody>
          <a:bodyPr/>
          <a:lstStyle/>
          <a:p>
            <a:r>
              <a:rPr lang="cs-CZ" smtClean="0"/>
              <a:t>Klepnutím lze upravit styl předlohy nadpisů.</a:t>
            </a:r>
            <a:endParaRPr lang="cs-CZ"/>
          </a:p>
        </p:txBody>
      </p:sp>
      <p:sp>
        <p:nvSpPr>
          <p:cNvPr id="3" name="Zástupný symbol pro tabulku 2"/>
          <p:cNvSpPr>
            <a:spLocks noGrp="1"/>
          </p:cNvSpPr>
          <p:nvPr>
            <p:ph type="tbl" idx="1"/>
          </p:nvPr>
        </p:nvSpPr>
        <p:spPr>
          <a:xfrm>
            <a:off x="914400" y="1447800"/>
            <a:ext cx="7772400" cy="4572000"/>
          </a:xfrm>
        </p:spPr>
        <p:txBody>
          <a:bodyPr/>
          <a:lstStyle/>
          <a:p>
            <a:pPr lvl="0"/>
            <a:endParaRPr lang="cs-CZ" noProof="0"/>
          </a:p>
        </p:txBody>
      </p:sp>
      <p:sp>
        <p:nvSpPr>
          <p:cNvPr id="4" name="Date Placeholder 13"/>
          <p:cNvSpPr>
            <a:spLocks noGrp="1"/>
          </p:cNvSpPr>
          <p:nvPr>
            <p:ph type="dt" sz="half" idx="10"/>
          </p:nvPr>
        </p:nvSpPr>
        <p:spPr/>
        <p:txBody>
          <a:bodyPr/>
          <a:lstStyle>
            <a:lvl1pPr>
              <a:defRPr/>
            </a:lvl1pPr>
          </a:lstStyle>
          <a:p>
            <a:pPr>
              <a:defRPr/>
            </a:pPr>
            <a:fld id="{1A303386-9969-4E05-A552-FD07F02152C1}" type="datetimeFigureOut">
              <a:rPr lang="cs-CZ"/>
              <a:pPr>
                <a:defRPr/>
              </a:pPr>
              <a:t>16. 10. 2018</a:t>
            </a:fld>
            <a:endParaRPr lang="cs-CZ"/>
          </a:p>
        </p:txBody>
      </p:sp>
      <p:sp>
        <p:nvSpPr>
          <p:cNvPr id="5" name="Footer Placeholder 2"/>
          <p:cNvSpPr>
            <a:spLocks noGrp="1"/>
          </p:cNvSpPr>
          <p:nvPr>
            <p:ph type="ftr" sz="quarter" idx="11"/>
          </p:nvPr>
        </p:nvSpPr>
        <p:spPr/>
        <p:txBody>
          <a:bodyPr/>
          <a:lstStyle>
            <a:lvl1pPr>
              <a:defRPr/>
            </a:lvl1pPr>
          </a:lstStyle>
          <a:p>
            <a:pPr>
              <a:defRPr/>
            </a:pPr>
            <a:endParaRPr lang="cs-CZ"/>
          </a:p>
        </p:txBody>
      </p:sp>
      <p:sp>
        <p:nvSpPr>
          <p:cNvPr id="6" name="Slide Number Placeholder 22"/>
          <p:cNvSpPr>
            <a:spLocks noGrp="1"/>
          </p:cNvSpPr>
          <p:nvPr>
            <p:ph type="sldNum" sz="quarter" idx="12"/>
          </p:nvPr>
        </p:nvSpPr>
        <p:spPr/>
        <p:txBody>
          <a:bodyPr/>
          <a:lstStyle>
            <a:lvl1pPr>
              <a:defRPr/>
            </a:lvl1pPr>
          </a:lstStyle>
          <a:p>
            <a:pPr>
              <a:defRPr/>
            </a:pPr>
            <a:fld id="{6D19CDCD-4A79-4AE4-B8D4-1C82F1918410}" type="slidenum">
              <a:rPr lang="cs-CZ"/>
              <a:pPr>
                <a:defRPr/>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cSld name="Nadpis a diagram nebo organizační schéma">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Klepnutím lze upravit styl předlohy nadpisů.</a:t>
            </a:r>
            <a:endParaRPr lang="cs-CZ"/>
          </a:p>
        </p:txBody>
      </p:sp>
      <p:sp>
        <p:nvSpPr>
          <p:cNvPr id="3" name="Zástupný symbol pro objekt SmartArt 2"/>
          <p:cNvSpPr>
            <a:spLocks noGrp="1"/>
          </p:cNvSpPr>
          <p:nvPr>
            <p:ph type="dgm" idx="1"/>
          </p:nvPr>
        </p:nvSpPr>
        <p:spPr>
          <a:xfrm>
            <a:off x="457200" y="1600200"/>
            <a:ext cx="8229600" cy="4525963"/>
          </a:xfrm>
        </p:spPr>
        <p:txBody>
          <a:bodyPr/>
          <a:lstStyle/>
          <a:p>
            <a:pPr lvl="0"/>
            <a:endParaRPr lang="cs-CZ" noProof="0"/>
          </a:p>
        </p:txBody>
      </p:sp>
      <p:sp>
        <p:nvSpPr>
          <p:cNvPr id="4" name="Zástupný symbol pro datum 3"/>
          <p:cNvSpPr>
            <a:spLocks noGrp="1"/>
          </p:cNvSpPr>
          <p:nvPr>
            <p:ph type="dt" sz="half" idx="10"/>
          </p:nvPr>
        </p:nvSpPr>
        <p:spPr>
          <a:xfrm>
            <a:off x="457200" y="6245225"/>
            <a:ext cx="2133600" cy="476250"/>
          </a:xfrm>
        </p:spPr>
        <p:txBody>
          <a:bodyPr/>
          <a:lstStyle>
            <a:lvl1pPr>
              <a:defRPr/>
            </a:lvl1pPr>
          </a:lstStyle>
          <a:p>
            <a:pPr>
              <a:defRPr/>
            </a:pPr>
            <a:endParaRPr lang="cs-CZ"/>
          </a:p>
        </p:txBody>
      </p:sp>
      <p:sp>
        <p:nvSpPr>
          <p:cNvPr id="5" name="Zástupný symbol pro zápatí 4"/>
          <p:cNvSpPr>
            <a:spLocks noGrp="1"/>
          </p:cNvSpPr>
          <p:nvPr>
            <p:ph type="ftr" sz="quarter" idx="11"/>
          </p:nvPr>
        </p:nvSpPr>
        <p:spPr>
          <a:xfrm>
            <a:off x="3124200" y="6245225"/>
            <a:ext cx="2895600" cy="476250"/>
          </a:xfrm>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a:xfrm>
            <a:off x="6553200" y="6245225"/>
            <a:ext cx="2133600" cy="476250"/>
          </a:xfrm>
        </p:spPr>
        <p:txBody>
          <a:bodyPr/>
          <a:lstStyle>
            <a:lvl1pPr>
              <a:defRPr/>
            </a:lvl1pPr>
          </a:lstStyle>
          <a:p>
            <a:pPr>
              <a:defRPr/>
            </a:pPr>
            <a:fld id="{9D251C56-4AE1-4231-8D20-E3EC2F3F6171}"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C5AE0CD6-2C32-4472-8C03-7913B0B282B4}" type="datetimeFigureOut">
              <a:rPr lang="cs-CZ"/>
              <a:pPr>
                <a:defRPr/>
              </a:pPr>
              <a:t>16. 10. 2018</a:t>
            </a:fld>
            <a:endParaRPr lang="cs-CZ"/>
          </a:p>
        </p:txBody>
      </p:sp>
      <p:sp>
        <p:nvSpPr>
          <p:cNvPr id="5" name="Footer Placeholder 2"/>
          <p:cNvSpPr>
            <a:spLocks noGrp="1"/>
          </p:cNvSpPr>
          <p:nvPr>
            <p:ph type="ftr" sz="quarter" idx="11"/>
          </p:nvPr>
        </p:nvSpPr>
        <p:spPr/>
        <p:txBody>
          <a:bodyPr/>
          <a:lstStyle>
            <a:lvl1pPr>
              <a:defRPr/>
            </a:lvl1pPr>
          </a:lstStyle>
          <a:p>
            <a:pPr>
              <a:defRPr/>
            </a:pPr>
            <a:endParaRPr lang="cs-CZ"/>
          </a:p>
        </p:txBody>
      </p:sp>
      <p:sp>
        <p:nvSpPr>
          <p:cNvPr id="6" name="Slide Number Placeholder 22"/>
          <p:cNvSpPr>
            <a:spLocks noGrp="1"/>
          </p:cNvSpPr>
          <p:nvPr>
            <p:ph type="sldNum" sz="quarter" idx="12"/>
          </p:nvPr>
        </p:nvSpPr>
        <p:spPr/>
        <p:txBody>
          <a:bodyPr/>
          <a:lstStyle>
            <a:lvl1pPr>
              <a:defRPr/>
            </a:lvl1pPr>
          </a:lstStyle>
          <a:p>
            <a:pPr>
              <a:defRPr/>
            </a:pPr>
            <a:fld id="{D6F0F623-0695-407C-A37B-5360ED806C39}"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9"/>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10"/>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11"/>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14"/>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15"/>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3789C957-31E6-4D48-AC57-7C02F39423D5}" type="datetimeFigureOut">
              <a:rPr lang="cs-CZ"/>
              <a:pPr>
                <a:defRPr/>
              </a:pPr>
              <a:t>16. 10. 2018</a:t>
            </a:fld>
            <a:endParaRPr lang="cs-CZ"/>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cs-CZ"/>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2477467C-437A-4F39-B8C0-F2FDC4EEE4BD}"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880AC258-EDC1-4F1D-90A0-502C5E440CBF}" type="datetimeFigureOut">
              <a:rPr lang="cs-CZ"/>
              <a:pPr>
                <a:defRPr/>
              </a:pPr>
              <a:t>16. 10. 2018</a:t>
            </a:fld>
            <a:endParaRPr lang="cs-CZ"/>
          </a:p>
        </p:txBody>
      </p:sp>
      <p:sp>
        <p:nvSpPr>
          <p:cNvPr id="6" name="Footer Placeholder 2"/>
          <p:cNvSpPr>
            <a:spLocks noGrp="1"/>
          </p:cNvSpPr>
          <p:nvPr>
            <p:ph type="ftr" sz="quarter" idx="11"/>
          </p:nvPr>
        </p:nvSpPr>
        <p:spPr/>
        <p:txBody>
          <a:bodyPr/>
          <a:lstStyle>
            <a:lvl1pPr>
              <a:defRPr/>
            </a:lvl1pPr>
          </a:lstStyle>
          <a:p>
            <a:pPr>
              <a:defRPr/>
            </a:pPr>
            <a:endParaRPr lang="cs-CZ"/>
          </a:p>
        </p:txBody>
      </p:sp>
      <p:sp>
        <p:nvSpPr>
          <p:cNvPr id="7" name="Slide Number Placeholder 22"/>
          <p:cNvSpPr>
            <a:spLocks noGrp="1"/>
          </p:cNvSpPr>
          <p:nvPr>
            <p:ph type="sldNum" sz="quarter" idx="12"/>
          </p:nvPr>
        </p:nvSpPr>
        <p:spPr/>
        <p:txBody>
          <a:bodyPr/>
          <a:lstStyle>
            <a:lvl1pPr>
              <a:defRPr/>
            </a:lvl1pPr>
          </a:lstStyle>
          <a:p>
            <a:pPr>
              <a:defRPr/>
            </a:pPr>
            <a:fld id="{F9548898-C8C5-4BDD-89A4-0EC0A8A432CF}"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64DBDED4-A029-472B-A062-FEEB37B2115E}" type="datetimeFigureOut">
              <a:rPr lang="cs-CZ"/>
              <a:pPr>
                <a:defRPr/>
              </a:pPr>
              <a:t>16. 10. 2018</a:t>
            </a:fld>
            <a:endParaRPr lang="cs-CZ"/>
          </a:p>
        </p:txBody>
      </p:sp>
      <p:sp>
        <p:nvSpPr>
          <p:cNvPr id="8" name="Footer Placeholder 2"/>
          <p:cNvSpPr>
            <a:spLocks noGrp="1"/>
          </p:cNvSpPr>
          <p:nvPr>
            <p:ph type="ftr" sz="quarter" idx="11"/>
          </p:nvPr>
        </p:nvSpPr>
        <p:spPr/>
        <p:txBody>
          <a:bodyPr/>
          <a:lstStyle>
            <a:lvl1pPr>
              <a:defRPr/>
            </a:lvl1pPr>
          </a:lstStyle>
          <a:p>
            <a:pPr>
              <a:defRPr/>
            </a:pPr>
            <a:endParaRPr lang="cs-CZ"/>
          </a:p>
        </p:txBody>
      </p:sp>
      <p:sp>
        <p:nvSpPr>
          <p:cNvPr id="9" name="Slide Number Placeholder 22"/>
          <p:cNvSpPr>
            <a:spLocks noGrp="1"/>
          </p:cNvSpPr>
          <p:nvPr>
            <p:ph type="sldNum" sz="quarter" idx="12"/>
          </p:nvPr>
        </p:nvSpPr>
        <p:spPr/>
        <p:txBody>
          <a:bodyPr/>
          <a:lstStyle>
            <a:lvl1pPr>
              <a:defRPr/>
            </a:lvl1pPr>
          </a:lstStyle>
          <a:p>
            <a:pPr>
              <a:defRPr/>
            </a:pPr>
            <a:fld id="{9B267AFC-E505-4EF2-A25F-A868637A391C}"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1684EB6D-BA36-4654-8718-060E509E3BCF}" type="datetimeFigureOut">
              <a:rPr lang="cs-CZ"/>
              <a:pPr>
                <a:defRPr/>
              </a:pPr>
              <a:t>16. 10. 2018</a:t>
            </a:fld>
            <a:endParaRPr lang="cs-CZ"/>
          </a:p>
        </p:txBody>
      </p:sp>
      <p:sp>
        <p:nvSpPr>
          <p:cNvPr id="4" name="Footer Placeholder 2"/>
          <p:cNvSpPr>
            <a:spLocks noGrp="1"/>
          </p:cNvSpPr>
          <p:nvPr>
            <p:ph type="ftr" sz="quarter" idx="11"/>
          </p:nvPr>
        </p:nvSpPr>
        <p:spPr/>
        <p:txBody>
          <a:bodyPr/>
          <a:lstStyle>
            <a:lvl1pPr>
              <a:defRPr/>
            </a:lvl1pPr>
          </a:lstStyle>
          <a:p>
            <a:pPr>
              <a:defRPr/>
            </a:pPr>
            <a:endParaRPr lang="cs-CZ"/>
          </a:p>
        </p:txBody>
      </p:sp>
      <p:sp>
        <p:nvSpPr>
          <p:cNvPr id="5" name="Slide Number Placeholder 22"/>
          <p:cNvSpPr>
            <a:spLocks noGrp="1"/>
          </p:cNvSpPr>
          <p:nvPr>
            <p:ph type="sldNum" sz="quarter" idx="12"/>
          </p:nvPr>
        </p:nvSpPr>
        <p:spPr/>
        <p:txBody>
          <a:bodyPr/>
          <a:lstStyle>
            <a:lvl1pPr>
              <a:defRPr/>
            </a:lvl1pPr>
          </a:lstStyle>
          <a:p>
            <a:pPr>
              <a:defRPr/>
            </a:pPr>
            <a:fld id="{5CD05792-4435-4DCD-B3ED-B23C48AE73C5}"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9F0C2805-7353-40C7-B2A9-A4EF1A2ABDFD}" type="datetimeFigureOut">
              <a:rPr lang="cs-CZ"/>
              <a:pPr>
                <a:defRPr/>
              </a:pPr>
              <a:t>16. 10. 2018</a:t>
            </a:fld>
            <a:endParaRPr lang="cs-CZ"/>
          </a:p>
        </p:txBody>
      </p:sp>
      <p:sp>
        <p:nvSpPr>
          <p:cNvPr id="3" name="Footer Placeholder 2"/>
          <p:cNvSpPr>
            <a:spLocks noGrp="1"/>
          </p:cNvSpPr>
          <p:nvPr>
            <p:ph type="ftr" sz="quarter" idx="11"/>
          </p:nvPr>
        </p:nvSpPr>
        <p:spPr/>
        <p:txBody>
          <a:bodyPr/>
          <a:lstStyle>
            <a:lvl1pPr>
              <a:defRPr/>
            </a:lvl1pPr>
          </a:lstStyle>
          <a:p>
            <a:pPr>
              <a:defRPr/>
            </a:pPr>
            <a:endParaRPr lang="cs-CZ"/>
          </a:p>
        </p:txBody>
      </p:sp>
      <p:sp>
        <p:nvSpPr>
          <p:cNvPr id="4" name="Slide Number Placeholder 22"/>
          <p:cNvSpPr>
            <a:spLocks noGrp="1"/>
          </p:cNvSpPr>
          <p:nvPr>
            <p:ph type="sldNum" sz="quarter" idx="12"/>
          </p:nvPr>
        </p:nvSpPr>
        <p:spPr/>
        <p:txBody>
          <a:bodyPr/>
          <a:lstStyle>
            <a:lvl1pPr>
              <a:defRPr/>
            </a:lvl1pPr>
          </a:lstStyle>
          <a:p>
            <a:pPr>
              <a:defRPr/>
            </a:pPr>
            <a:fld id="{72021245-02ED-4AE9-9236-DC6155B8BE8F}"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9"/>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6" name="Rounded Rectangle 10"/>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fld id="{F9A38DF7-42C3-492C-A6E7-9BB5DE9E0BEA}" type="datetimeFigureOut">
              <a:rPr lang="cs-CZ"/>
              <a:pPr>
                <a:defRPr/>
              </a:pPr>
              <a:t>16. 10. 2018</a:t>
            </a:fld>
            <a:endParaRPr lang="cs-CZ"/>
          </a:p>
        </p:txBody>
      </p:sp>
      <p:sp>
        <p:nvSpPr>
          <p:cNvPr id="8" name="Footer Placeholder 5"/>
          <p:cNvSpPr>
            <a:spLocks noGrp="1"/>
          </p:cNvSpPr>
          <p:nvPr>
            <p:ph type="ftr" sz="quarter" idx="11"/>
          </p:nvPr>
        </p:nvSpPr>
        <p:spPr/>
        <p:txBody>
          <a:bodyPr/>
          <a:lstStyle>
            <a:lvl1pPr>
              <a:defRPr/>
            </a:lvl1pPr>
          </a:lstStyle>
          <a:p>
            <a:pPr>
              <a:defRPr/>
            </a:pPr>
            <a:endParaRPr lang="cs-CZ"/>
          </a:p>
        </p:txBody>
      </p:sp>
      <p:sp>
        <p:nvSpPr>
          <p:cNvPr id="9" name="Slide Number Placeholder 6"/>
          <p:cNvSpPr>
            <a:spLocks noGrp="1"/>
          </p:cNvSpPr>
          <p:nvPr>
            <p:ph type="sldNum" sz="quarter" idx="12"/>
          </p:nvPr>
        </p:nvSpPr>
        <p:spPr/>
        <p:txBody>
          <a:bodyPr/>
          <a:lstStyle>
            <a:lvl1pPr>
              <a:defRPr/>
            </a:lvl1pPr>
          </a:lstStyle>
          <a:p>
            <a:pPr>
              <a:defRPr/>
            </a:pPr>
            <a:fld id="{3D46419B-B913-4FBB-8901-8D19044FBBED}"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9"/>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10"/>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11"/>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a:p>
        </p:txBody>
      </p:sp>
      <p:sp>
        <p:nvSpPr>
          <p:cNvPr id="8" name="Date Placeholder 4"/>
          <p:cNvSpPr>
            <a:spLocks noGrp="1"/>
          </p:cNvSpPr>
          <p:nvPr>
            <p:ph type="dt" sz="half" idx="10"/>
          </p:nvPr>
        </p:nvSpPr>
        <p:spPr/>
        <p:txBody>
          <a:bodyPr/>
          <a:lstStyle>
            <a:lvl1pPr>
              <a:defRPr/>
            </a:lvl1pPr>
          </a:lstStyle>
          <a:p>
            <a:pPr>
              <a:defRPr/>
            </a:pPr>
            <a:fld id="{ED493F1E-D25E-45DD-A060-BAB712C74F1C}" type="datetimeFigureOut">
              <a:rPr lang="cs-CZ"/>
              <a:pPr>
                <a:defRPr/>
              </a:pPr>
              <a:t>16. 10. 2018</a:t>
            </a:fld>
            <a:endParaRPr lang="cs-CZ"/>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cs-CZ"/>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9C4CE377-0ED9-45F9-B291-8DA10E017BF4}"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sk-SK" smtClean="0"/>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sk-SK" smtClean="0"/>
              <a:t>Click to edit Master text styles</a:t>
            </a:r>
          </a:p>
          <a:p>
            <a:pPr lvl="1"/>
            <a:r>
              <a:rPr lang="en-US" altLang="sk-SK" smtClean="0"/>
              <a:t>Second level</a:t>
            </a:r>
          </a:p>
          <a:p>
            <a:pPr lvl="2"/>
            <a:r>
              <a:rPr lang="en-US" altLang="sk-SK" smtClean="0"/>
              <a:t>Third level</a:t>
            </a:r>
          </a:p>
          <a:p>
            <a:pPr lvl="3"/>
            <a:r>
              <a:rPr lang="en-US" altLang="sk-SK" smtClean="0"/>
              <a:t>Fourth level</a:t>
            </a:r>
          </a:p>
          <a:p>
            <a:pPr lvl="4"/>
            <a:r>
              <a:rPr lang="en-US" altLang="sk-SK"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latin typeface="Arial" pitchFamily="34" charset="0"/>
                <a:cs typeface="Arial" pitchFamily="34" charset="0"/>
              </a:defRPr>
            </a:lvl1pPr>
          </a:lstStyle>
          <a:p>
            <a:pPr>
              <a:defRPr/>
            </a:pPr>
            <a:fld id="{C2346CEA-483C-4A5D-B7D8-BF8C18FDE39A}" type="datetimeFigureOut">
              <a:rPr lang="cs-CZ"/>
              <a:pPr>
                <a:defRPr/>
              </a:pPr>
              <a:t>16. 10. 2018</a:t>
            </a:fld>
            <a:endParaRPr lang="cs-CZ"/>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latin typeface="Arial" pitchFamily="34" charset="0"/>
                <a:cs typeface="Arial" pitchFamily="34" charset="0"/>
              </a:defRPr>
            </a:lvl1pPr>
          </a:lstStyle>
          <a:p>
            <a:pPr>
              <a:defRPr/>
            </a:pPr>
            <a:endParaRPr lang="cs-CZ"/>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vert="horz" wrap="none" lIns="0" tIns="0" rIns="0" bIns="0" numCol="1" anchor="ctr" anchorCtr="1" compatLnSpc="1">
            <a:prstTxWarp prst="textNoShape">
              <a:avLst/>
            </a:prstTxWarp>
            <a:noAutofit/>
          </a:bodyPr>
          <a:lstStyle>
            <a:lvl1pPr algn="ctr" eaLnBrk="1" hangingPunct="1">
              <a:defRPr sz="1400">
                <a:solidFill>
                  <a:srgbClr val="FFFFFF"/>
                </a:solidFill>
                <a:latin typeface="Franklin Gothic Book" pitchFamily="34" charset="0"/>
              </a:defRPr>
            </a:lvl1pPr>
          </a:lstStyle>
          <a:p>
            <a:pPr>
              <a:defRPr/>
            </a:pPr>
            <a:fld id="{5447B59C-48EC-45EF-878E-468F4D3BD615}"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4026" r:id="rId1"/>
    <p:sldLayoutId id="2147484018" r:id="rId2"/>
    <p:sldLayoutId id="2147484027" r:id="rId3"/>
    <p:sldLayoutId id="2147484019" r:id="rId4"/>
    <p:sldLayoutId id="2147484020" r:id="rId5"/>
    <p:sldLayoutId id="2147484021" r:id="rId6"/>
    <p:sldLayoutId id="2147484022" r:id="rId7"/>
    <p:sldLayoutId id="2147484028" r:id="rId8"/>
    <p:sldLayoutId id="2147484029" r:id="rId9"/>
    <p:sldLayoutId id="2147484023" r:id="rId10"/>
    <p:sldLayoutId id="2147484024" r:id="rId11"/>
    <p:sldLayoutId id="2147484025" r:id="rId12"/>
    <p:sldLayoutId id="2147484030" r:id="rId13"/>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6"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6"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6"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6"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youtube.com/watch?v=G0ZZJXw4MTA"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ubtitle 2"/>
          <p:cNvSpPr>
            <a:spLocks noGrp="1"/>
          </p:cNvSpPr>
          <p:nvPr>
            <p:ph type="subTitle" idx="1"/>
          </p:nvPr>
        </p:nvSpPr>
        <p:spPr>
          <a:xfrm>
            <a:off x="533400" y="3886200"/>
            <a:ext cx="7696200" cy="1752600"/>
          </a:xfrm>
        </p:spPr>
        <p:txBody>
          <a:bodyPr/>
          <a:lstStyle/>
          <a:p>
            <a:pPr eaLnBrk="1" hangingPunct="1"/>
            <a:r>
              <a:rPr lang="sk-SK" altLang="cs-CZ" sz="2800" dirty="0" smtClean="0">
                <a:latin typeface="Arial Narrow" pitchFamily="32" charset="0"/>
              </a:rPr>
              <a:t>ZUR 434 </a:t>
            </a:r>
            <a:r>
              <a:rPr lang="sk-SK" altLang="cs-CZ" sz="2800" dirty="0" err="1" smtClean="0">
                <a:latin typeface="Arial Narrow" pitchFamily="32" charset="0"/>
              </a:rPr>
              <a:t>Metodologie</a:t>
            </a:r>
            <a:r>
              <a:rPr lang="sk-SK" altLang="cs-CZ" sz="2800" dirty="0" smtClean="0">
                <a:latin typeface="Arial Narrow" pitchFamily="32" charset="0"/>
              </a:rPr>
              <a:t> </a:t>
            </a:r>
            <a:r>
              <a:rPr lang="sk-SK" altLang="cs-CZ" sz="2800" dirty="0" err="1" smtClean="0">
                <a:latin typeface="Arial Narrow" pitchFamily="32" charset="0"/>
              </a:rPr>
              <a:t>mediálního</a:t>
            </a:r>
            <a:r>
              <a:rPr lang="sk-SK" altLang="cs-CZ" sz="2800" dirty="0" smtClean="0">
                <a:latin typeface="Arial Narrow" pitchFamily="32" charset="0"/>
              </a:rPr>
              <a:t> </a:t>
            </a:r>
            <a:r>
              <a:rPr lang="sk-SK" altLang="cs-CZ" sz="2800" dirty="0" err="1" smtClean="0">
                <a:latin typeface="Arial Narrow" pitchFamily="32" charset="0"/>
              </a:rPr>
              <a:t>výzkumu</a:t>
            </a:r>
            <a:endParaRPr lang="sk-SK" altLang="cs-CZ" sz="2800" dirty="0" smtClean="0">
              <a:latin typeface="Arial Narrow" pitchFamily="32" charset="0"/>
            </a:endParaRPr>
          </a:p>
        </p:txBody>
      </p:sp>
      <p:sp>
        <p:nvSpPr>
          <p:cNvPr id="6147" name="Title 1"/>
          <p:cNvSpPr>
            <a:spLocks noGrp="1"/>
          </p:cNvSpPr>
          <p:nvPr>
            <p:ph type="ctrTitle"/>
          </p:nvPr>
        </p:nvSpPr>
        <p:spPr>
          <a:xfrm>
            <a:off x="0" y="1772816"/>
            <a:ext cx="9144000" cy="780306"/>
          </a:xfrm>
        </p:spPr>
        <p:txBody>
          <a:bodyPr/>
          <a:lstStyle/>
          <a:p>
            <a:pPr algn="ctr" eaLnBrk="1" hangingPunct="1">
              <a:buFont typeface="Times New Roman" panose="02020603050405020304" pitchFamily="18" charset="0"/>
              <a:buNone/>
              <a:defRPr/>
            </a:pPr>
            <a:r>
              <a:rPr lang="sk-SK" altLang="cs-CZ" sz="3200" b="1" kern="1200" dirty="0">
                <a:solidFill>
                  <a:srgbClr val="FFFFFF"/>
                </a:solidFill>
              </a:rPr>
              <a:t>Prednáška </a:t>
            </a:r>
            <a:r>
              <a:rPr lang="en-GB" altLang="cs-CZ" sz="3200" b="1" dirty="0" smtClean="0"/>
              <a:t>5</a:t>
            </a:r>
            <a:r>
              <a:rPr lang="sk-SK" altLang="cs-CZ" sz="3200" b="1" kern="1200" dirty="0" smtClean="0">
                <a:solidFill>
                  <a:srgbClr val="FFFFFF"/>
                </a:solidFill>
              </a:rPr>
              <a:t>: </a:t>
            </a:r>
            <a:r>
              <a:rPr lang="cs-CZ" sz="3200" b="1" kern="1200" dirty="0" err="1" smtClean="0">
                <a:solidFill>
                  <a:srgbClr val="FFFFFF"/>
                </a:solidFill>
              </a:rPr>
              <a:t>Survey</a:t>
            </a:r>
            <a:r>
              <a:rPr lang="cs-CZ" sz="3200" b="1" kern="1200" dirty="0" smtClean="0">
                <a:solidFill>
                  <a:srgbClr val="FFFFFF"/>
                </a:solidFill>
              </a:rPr>
              <a:t>, obsahová analýza</a:t>
            </a:r>
            <a:endParaRPr lang="cs-CZ" altLang="cs-CZ"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a:xfrm>
            <a:off x="914400" y="274638"/>
            <a:ext cx="7772400" cy="868362"/>
          </a:xfrm>
        </p:spPr>
        <p:txBody>
          <a:bodyPr/>
          <a:lstStyle/>
          <a:p>
            <a:r>
              <a:rPr lang="sk-SK" altLang="sk-SK" b="1" dirty="0" smtClean="0">
                <a:solidFill>
                  <a:srgbClr val="696464"/>
                </a:solidFill>
                <a:latin typeface="Arial Narrow" pitchFamily="32" charset="0"/>
                <a:ea typeface="Microsoft YaHei" charset="-122"/>
                <a:cs typeface="+mn-cs"/>
              </a:rPr>
              <a:t>Obsah otázok</a:t>
            </a:r>
            <a:endParaRPr lang="cs-CZ" altLang="sk-SK" b="1" dirty="0" smtClean="0">
              <a:solidFill>
                <a:srgbClr val="696464"/>
              </a:solidFill>
              <a:latin typeface="Arial Narrow" pitchFamily="32" charset="0"/>
              <a:ea typeface="Microsoft YaHei" charset="-122"/>
              <a:cs typeface="+mn-cs"/>
            </a:endParaRPr>
          </a:p>
        </p:txBody>
      </p:sp>
      <p:sp>
        <p:nvSpPr>
          <p:cNvPr id="15363" name="Zástupný symbol pro obsah 2"/>
          <p:cNvSpPr>
            <a:spLocks noGrp="1"/>
          </p:cNvSpPr>
          <p:nvPr>
            <p:ph sz="quarter" idx="1"/>
          </p:nvPr>
        </p:nvSpPr>
        <p:spPr>
          <a:xfrm>
            <a:off x="838200" y="1295400"/>
            <a:ext cx="7848600" cy="5334000"/>
          </a:xfrm>
        </p:spPr>
        <p:txBody>
          <a:bodyPr/>
          <a:lstStyle/>
          <a:p>
            <a:r>
              <a:rPr lang="sk-SK" altLang="sk-SK" sz="3600" dirty="0" smtClean="0">
                <a:latin typeface="Arial Narrow" pitchFamily="34" charset="0"/>
              </a:rPr>
              <a:t>správanie</a:t>
            </a:r>
          </a:p>
          <a:p>
            <a:r>
              <a:rPr lang="sk-SK" altLang="sk-SK" sz="3600" dirty="0" smtClean="0">
                <a:latin typeface="Arial Narrow" pitchFamily="34" charset="0"/>
              </a:rPr>
              <a:t>názory, viery, presvedčenia</a:t>
            </a:r>
          </a:p>
          <a:p>
            <a:r>
              <a:rPr lang="sk-SK" altLang="sk-SK" sz="3600" dirty="0" smtClean="0">
                <a:latin typeface="Arial Narrow" pitchFamily="34" charset="0"/>
              </a:rPr>
              <a:t>postoje (kognitívna, afektívna, </a:t>
            </a:r>
            <a:r>
              <a:rPr lang="sk-SK" altLang="sk-SK" sz="3600" dirty="0" err="1" smtClean="0">
                <a:latin typeface="Arial Narrow" pitchFamily="34" charset="0"/>
              </a:rPr>
              <a:t>konatívna</a:t>
            </a:r>
            <a:r>
              <a:rPr lang="sk-SK" altLang="sk-SK" sz="3600" dirty="0" smtClean="0">
                <a:latin typeface="Arial Narrow" pitchFamily="34" charset="0"/>
              </a:rPr>
              <a:t> zložka)</a:t>
            </a:r>
          </a:p>
          <a:p>
            <a:r>
              <a:rPr lang="sk-SK" altLang="sk-SK" sz="3600" dirty="0" smtClean="0">
                <a:latin typeface="Arial Narrow" pitchFamily="34" charset="0"/>
              </a:rPr>
              <a:t>vlastnosti</a:t>
            </a:r>
          </a:p>
          <a:p>
            <a:endParaRPr lang="cs-CZ" altLang="sk-SK" sz="24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r>
              <a:rPr lang="sk-SK" altLang="sk-SK" b="1" dirty="0" smtClean="0">
                <a:solidFill>
                  <a:srgbClr val="696464"/>
                </a:solidFill>
                <a:latin typeface="Arial Narrow" pitchFamily="32" charset="0"/>
                <a:ea typeface="Microsoft YaHei" charset="-122"/>
                <a:cs typeface="+mn-cs"/>
              </a:rPr>
              <a:t>Na čo treba dať pozor?</a:t>
            </a:r>
            <a:endParaRPr lang="cs-CZ" altLang="sk-SK" b="1" dirty="0" smtClean="0">
              <a:solidFill>
                <a:srgbClr val="696464"/>
              </a:solidFill>
              <a:latin typeface="Arial Narrow" pitchFamily="32" charset="0"/>
              <a:ea typeface="Microsoft YaHei" charset="-122"/>
              <a:cs typeface="+mn-cs"/>
            </a:endParaRPr>
          </a:p>
        </p:txBody>
      </p:sp>
      <p:sp>
        <p:nvSpPr>
          <p:cNvPr id="16387" name="Zástupný symbol pro obsah 2"/>
          <p:cNvSpPr>
            <a:spLocks noGrp="1"/>
          </p:cNvSpPr>
          <p:nvPr>
            <p:ph sz="quarter" idx="1"/>
          </p:nvPr>
        </p:nvSpPr>
        <p:spPr>
          <a:xfrm>
            <a:off x="304800" y="1447800"/>
            <a:ext cx="8610600" cy="4876800"/>
          </a:xfrm>
        </p:spPr>
        <p:txBody>
          <a:bodyPr/>
          <a:lstStyle/>
          <a:p>
            <a:r>
              <a:rPr lang="sk-SK" altLang="sk-SK" sz="3200" dirty="0" smtClean="0">
                <a:latin typeface="Arial Narrow" pitchFamily="34" charset="0"/>
              </a:rPr>
              <a:t>úplnosť: vyčerpávajúce možnosti odpovedí</a:t>
            </a:r>
          </a:p>
          <a:p>
            <a:r>
              <a:rPr lang="sk-SK" altLang="sk-SK" sz="3200" dirty="0" smtClean="0">
                <a:latin typeface="Arial Narrow" pitchFamily="34" charset="0"/>
              </a:rPr>
              <a:t>disponuje respondent potrebnou znalosťou? </a:t>
            </a:r>
          </a:p>
          <a:p>
            <a:r>
              <a:rPr lang="sk-SK" altLang="sk-SK" sz="3200" dirty="0" smtClean="0">
                <a:latin typeface="Arial Narrow" pitchFamily="34" charset="0"/>
              </a:rPr>
              <a:t>je referenčný rámec dostatočne jasný? </a:t>
            </a:r>
          </a:p>
          <a:p>
            <a:r>
              <a:rPr lang="sk-SK" altLang="sk-SK" sz="3200" dirty="0" smtClean="0">
                <a:latin typeface="Arial Narrow" pitchFamily="34" charset="0"/>
              </a:rPr>
              <a:t>pozor na </a:t>
            </a:r>
          </a:p>
          <a:p>
            <a:pPr lvl="1"/>
            <a:r>
              <a:rPr lang="sk-SK" altLang="sk-SK" sz="3200" dirty="0" smtClean="0">
                <a:latin typeface="Arial Narrow" pitchFamily="34" charset="0"/>
              </a:rPr>
              <a:t>umelé vytváranie názorov </a:t>
            </a:r>
          </a:p>
          <a:p>
            <a:pPr lvl="1"/>
            <a:r>
              <a:rPr lang="sk-SK" altLang="sk-SK" sz="3200" dirty="0" smtClean="0">
                <a:latin typeface="Arial Narrow" pitchFamily="34" charset="0"/>
              </a:rPr>
              <a:t>zbytočne detailné otázky </a:t>
            </a:r>
          </a:p>
          <a:p>
            <a:pPr lvl="1"/>
            <a:r>
              <a:rPr lang="sk-SK" altLang="sk-SK" sz="3200" dirty="0" smtClean="0">
                <a:latin typeface="Arial Narrow" pitchFamily="34" charset="0"/>
              </a:rPr>
              <a:t>sugestívne otázky</a:t>
            </a:r>
          </a:p>
          <a:p>
            <a:pPr lvl="1"/>
            <a:r>
              <a:rPr lang="sk-SK" altLang="sk-SK" sz="3200" dirty="0" smtClean="0">
                <a:latin typeface="Arial Narrow" pitchFamily="34" charset="0"/>
              </a:rPr>
              <a:t>ovplyvnenie autoritou</a:t>
            </a:r>
            <a:endParaRPr lang="sk-SK" altLang="sk-SK" sz="3600" dirty="0" smtClean="0">
              <a:latin typeface="Arial Narrow"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graf1.jpg"/>
          <p:cNvPicPr>
            <a:picLocks noChangeAspect="1"/>
          </p:cNvPicPr>
          <p:nvPr/>
        </p:nvPicPr>
        <p:blipFill>
          <a:blip r:embed="rId3" cstate="print"/>
          <a:stretch>
            <a:fillRect/>
          </a:stretch>
        </p:blipFill>
        <p:spPr>
          <a:xfrm>
            <a:off x="228600" y="762000"/>
            <a:ext cx="8728364" cy="48006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p:txBody>
          <a:bodyPr/>
          <a:lstStyle/>
          <a:p>
            <a:r>
              <a:rPr lang="sk-SK" altLang="sk-SK" b="1" dirty="0" smtClean="0">
                <a:solidFill>
                  <a:srgbClr val="696464"/>
                </a:solidFill>
                <a:latin typeface="Arial Narrow" pitchFamily="32" charset="0"/>
                <a:ea typeface="Microsoft YaHei" charset="-122"/>
                <a:cs typeface="+mn-cs"/>
              </a:rPr>
              <a:t>Štýl a štylistika</a:t>
            </a:r>
            <a:endParaRPr lang="cs-CZ" altLang="sk-SK" b="1" dirty="0" smtClean="0">
              <a:solidFill>
                <a:srgbClr val="696464"/>
              </a:solidFill>
              <a:latin typeface="Arial Narrow" pitchFamily="32" charset="0"/>
              <a:ea typeface="Microsoft YaHei" charset="-122"/>
              <a:cs typeface="+mn-cs"/>
            </a:endParaRPr>
          </a:p>
        </p:txBody>
      </p:sp>
      <p:sp>
        <p:nvSpPr>
          <p:cNvPr id="17411" name="Zástupný symbol pro obsah 2"/>
          <p:cNvSpPr>
            <a:spLocks noGrp="1"/>
          </p:cNvSpPr>
          <p:nvPr>
            <p:ph sz="quarter" idx="1"/>
          </p:nvPr>
        </p:nvSpPr>
        <p:spPr>
          <a:xfrm>
            <a:off x="381000" y="1524000"/>
            <a:ext cx="8229600" cy="4953000"/>
          </a:xfrm>
        </p:spPr>
        <p:txBody>
          <a:bodyPr/>
          <a:lstStyle/>
          <a:p>
            <a:pPr marL="273050" lvl="1" indent="-273050">
              <a:spcBef>
                <a:spcPts val="575"/>
              </a:spcBef>
              <a:buClr>
                <a:schemeClr val="accent1"/>
              </a:buClr>
            </a:pPr>
            <a:r>
              <a:rPr lang="sk-SK" altLang="sk-SK" sz="3200" dirty="0" smtClean="0">
                <a:latin typeface="Arial Narrow" pitchFamily="34" charset="0"/>
              </a:rPr>
              <a:t>jasnosť</a:t>
            </a:r>
          </a:p>
          <a:p>
            <a:pPr marL="273050" lvl="1" indent="-273050">
              <a:spcBef>
                <a:spcPts val="575"/>
              </a:spcBef>
              <a:buClr>
                <a:schemeClr val="accent1"/>
              </a:buClr>
            </a:pPr>
            <a:r>
              <a:rPr lang="sk-SK" altLang="sk-SK" sz="3200" dirty="0" smtClean="0">
                <a:latin typeface="Arial Narrow" pitchFamily="34" charset="0"/>
              </a:rPr>
              <a:t>jednoduchý jazyk</a:t>
            </a:r>
          </a:p>
          <a:p>
            <a:pPr marL="273050" lvl="1" indent="-273050">
              <a:spcBef>
                <a:spcPts val="575"/>
              </a:spcBef>
              <a:buClr>
                <a:schemeClr val="accent1"/>
              </a:buClr>
            </a:pPr>
            <a:r>
              <a:rPr lang="sk-SK" altLang="sk-SK" sz="3200" dirty="0" smtClean="0">
                <a:latin typeface="Arial Narrow" pitchFamily="34" charset="0"/>
              </a:rPr>
              <a:t>stručnosť</a:t>
            </a:r>
          </a:p>
          <a:p>
            <a:r>
              <a:rPr lang="sk-SK" altLang="sk-SK" sz="3200" dirty="0" smtClean="0">
                <a:latin typeface="Arial Narrow" pitchFamily="34" charset="0"/>
              </a:rPr>
              <a:t>pozor na dvojhlavňové otázky</a:t>
            </a:r>
          </a:p>
          <a:p>
            <a:r>
              <a:rPr lang="sk-SK" altLang="sk-SK" sz="3200" dirty="0" smtClean="0">
                <a:latin typeface="Arial Narrow" pitchFamily="34" charset="0"/>
              </a:rPr>
              <a:t>pozor na negatívne otázky</a:t>
            </a:r>
          </a:p>
          <a:p>
            <a:r>
              <a:rPr lang="sk-SK" altLang="sk-SK" sz="3200" dirty="0" smtClean="0">
                <a:latin typeface="Arial Narrow" pitchFamily="34" charset="0"/>
              </a:rPr>
              <a:t>majú slová rovnaký význam pre každého? </a:t>
            </a:r>
          </a:p>
          <a:p>
            <a:endParaRPr lang="cs-CZ" altLang="sk-SK"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a:xfrm>
            <a:off x="838200" y="304800"/>
            <a:ext cx="7772400" cy="1143000"/>
          </a:xfrm>
        </p:spPr>
        <p:txBody>
          <a:bodyPr/>
          <a:lstStyle/>
          <a:p>
            <a:r>
              <a:rPr lang="sk-SK" altLang="sk-SK" b="1" dirty="0" smtClean="0">
                <a:solidFill>
                  <a:srgbClr val="696464"/>
                </a:solidFill>
                <a:latin typeface="Arial Narrow" pitchFamily="32" charset="0"/>
                <a:ea typeface="Microsoft YaHei" charset="-122"/>
                <a:cs typeface="+mn-cs"/>
              </a:rPr>
              <a:t>Štýl a štylistika</a:t>
            </a:r>
            <a:endParaRPr lang="cs-CZ" altLang="sk-SK" b="1" dirty="0" smtClean="0">
              <a:solidFill>
                <a:srgbClr val="696464"/>
              </a:solidFill>
              <a:latin typeface="Arial Narrow" pitchFamily="32" charset="0"/>
              <a:ea typeface="Microsoft YaHei" charset="-122"/>
              <a:cs typeface="+mn-cs"/>
            </a:endParaRPr>
          </a:p>
        </p:txBody>
      </p:sp>
      <p:sp>
        <p:nvSpPr>
          <p:cNvPr id="18435" name="Zástupný symbol pro obsah 2"/>
          <p:cNvSpPr>
            <a:spLocks noGrp="1"/>
          </p:cNvSpPr>
          <p:nvPr>
            <p:ph sz="quarter" idx="1"/>
          </p:nvPr>
        </p:nvSpPr>
        <p:spPr>
          <a:xfrm>
            <a:off x="533400" y="1447800"/>
            <a:ext cx="8305800" cy="4343400"/>
          </a:xfrm>
        </p:spPr>
        <p:txBody>
          <a:bodyPr/>
          <a:lstStyle/>
          <a:p>
            <a:r>
              <a:rPr lang="sk-SK" altLang="sk-SK" sz="2800" dirty="0" smtClean="0">
                <a:latin typeface="Arial Narrow" pitchFamily="34" charset="0"/>
              </a:rPr>
              <a:t>ako sa pýtať na citlivú oblasť?</a:t>
            </a:r>
          </a:p>
          <a:p>
            <a:pPr>
              <a:buFont typeface="Franklin Gothic Book" pitchFamily="32" charset="0"/>
              <a:buAutoNum type="arabicPeriod"/>
            </a:pPr>
            <a:r>
              <a:rPr lang="sk-SK" altLang="sk-SK" sz="2800" dirty="0" smtClean="0">
                <a:latin typeface="Arial Narrow" pitchFamily="34" charset="0"/>
              </a:rPr>
              <a:t>použiť vhodné </a:t>
            </a:r>
            <a:r>
              <a:rPr lang="sk-SK" altLang="sk-SK" sz="2800" dirty="0" err="1" smtClean="0">
                <a:latin typeface="Arial Narrow" pitchFamily="34" charset="0"/>
              </a:rPr>
              <a:t>eufemizmy</a:t>
            </a:r>
            <a:r>
              <a:rPr lang="sk-SK" altLang="sk-SK" sz="2800" dirty="0" smtClean="0">
                <a:latin typeface="Arial Narrow" pitchFamily="34" charset="0"/>
              </a:rPr>
              <a:t> </a:t>
            </a:r>
          </a:p>
          <a:p>
            <a:pPr>
              <a:buFont typeface="Franklin Gothic Book" pitchFamily="32" charset="0"/>
              <a:buAutoNum type="arabicPeriod"/>
            </a:pPr>
            <a:r>
              <a:rPr lang="sk-SK" altLang="sk-SK" sz="2800" dirty="0" smtClean="0">
                <a:latin typeface="Arial Narrow" pitchFamily="34" charset="0"/>
              </a:rPr>
              <a:t>prístup, že ide o bežnú vec </a:t>
            </a:r>
          </a:p>
          <a:p>
            <a:pPr>
              <a:buFont typeface="Franklin Gothic Book" pitchFamily="32" charset="0"/>
              <a:buAutoNum type="arabicPeriod"/>
            </a:pPr>
            <a:r>
              <a:rPr lang="sk-SK" altLang="sk-SK" sz="2800" dirty="0" smtClean="0">
                <a:latin typeface="Arial Narrow" pitchFamily="34" charset="0"/>
              </a:rPr>
              <a:t>prístup, že to robia ostatní</a:t>
            </a:r>
          </a:p>
          <a:p>
            <a:pPr>
              <a:buFont typeface="Franklin Gothic Book" pitchFamily="32" charset="0"/>
              <a:buAutoNum type="arabicPeriod"/>
            </a:pPr>
            <a:r>
              <a:rPr lang="sk-SK" altLang="sk-SK" sz="2800" dirty="0" smtClean="0">
                <a:latin typeface="Arial Narrow" pitchFamily="34" charset="0"/>
              </a:rPr>
              <a:t>prístup</a:t>
            </a:r>
            <a:r>
              <a:rPr lang="sk-SK" altLang="sk-SK" sz="2800" dirty="0" smtClean="0">
                <a:latin typeface="Arial Narrow" pitchFamily="34" charset="0"/>
              </a:rPr>
              <a:t>, že to robia všetci</a:t>
            </a:r>
          </a:p>
          <a:p>
            <a:pPr>
              <a:buFont typeface="Franklin Gothic Book" pitchFamily="32" charset="0"/>
              <a:buAutoNum type="arabicPeriod"/>
            </a:pPr>
            <a:r>
              <a:rPr lang="sk-SK" altLang="sk-SK" sz="2800" dirty="0" smtClean="0">
                <a:latin typeface="Arial Narrow" pitchFamily="34" charset="0"/>
              </a:rPr>
              <a:t>systém </a:t>
            </a:r>
            <a:r>
              <a:rPr lang="sk-SK" altLang="sk-SK" sz="2800" dirty="0" smtClean="0">
                <a:latin typeface="Arial Narrow" pitchFamily="34" charset="0"/>
              </a:rPr>
              <a:t>kartičiek – oznámenie čísla kartičky, kde je napísaná odpoveď</a:t>
            </a:r>
          </a:p>
          <a:p>
            <a:pPr>
              <a:buFont typeface="Franklin Gothic Book" pitchFamily="32" charset="0"/>
              <a:buAutoNum type="arabicPeriod"/>
            </a:pPr>
            <a:endParaRPr lang="cs-CZ" altLang="sk-SK" sz="2800" dirty="0" smtClean="0">
              <a:latin typeface="Arial Narrow"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33400" y="457200"/>
            <a:ext cx="8153400" cy="1143000"/>
          </a:xfrm>
        </p:spPr>
        <p:txBody>
          <a:bodyPr/>
          <a:lstStyle/>
          <a:p>
            <a:r>
              <a:rPr lang="sk-SK" altLang="sk-SK" b="1" dirty="0" smtClean="0">
                <a:solidFill>
                  <a:srgbClr val="696464"/>
                </a:solidFill>
                <a:latin typeface="Arial Narrow" pitchFamily="32" charset="0"/>
                <a:ea typeface="Microsoft YaHei" charset="-122"/>
                <a:cs typeface="+mn-cs"/>
              </a:rPr>
              <a:t>Typy otázok </a:t>
            </a:r>
            <a:br>
              <a:rPr lang="sk-SK" altLang="sk-SK" b="1" dirty="0" smtClean="0">
                <a:solidFill>
                  <a:srgbClr val="696464"/>
                </a:solidFill>
                <a:latin typeface="Arial Narrow" pitchFamily="32" charset="0"/>
                <a:ea typeface="Microsoft YaHei" charset="-122"/>
                <a:cs typeface="+mn-cs"/>
              </a:rPr>
            </a:br>
            <a:r>
              <a:rPr lang="sk-SK" altLang="sk-SK" b="1" dirty="0" smtClean="0">
                <a:solidFill>
                  <a:srgbClr val="696464"/>
                </a:solidFill>
                <a:latin typeface="Arial Narrow" pitchFamily="32" charset="0"/>
                <a:ea typeface="Microsoft YaHei" charset="-122"/>
                <a:cs typeface="+mn-cs"/>
              </a:rPr>
              <a:t>(podľa formátu odpovedí)</a:t>
            </a:r>
          </a:p>
        </p:txBody>
      </p:sp>
      <p:sp>
        <p:nvSpPr>
          <p:cNvPr id="10243" name="Rectangle 3"/>
          <p:cNvSpPr>
            <a:spLocks noGrp="1" noChangeArrowheads="1"/>
          </p:cNvSpPr>
          <p:nvPr>
            <p:ph type="body" idx="1"/>
          </p:nvPr>
        </p:nvSpPr>
        <p:spPr>
          <a:xfrm>
            <a:off x="457200" y="1752600"/>
            <a:ext cx="8229600" cy="4648200"/>
          </a:xfrm>
        </p:spPr>
        <p:txBody>
          <a:bodyPr/>
          <a:lstStyle/>
          <a:p>
            <a:pPr>
              <a:lnSpc>
                <a:spcPct val="90000"/>
              </a:lnSpc>
            </a:pPr>
            <a:r>
              <a:rPr lang="sk-SK" altLang="sk-SK" sz="3200" u="sng" dirty="0" smtClean="0">
                <a:latin typeface="Arial Narrow" pitchFamily="34" charset="0"/>
              </a:rPr>
              <a:t>uzavreté</a:t>
            </a:r>
            <a:endParaRPr lang="sk-SK" altLang="sk-SK" sz="3200" dirty="0" smtClean="0">
              <a:latin typeface="Arial Narrow" pitchFamily="34" charset="0"/>
            </a:endParaRPr>
          </a:p>
          <a:p>
            <a:pPr lvl="1">
              <a:lnSpc>
                <a:spcPct val="90000"/>
              </a:lnSpc>
            </a:pPr>
            <a:r>
              <a:rPr lang="sk-SK" altLang="sk-SK" sz="3200" dirty="0" smtClean="0">
                <a:latin typeface="Arial Narrow" pitchFamily="34" charset="0"/>
              </a:rPr>
              <a:t>urýchľuje odpovedanie</a:t>
            </a:r>
          </a:p>
          <a:p>
            <a:pPr lvl="1">
              <a:lnSpc>
                <a:spcPct val="90000"/>
              </a:lnSpc>
            </a:pPr>
            <a:r>
              <a:rPr lang="sk-SK" altLang="sk-SK" sz="3200" dirty="0" smtClean="0">
                <a:latin typeface="Arial Narrow" pitchFamily="34" charset="0"/>
              </a:rPr>
              <a:t>ľahšie sa kóduje</a:t>
            </a:r>
          </a:p>
          <a:p>
            <a:pPr lvl="1">
              <a:lnSpc>
                <a:spcPct val="90000"/>
              </a:lnSpc>
            </a:pPr>
            <a:r>
              <a:rPr lang="sk-SK" altLang="sk-SK" sz="3200" dirty="0" smtClean="0">
                <a:latin typeface="Arial Narrow" pitchFamily="34" charset="0"/>
              </a:rPr>
              <a:t>nediskriminuje menej zhovorčivých ľudí</a:t>
            </a:r>
          </a:p>
          <a:p>
            <a:pPr lvl="1">
              <a:lnSpc>
                <a:spcPct val="90000"/>
              </a:lnSpc>
              <a:buFont typeface="Wingdings 2" pitchFamily="16" charset="2"/>
              <a:buNone/>
            </a:pPr>
            <a:endParaRPr lang="sk-SK" altLang="sk-SK" sz="3200" dirty="0" smtClean="0">
              <a:latin typeface="Arial Narrow" pitchFamily="34" charset="0"/>
            </a:endParaRPr>
          </a:p>
          <a:p>
            <a:pPr>
              <a:lnSpc>
                <a:spcPct val="90000"/>
              </a:lnSpc>
            </a:pPr>
            <a:r>
              <a:rPr lang="sk-SK" altLang="sk-SK" sz="3200" u="sng" dirty="0" err="1" smtClean="0">
                <a:latin typeface="Arial Narrow" pitchFamily="34" charset="0"/>
              </a:rPr>
              <a:t>poootvorené</a:t>
            </a:r>
            <a:r>
              <a:rPr lang="sk-SK" altLang="sk-SK" sz="3200" u="sng" dirty="0" smtClean="0">
                <a:latin typeface="Arial Narrow" pitchFamily="34" charset="0"/>
              </a:rPr>
              <a:t>/polouzavreté</a:t>
            </a:r>
            <a:r>
              <a:rPr lang="sk-SK" altLang="sk-SK" sz="3200" dirty="0" smtClean="0">
                <a:latin typeface="Arial Narrow" pitchFamily="34" charset="0"/>
              </a:rPr>
              <a:t>: vopred definované varianty odpovedí + možnosť odpovedať voľne </a:t>
            </a:r>
          </a:p>
          <a:p>
            <a:pPr>
              <a:lnSpc>
                <a:spcPct val="90000"/>
              </a:lnSpc>
              <a:buFont typeface="Wingdings 2" pitchFamily="16" charset="2"/>
              <a:buNone/>
            </a:pPr>
            <a:endParaRPr lang="sk-SK" altLang="sk-SK" sz="3200" dirty="0" smtClean="0">
              <a:latin typeface="Arial Narrow" pitchFamily="34" charset="0"/>
            </a:endParaRPr>
          </a:p>
          <a:p>
            <a:pPr>
              <a:lnSpc>
                <a:spcPct val="90000"/>
              </a:lnSpc>
            </a:pPr>
            <a:r>
              <a:rPr lang="sk-SK" altLang="sk-SK" sz="3200" u="sng" dirty="0" smtClean="0">
                <a:latin typeface="Arial Narrow" pitchFamily="34" charset="0"/>
              </a:rPr>
              <a:t>otvorené</a:t>
            </a:r>
            <a:r>
              <a:rPr lang="sk-SK" altLang="sk-SK" sz="3200" dirty="0" smtClean="0">
                <a:latin typeface="Arial Narrow" pitchFamily="34" charset="0"/>
              </a:rPr>
              <a:t>: vyvolávajúce voľné odpovede</a:t>
            </a:r>
            <a:endParaRPr lang="cs-CZ" altLang="sk-SK" sz="3200" dirty="0" smtClean="0">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box(in)">
                                      <p:cBhvr>
                                        <p:cTn id="7" dur="5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box(in)">
                                      <p:cBhvr>
                                        <p:cTn id="12" dur="500"/>
                                        <p:tgtEl>
                                          <p:spTgt spid="102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box(in)">
                                      <p:cBhvr>
                                        <p:cTn id="17" dur="500"/>
                                        <p:tgtEl>
                                          <p:spTgt spid="102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animEffect transition="in" filter="box(in)">
                                      <p:cBhvr>
                                        <p:cTn id="22" dur="500"/>
                                        <p:tgtEl>
                                          <p:spTgt spid="1024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10243">
                                            <p:txEl>
                                              <p:pRg st="5" end="5"/>
                                            </p:txEl>
                                          </p:spTgt>
                                        </p:tgtEl>
                                        <p:attrNameLst>
                                          <p:attrName>style.visibility</p:attrName>
                                        </p:attrNameLst>
                                      </p:cBhvr>
                                      <p:to>
                                        <p:strVal val="visible"/>
                                      </p:to>
                                    </p:set>
                                    <p:animEffect transition="in" filter="box(in)">
                                      <p:cBhvr>
                                        <p:cTn id="27" dur="500"/>
                                        <p:tgtEl>
                                          <p:spTgt spid="10243">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10243">
                                            <p:txEl>
                                              <p:pRg st="7" end="7"/>
                                            </p:txEl>
                                          </p:spTgt>
                                        </p:tgtEl>
                                        <p:attrNameLst>
                                          <p:attrName>style.visibility</p:attrName>
                                        </p:attrNameLst>
                                      </p:cBhvr>
                                      <p:to>
                                        <p:strVal val="visible"/>
                                      </p:to>
                                    </p:set>
                                    <p:animEffect transition="in" filter="box(in)">
                                      <p:cBhvr>
                                        <p:cTn id="32" dur="500"/>
                                        <p:tgtEl>
                                          <p:spTgt spid="1024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p:txBody>
          <a:bodyPr/>
          <a:lstStyle/>
          <a:p>
            <a:r>
              <a:rPr lang="sk-SK" altLang="sk-SK" b="1" dirty="0" smtClean="0">
                <a:solidFill>
                  <a:srgbClr val="696464"/>
                </a:solidFill>
                <a:latin typeface="Arial Narrow" pitchFamily="32" charset="0"/>
                <a:ea typeface="Microsoft YaHei" charset="-122"/>
                <a:cs typeface="+mn-cs"/>
              </a:rPr>
              <a:t>Dramaturgia dotazníku</a:t>
            </a:r>
            <a:endParaRPr lang="cs-CZ" altLang="sk-SK" b="1" dirty="0" smtClean="0">
              <a:solidFill>
                <a:srgbClr val="696464"/>
              </a:solidFill>
              <a:latin typeface="Arial Narrow" pitchFamily="32" charset="0"/>
              <a:ea typeface="Microsoft YaHei" charset="-122"/>
              <a:cs typeface="+mn-cs"/>
            </a:endParaRPr>
          </a:p>
        </p:txBody>
      </p:sp>
      <p:sp>
        <p:nvSpPr>
          <p:cNvPr id="24579" name="Zástupný symbol pro obsah 2"/>
          <p:cNvSpPr>
            <a:spLocks noGrp="1"/>
          </p:cNvSpPr>
          <p:nvPr>
            <p:ph sz="quarter" idx="1"/>
          </p:nvPr>
        </p:nvSpPr>
        <p:spPr>
          <a:xfrm>
            <a:off x="838200" y="1905000"/>
            <a:ext cx="7848600" cy="4495800"/>
          </a:xfrm>
        </p:spPr>
        <p:txBody>
          <a:bodyPr/>
          <a:lstStyle/>
          <a:p>
            <a:pPr>
              <a:lnSpc>
                <a:spcPct val="90000"/>
              </a:lnSpc>
            </a:pPr>
            <a:r>
              <a:rPr lang="sk-SK" altLang="sk-SK" sz="3200" dirty="0" smtClean="0">
                <a:latin typeface="Arial Narrow" pitchFamily="34" charset="0"/>
              </a:rPr>
              <a:t>úvodný list/informácie pre respondenta </a:t>
            </a:r>
          </a:p>
          <a:p>
            <a:pPr>
              <a:lnSpc>
                <a:spcPct val="90000"/>
              </a:lnSpc>
            </a:pPr>
            <a:r>
              <a:rPr lang="sk-SK" altLang="sk-SK" sz="3200" dirty="0" smtClean="0">
                <a:latin typeface="Arial Narrow" pitchFamily="34" charset="0"/>
              </a:rPr>
              <a:t>inštrukcie: k jednotlivým sekciám/k jednotlivým otázkam </a:t>
            </a:r>
          </a:p>
          <a:p>
            <a:pPr>
              <a:lnSpc>
                <a:spcPct val="90000"/>
              </a:lnSpc>
            </a:pPr>
            <a:r>
              <a:rPr lang="sk-SK" altLang="sk-SK" sz="3200" dirty="0" smtClean="0">
                <a:latin typeface="Arial Narrow" pitchFamily="34" charset="0"/>
              </a:rPr>
              <a:t>pestrosť</a:t>
            </a:r>
          </a:p>
          <a:p>
            <a:pPr>
              <a:lnSpc>
                <a:spcPct val="90000"/>
              </a:lnSpc>
            </a:pPr>
            <a:r>
              <a:rPr lang="sk-SK" altLang="sk-SK" sz="3200" dirty="0" smtClean="0">
                <a:latin typeface="Arial Narrow" pitchFamily="34" charset="0"/>
              </a:rPr>
              <a:t>zložitejšie/citlivejšie témy a otázky uvádzať nejakým výrokom, ktorý respondenta pripraví, zmierni šok</a:t>
            </a:r>
          </a:p>
          <a:p>
            <a:pPr>
              <a:lnSpc>
                <a:spcPct val="90000"/>
              </a:lnSpc>
            </a:pPr>
            <a:r>
              <a:rPr lang="sk-SK" altLang="sk-SK" sz="3200" dirty="0" smtClean="0">
                <a:latin typeface="Arial Narrow" pitchFamily="34" charset="0"/>
              </a:rPr>
              <a:t>citlivé, osobné otázky na koniec </a:t>
            </a:r>
          </a:p>
          <a:p>
            <a:pPr>
              <a:lnSpc>
                <a:spcPct val="90000"/>
              </a:lnSpc>
            </a:pPr>
            <a:endParaRPr lang="cs-CZ" altLang="sk-SK" sz="2800" dirty="0" smtClean="0"/>
          </a:p>
          <a:p>
            <a:endParaRPr lang="cs-CZ" altLang="sk-SK"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p:cNvSpPr>
            <a:spLocks noGrp="1"/>
          </p:cNvSpPr>
          <p:nvPr>
            <p:ph type="title"/>
          </p:nvPr>
        </p:nvSpPr>
        <p:spPr/>
        <p:txBody>
          <a:bodyPr/>
          <a:lstStyle/>
          <a:p>
            <a:r>
              <a:rPr lang="sk-SK" altLang="sk-SK" b="1" dirty="0" smtClean="0">
                <a:solidFill>
                  <a:srgbClr val="696464"/>
                </a:solidFill>
                <a:latin typeface="Arial Narrow" pitchFamily="32" charset="0"/>
                <a:ea typeface="Microsoft YaHei" charset="-122"/>
                <a:cs typeface="+mn-cs"/>
              </a:rPr>
              <a:t>Haló efekt</a:t>
            </a:r>
            <a:endParaRPr lang="cs-CZ" altLang="sk-SK" b="1" dirty="0" smtClean="0">
              <a:solidFill>
                <a:srgbClr val="696464"/>
              </a:solidFill>
              <a:latin typeface="Arial Narrow" pitchFamily="32" charset="0"/>
              <a:ea typeface="Microsoft YaHei" charset="-122"/>
              <a:cs typeface="+mn-cs"/>
            </a:endParaRPr>
          </a:p>
        </p:txBody>
      </p:sp>
      <p:sp>
        <p:nvSpPr>
          <p:cNvPr id="26627" name="Zástupný symbol pro obsah 2"/>
          <p:cNvSpPr>
            <a:spLocks noGrp="1"/>
          </p:cNvSpPr>
          <p:nvPr>
            <p:ph sz="quarter" idx="1"/>
          </p:nvPr>
        </p:nvSpPr>
        <p:spPr>
          <a:xfrm>
            <a:off x="609600" y="1752600"/>
            <a:ext cx="8153400" cy="4572000"/>
          </a:xfrm>
        </p:spPr>
        <p:txBody>
          <a:bodyPr/>
          <a:lstStyle/>
          <a:p>
            <a:r>
              <a:rPr lang="sk-SK" altLang="sk-SK" sz="3200" dirty="0" smtClean="0">
                <a:latin typeface="Arial Narrow" pitchFamily="34" charset="0"/>
              </a:rPr>
              <a:t>skreslenie vzniknuté v dôsledku radenia otázok</a:t>
            </a:r>
          </a:p>
          <a:p>
            <a:r>
              <a:rPr lang="sk-SK" altLang="sk-SK" sz="3200" dirty="0" smtClean="0">
                <a:latin typeface="Arial Narrow" pitchFamily="34" charset="0"/>
              </a:rPr>
              <a:t>určitá otázka stimuluje odpovede na niekoľko otázok dopredu</a:t>
            </a:r>
          </a:p>
          <a:p>
            <a:pPr>
              <a:buFont typeface="Wingdings 2" pitchFamily="16" charset="2"/>
              <a:buNone/>
            </a:pPr>
            <a:endParaRPr lang="sk-SK" altLang="sk-SK" sz="3200" dirty="0" smtClean="0">
              <a:latin typeface="Arial Narrow" pitchFamily="34" charset="0"/>
            </a:endParaRPr>
          </a:p>
          <a:p>
            <a:r>
              <a:rPr lang="cs-CZ" altLang="sk-SK" sz="3200" dirty="0" err="1" smtClean="0">
                <a:latin typeface="Arial Narrow" pitchFamily="34" charset="0"/>
              </a:rPr>
              <a:t>Príklad</a:t>
            </a:r>
            <a:r>
              <a:rPr lang="cs-CZ" altLang="sk-SK" sz="3200" dirty="0" smtClean="0">
                <a:latin typeface="Arial Narrow" pitchFamily="34" charset="0"/>
              </a:rPr>
              <a:t>: </a:t>
            </a:r>
            <a:r>
              <a:rPr lang="cs-CZ" altLang="sk-SK" sz="3200" i="1" dirty="0" smtClean="0">
                <a:latin typeface="Arial Narrow" pitchFamily="34" charset="0"/>
              </a:rPr>
              <a:t>„Jistě, pane ministře“</a:t>
            </a:r>
            <a:r>
              <a:rPr lang="cs-CZ" altLang="sk-SK" sz="3200" dirty="0" smtClean="0">
                <a:latin typeface="Arial Narrow" pitchFamily="34" charset="0"/>
              </a:rPr>
              <a:t>: průzkum veřejného mínění </a:t>
            </a:r>
            <a:br>
              <a:rPr lang="cs-CZ" altLang="sk-SK" sz="3200" dirty="0" smtClean="0">
                <a:latin typeface="Arial Narrow" pitchFamily="34" charset="0"/>
              </a:rPr>
            </a:br>
            <a:r>
              <a:rPr lang="cs-CZ" altLang="sk-SK" sz="3200" dirty="0" smtClean="0">
                <a:latin typeface="Arial Narrow" pitchFamily="34" charset="0"/>
                <a:hlinkClick r:id="rId2"/>
              </a:rPr>
              <a:t>http://www.</a:t>
            </a:r>
            <a:r>
              <a:rPr lang="cs-CZ" altLang="sk-SK" sz="3200" dirty="0" err="1" smtClean="0">
                <a:latin typeface="Arial Narrow" pitchFamily="34" charset="0"/>
                <a:hlinkClick r:id="rId2"/>
              </a:rPr>
              <a:t>youtube.com</a:t>
            </a:r>
            <a:r>
              <a:rPr lang="cs-CZ" altLang="sk-SK" sz="3200" dirty="0" smtClean="0">
                <a:latin typeface="Arial Narrow" pitchFamily="34" charset="0"/>
                <a:hlinkClick r:id="rId2"/>
              </a:rPr>
              <a:t>/</a:t>
            </a:r>
            <a:r>
              <a:rPr lang="cs-CZ" altLang="sk-SK" sz="3200" dirty="0" err="1" smtClean="0">
                <a:latin typeface="Arial Narrow" pitchFamily="34" charset="0"/>
                <a:hlinkClick r:id="rId2"/>
              </a:rPr>
              <a:t>watch</a:t>
            </a:r>
            <a:r>
              <a:rPr lang="cs-CZ" altLang="sk-SK" sz="3200" dirty="0" smtClean="0">
                <a:latin typeface="Arial Narrow" pitchFamily="34" charset="0"/>
                <a:hlinkClick r:id="rId2"/>
              </a:rPr>
              <a:t>?v=G0ZZJXw4MTA</a:t>
            </a:r>
            <a:endParaRPr lang="cs-CZ" altLang="sk-SK" sz="3200" dirty="0" smtClean="0">
              <a:latin typeface="Arial Narrow" pitchFamily="34" charset="0"/>
            </a:endParaRPr>
          </a:p>
          <a:p>
            <a:endParaRPr lang="cs-CZ" altLang="sk-SK" dirty="0" smtClean="0"/>
          </a:p>
          <a:p>
            <a:endParaRPr lang="cs-CZ" altLang="sk-SK"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a:xfrm>
            <a:off x="914400" y="274638"/>
            <a:ext cx="7772400" cy="715962"/>
          </a:xfrm>
        </p:spPr>
        <p:txBody>
          <a:bodyPr/>
          <a:lstStyle/>
          <a:p>
            <a:r>
              <a:rPr lang="sk-SK" altLang="sk-SK" b="1" dirty="0" smtClean="0">
                <a:solidFill>
                  <a:srgbClr val="696464"/>
                </a:solidFill>
                <a:latin typeface="Arial Narrow" pitchFamily="32" charset="0"/>
                <a:ea typeface="Microsoft YaHei" charset="-122"/>
                <a:cs typeface="+mn-cs"/>
              </a:rPr>
              <a:t>Haló efekt - príklad</a:t>
            </a:r>
          </a:p>
        </p:txBody>
      </p:sp>
      <p:sp>
        <p:nvSpPr>
          <p:cNvPr id="27651" name="Zástupný symbol pro obsah 2"/>
          <p:cNvSpPr>
            <a:spLocks noGrp="1"/>
          </p:cNvSpPr>
          <p:nvPr>
            <p:ph sz="quarter" idx="1"/>
          </p:nvPr>
        </p:nvSpPr>
        <p:spPr>
          <a:xfrm>
            <a:off x="381000" y="1066800"/>
            <a:ext cx="8534400" cy="5562600"/>
          </a:xfrm>
        </p:spPr>
        <p:txBody>
          <a:bodyPr/>
          <a:lstStyle/>
          <a:p>
            <a:r>
              <a:rPr lang="cs-CZ" altLang="sk-SK" sz="2400" dirty="0" smtClean="0">
                <a:latin typeface="Arial Narrow" pitchFamily="34" charset="0"/>
              </a:rPr>
              <a:t>1) Znepokojuje vás počet mladých lidí, kteří nemají práci?  </a:t>
            </a:r>
            <a:br>
              <a:rPr lang="cs-CZ" altLang="sk-SK" sz="2400" dirty="0" smtClean="0">
                <a:latin typeface="Arial Narrow" pitchFamily="34" charset="0"/>
              </a:rPr>
            </a:br>
            <a:r>
              <a:rPr lang="cs-CZ" altLang="sk-SK" sz="2400" dirty="0" smtClean="0">
                <a:latin typeface="Arial Narrow" pitchFamily="34" charset="0"/>
              </a:rPr>
              <a:t>2) Znepokojuje vás nárůst kriminality mezi mladistvými? </a:t>
            </a:r>
            <a:br>
              <a:rPr lang="cs-CZ" altLang="sk-SK" sz="2400" dirty="0" smtClean="0">
                <a:latin typeface="Arial Narrow" pitchFamily="34" charset="0"/>
              </a:rPr>
            </a:br>
            <a:r>
              <a:rPr lang="cs-CZ" altLang="sk-SK" sz="2400" dirty="0" smtClean="0">
                <a:latin typeface="Arial Narrow" pitchFamily="34" charset="0"/>
              </a:rPr>
              <a:t>3) Myslíte, že na školách je nízká disciplína? </a:t>
            </a:r>
            <a:br>
              <a:rPr lang="cs-CZ" altLang="sk-SK" sz="2400" dirty="0" smtClean="0">
                <a:latin typeface="Arial Narrow" pitchFamily="34" charset="0"/>
              </a:rPr>
            </a:br>
            <a:r>
              <a:rPr lang="cs-CZ" altLang="sk-SK" sz="2400" dirty="0" smtClean="0">
                <a:latin typeface="Arial Narrow" pitchFamily="34" charset="0"/>
              </a:rPr>
              <a:t>4) Myslíte si, že mladí lidé ve svém životě uvítají trochu autority a vedení? </a:t>
            </a:r>
            <a:br>
              <a:rPr lang="cs-CZ" altLang="sk-SK" sz="2400" dirty="0" smtClean="0">
                <a:latin typeface="Arial Narrow" pitchFamily="34" charset="0"/>
              </a:rPr>
            </a:br>
            <a:r>
              <a:rPr lang="cs-CZ" altLang="sk-SK" sz="2400" dirty="0" smtClean="0">
                <a:latin typeface="Arial Narrow" pitchFamily="34" charset="0"/>
              </a:rPr>
              <a:t>5) Že se rádi chopí příležitosti? </a:t>
            </a:r>
            <a:br>
              <a:rPr lang="cs-CZ" altLang="sk-SK" sz="2400" dirty="0" smtClean="0">
                <a:latin typeface="Arial Narrow" pitchFamily="34" charset="0"/>
              </a:rPr>
            </a:br>
            <a:r>
              <a:rPr lang="cs-CZ" altLang="sk-SK" sz="2400" dirty="0" smtClean="0">
                <a:latin typeface="Arial Narrow" pitchFamily="34" charset="0"/>
              </a:rPr>
              <a:t>6) Byl byste </a:t>
            </a:r>
            <a:r>
              <a:rPr lang="cs-CZ" altLang="sk-SK" sz="2400" u="sng" dirty="0" smtClean="0">
                <a:latin typeface="Arial Narrow" pitchFamily="34" charset="0"/>
              </a:rPr>
              <a:t>PRO</a:t>
            </a:r>
            <a:r>
              <a:rPr lang="cs-CZ" altLang="sk-SK" sz="2400" dirty="0" smtClean="0">
                <a:latin typeface="Arial Narrow" pitchFamily="34" charset="0"/>
              </a:rPr>
              <a:t> zavedení branné povinnosti? </a:t>
            </a:r>
            <a:br>
              <a:rPr lang="cs-CZ" altLang="sk-SK" sz="2400" dirty="0" smtClean="0">
                <a:latin typeface="Arial Narrow" pitchFamily="34" charset="0"/>
              </a:rPr>
            </a:br>
            <a:r>
              <a:rPr lang="cs-CZ" altLang="sk-SK" sz="2400" dirty="0" smtClean="0">
                <a:latin typeface="Arial Narrow" pitchFamily="34" charset="0"/>
              </a:rPr>
              <a:t>ANO!</a:t>
            </a:r>
          </a:p>
          <a:p>
            <a:r>
              <a:rPr lang="cs-CZ" altLang="sk-SK" sz="2400" dirty="0" smtClean="0">
                <a:latin typeface="Arial Narrow" pitchFamily="34" charset="0"/>
              </a:rPr>
              <a:t>1) Znepokojuje vás hrozba války? </a:t>
            </a:r>
            <a:br>
              <a:rPr lang="cs-CZ" altLang="sk-SK" sz="2400" dirty="0" smtClean="0">
                <a:latin typeface="Arial Narrow" pitchFamily="34" charset="0"/>
              </a:rPr>
            </a:br>
            <a:r>
              <a:rPr lang="cs-CZ" altLang="sk-SK" sz="2400" dirty="0" smtClean="0">
                <a:latin typeface="Arial Narrow" pitchFamily="34" charset="0"/>
              </a:rPr>
              <a:t>2) Znepokojuje vás rostoucí zbrojení? </a:t>
            </a:r>
            <a:br>
              <a:rPr lang="cs-CZ" altLang="sk-SK" sz="2400" dirty="0" smtClean="0">
                <a:latin typeface="Arial Narrow" pitchFamily="34" charset="0"/>
              </a:rPr>
            </a:br>
            <a:r>
              <a:rPr lang="cs-CZ" altLang="sk-SK" sz="2400" dirty="0" smtClean="0">
                <a:latin typeface="Arial Narrow" pitchFamily="34" charset="0"/>
              </a:rPr>
              <a:t>3) Je nebezpečné dávat mladým lidem zbraně a učit je zabíjet? </a:t>
            </a:r>
            <a:br>
              <a:rPr lang="cs-CZ" altLang="sk-SK" sz="2400" dirty="0" smtClean="0">
                <a:latin typeface="Arial Narrow" pitchFamily="34" charset="0"/>
              </a:rPr>
            </a:br>
            <a:r>
              <a:rPr lang="cs-CZ" altLang="sk-SK" sz="2400" dirty="0" smtClean="0">
                <a:latin typeface="Arial Narrow" pitchFamily="34" charset="0"/>
              </a:rPr>
              <a:t>4) Je špatné nutit lidi, aby se chopili zbraně proti své vůli? </a:t>
            </a:r>
            <a:br>
              <a:rPr lang="cs-CZ" altLang="sk-SK" sz="2400" dirty="0" smtClean="0">
                <a:latin typeface="Arial Narrow" pitchFamily="34" charset="0"/>
              </a:rPr>
            </a:br>
            <a:r>
              <a:rPr lang="cs-CZ" altLang="sk-SK" sz="2400" dirty="0" smtClean="0">
                <a:latin typeface="Arial Narrow" pitchFamily="34" charset="0"/>
              </a:rPr>
              <a:t>5) Byl byste </a:t>
            </a:r>
            <a:r>
              <a:rPr lang="cs-CZ" altLang="sk-SK" sz="2400" u="sng" dirty="0" smtClean="0">
                <a:latin typeface="Arial Narrow" pitchFamily="34" charset="0"/>
              </a:rPr>
              <a:t>PROTI</a:t>
            </a:r>
            <a:r>
              <a:rPr lang="cs-CZ" altLang="sk-SK" sz="2400" dirty="0" smtClean="0">
                <a:latin typeface="Arial Narrow" pitchFamily="34" charset="0"/>
              </a:rPr>
              <a:t> znovuzavedení branné povinnosti? </a:t>
            </a:r>
            <a:br>
              <a:rPr lang="cs-CZ" altLang="sk-SK" sz="2400" dirty="0" smtClean="0">
                <a:latin typeface="Arial Narrow" pitchFamily="34" charset="0"/>
              </a:rPr>
            </a:br>
            <a:r>
              <a:rPr lang="cs-CZ" altLang="sk-SK" sz="2400" dirty="0" smtClean="0">
                <a:latin typeface="Arial Narrow" pitchFamily="34" charset="0"/>
              </a:rPr>
              <a:t>ANO!</a:t>
            </a:r>
          </a:p>
          <a:p>
            <a:endParaRPr lang="cs-CZ" altLang="sk-SK"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914400" y="274638"/>
            <a:ext cx="7772400" cy="944562"/>
          </a:xfrm>
        </p:spPr>
        <p:txBody>
          <a:bodyPr/>
          <a:lstStyle/>
          <a:p>
            <a:r>
              <a:rPr lang="sk-SK" altLang="sk-SK" b="1" dirty="0" smtClean="0">
                <a:solidFill>
                  <a:srgbClr val="696464"/>
                </a:solidFill>
                <a:latin typeface="Arial Narrow" pitchFamily="32" charset="0"/>
                <a:ea typeface="Microsoft YaHei" charset="-122"/>
                <a:cs typeface="+mn-cs"/>
              </a:rPr>
              <a:t>Pilotáž</a:t>
            </a:r>
            <a:endParaRPr lang="cs-CZ" altLang="sk-SK" b="1" dirty="0" smtClean="0">
              <a:solidFill>
                <a:srgbClr val="696464"/>
              </a:solidFill>
              <a:latin typeface="Arial Narrow" pitchFamily="32" charset="0"/>
              <a:ea typeface="Microsoft YaHei" charset="-122"/>
              <a:cs typeface="+mn-cs"/>
            </a:endParaRPr>
          </a:p>
        </p:txBody>
      </p:sp>
      <p:sp>
        <p:nvSpPr>
          <p:cNvPr id="28675" name="Zástupný symbol pro obsah 2"/>
          <p:cNvSpPr>
            <a:spLocks noGrp="1"/>
          </p:cNvSpPr>
          <p:nvPr>
            <p:ph sz="quarter" idx="1"/>
          </p:nvPr>
        </p:nvSpPr>
        <p:spPr>
          <a:xfrm>
            <a:off x="762000" y="1524000"/>
            <a:ext cx="7620000" cy="4800600"/>
          </a:xfrm>
        </p:spPr>
        <p:txBody>
          <a:bodyPr/>
          <a:lstStyle/>
          <a:p>
            <a:pPr>
              <a:lnSpc>
                <a:spcPct val="80000"/>
              </a:lnSpc>
            </a:pPr>
            <a:r>
              <a:rPr lang="sk-SK" altLang="sk-SK" sz="3200" dirty="0" smtClean="0">
                <a:latin typeface="Arial Narrow" pitchFamily="34" charset="0"/>
              </a:rPr>
              <a:t>odskúšanie výskumného nástroja</a:t>
            </a:r>
          </a:p>
          <a:p>
            <a:pPr>
              <a:lnSpc>
                <a:spcPct val="80000"/>
              </a:lnSpc>
            </a:pPr>
            <a:r>
              <a:rPr lang="sk-SK" altLang="sk-SK" sz="3200" dirty="0" smtClean="0">
                <a:latin typeface="Arial Narrow" pitchFamily="34" charset="0"/>
              </a:rPr>
              <a:t>overenie </a:t>
            </a:r>
            <a:r>
              <a:rPr lang="sk-SK" altLang="sk-SK" sz="3200" dirty="0" err="1" smtClean="0">
                <a:latin typeface="Arial Narrow" pitchFamily="34" charset="0"/>
              </a:rPr>
              <a:t>validity</a:t>
            </a:r>
            <a:r>
              <a:rPr lang="sk-SK" altLang="sk-SK" sz="3200" dirty="0" smtClean="0">
                <a:latin typeface="Arial Narrow" pitchFamily="34" charset="0"/>
              </a:rPr>
              <a:t> jednotlivých otázok i celého dotazníku </a:t>
            </a:r>
          </a:p>
          <a:p>
            <a:pPr>
              <a:lnSpc>
                <a:spcPct val="80000"/>
              </a:lnSpc>
            </a:pPr>
            <a:r>
              <a:rPr lang="sk-SK" altLang="sk-SK" sz="3200" dirty="0" smtClean="0">
                <a:latin typeface="Arial Narrow" pitchFamily="34" charset="0"/>
              </a:rPr>
              <a:t>„dotazník o dotazníku“</a:t>
            </a:r>
          </a:p>
          <a:p>
            <a:pPr>
              <a:lnSpc>
                <a:spcPct val="80000"/>
              </a:lnSpc>
            </a:pPr>
            <a:r>
              <a:rPr lang="sk-SK" altLang="sk-SK" sz="3200" dirty="0" smtClean="0">
                <a:latin typeface="Arial Narrow" pitchFamily="34" charset="0"/>
              </a:rPr>
              <a:t>malá vzorka (50-100 respondentov)</a:t>
            </a:r>
          </a:p>
          <a:p>
            <a:pPr>
              <a:lnSpc>
                <a:spcPct val="80000"/>
              </a:lnSpc>
            </a:pPr>
            <a:r>
              <a:rPr lang="sk-SK" altLang="sk-SK" sz="3200" dirty="0" smtClean="0">
                <a:latin typeface="Arial Narrow" pitchFamily="34" charset="0"/>
              </a:rPr>
              <a:t>snaha zaradiť respondentov, ktorí budú mať podobné charakteristiky ako budúca vzorka</a:t>
            </a:r>
          </a:p>
          <a:p>
            <a:pPr>
              <a:lnSpc>
                <a:spcPct val="80000"/>
              </a:lnSpc>
            </a:pPr>
            <a:r>
              <a:rPr lang="sk-SK" altLang="sk-SK" sz="3200" dirty="0" smtClean="0">
                <a:latin typeface="Arial Narrow" pitchFamily="34" charset="0"/>
              </a:rPr>
              <a:t>otázky s nízkou variáciou odpovedí vyvolávajú pochybnosti o svojom účele </a:t>
            </a:r>
          </a:p>
          <a:p>
            <a:pPr>
              <a:lnSpc>
                <a:spcPct val="80000"/>
              </a:lnSpc>
            </a:pPr>
            <a:endParaRPr lang="cs-CZ" altLang="sk-SK"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457200" y="228600"/>
            <a:ext cx="8077200" cy="838200"/>
          </a:xfrm>
        </p:spPr>
        <p:txBody>
          <a:bodyPr/>
          <a:lstStyle/>
          <a:p>
            <a:r>
              <a:rPr lang="sk-SK" altLang="sk-SK" b="1" dirty="0" smtClean="0">
                <a:solidFill>
                  <a:srgbClr val="696464"/>
                </a:solidFill>
                <a:latin typeface="Arial Narrow" pitchFamily="32" charset="0"/>
                <a:ea typeface="Microsoft YaHei" charset="-122"/>
                <a:cs typeface="+mn-cs"/>
              </a:rPr>
              <a:t>Základné metódy a techniky výskumu</a:t>
            </a:r>
          </a:p>
        </p:txBody>
      </p:sp>
      <p:graphicFrame>
        <p:nvGraphicFramePr>
          <p:cNvPr id="6" name="Diagram 5"/>
          <p:cNvGraphicFramePr/>
          <p:nvPr/>
        </p:nvGraphicFramePr>
        <p:xfrm>
          <a:off x="685800" y="1219200"/>
          <a:ext cx="7669213"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220" name="WordArt 21"/>
          <p:cNvSpPr>
            <a:spLocks noChangeArrowheads="1" noChangeShapeType="1" noTextEdit="1"/>
          </p:cNvSpPr>
          <p:nvPr/>
        </p:nvSpPr>
        <p:spPr bwMode="auto">
          <a:xfrm rot="5400000">
            <a:off x="-573088" y="3316289"/>
            <a:ext cx="1908175" cy="304800"/>
          </a:xfrm>
          <a:prstGeom prst="rect">
            <a:avLst/>
          </a:prstGeom>
        </p:spPr>
        <p:txBody>
          <a:bodyPr vert="wordArtVert" wrap="none" fromWordArt="1">
            <a:prstTxWarp prst="textPlain">
              <a:avLst>
                <a:gd name="adj" fmla="val 50000"/>
              </a:avLst>
            </a:prstTxWarp>
          </a:bodyPr>
          <a:lstStyle/>
          <a:p>
            <a:pPr algn="ctr" fontAlgn="auto"/>
            <a:r>
              <a:rPr lang="en-GB" sz="700" kern="10">
                <a:ln w="9525">
                  <a:solidFill>
                    <a:srgbClr val="000000"/>
                  </a:solidFill>
                  <a:round/>
                  <a:headEnd/>
                  <a:tailEnd/>
                </a:ln>
                <a:solidFill>
                  <a:srgbClr val="000000"/>
                </a:solidFill>
                <a:latin typeface="Arial Black"/>
              </a:rPr>
              <a:t>METODA</a:t>
            </a:r>
          </a:p>
        </p:txBody>
      </p:sp>
      <p:sp>
        <p:nvSpPr>
          <p:cNvPr id="9221" name="WordArt 22"/>
          <p:cNvSpPr>
            <a:spLocks noChangeArrowheads="1" noChangeShapeType="1" noTextEdit="1"/>
          </p:cNvSpPr>
          <p:nvPr/>
        </p:nvSpPr>
        <p:spPr bwMode="auto">
          <a:xfrm rot="5400000">
            <a:off x="7391400" y="5257800"/>
            <a:ext cx="2438400" cy="304800"/>
          </a:xfrm>
          <a:prstGeom prst="rect">
            <a:avLst/>
          </a:prstGeom>
        </p:spPr>
        <p:txBody>
          <a:bodyPr vert="wordArtVert" wrap="none" fromWordArt="1">
            <a:prstTxWarp prst="textPlain">
              <a:avLst>
                <a:gd name="adj" fmla="val 50000"/>
              </a:avLst>
            </a:prstTxWarp>
          </a:bodyPr>
          <a:lstStyle/>
          <a:p>
            <a:pPr algn="ctr" fontAlgn="auto"/>
            <a:r>
              <a:rPr lang="en-GB" sz="200" kern="10" dirty="0">
                <a:ln w="9525">
                  <a:solidFill>
                    <a:srgbClr val="000000"/>
                  </a:solidFill>
                  <a:round/>
                  <a:headEnd/>
                  <a:tailEnd/>
                </a:ln>
                <a:solidFill>
                  <a:srgbClr val="000000"/>
                </a:solidFill>
                <a:latin typeface="Arial Black"/>
              </a:rPr>
              <a:t>TECHNIKA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a:xfrm>
            <a:off x="914400" y="274638"/>
            <a:ext cx="7772400" cy="1020762"/>
          </a:xfrm>
        </p:spPr>
        <p:txBody>
          <a:bodyPr/>
          <a:lstStyle/>
          <a:p>
            <a:r>
              <a:rPr lang="sk-SK" altLang="sk-SK" b="1" dirty="0" smtClean="0">
                <a:solidFill>
                  <a:srgbClr val="696464"/>
                </a:solidFill>
                <a:latin typeface="Arial Narrow" pitchFamily="32" charset="0"/>
                <a:ea typeface="Microsoft YaHei" charset="-122"/>
                <a:cs typeface="+mn-cs"/>
              </a:rPr>
              <a:t>Pilotáž</a:t>
            </a:r>
            <a:endParaRPr lang="cs-CZ" altLang="sk-SK" b="1" dirty="0" smtClean="0">
              <a:solidFill>
                <a:srgbClr val="696464"/>
              </a:solidFill>
              <a:latin typeface="Arial Narrow" pitchFamily="32" charset="0"/>
              <a:ea typeface="Microsoft YaHei" charset="-122"/>
              <a:cs typeface="+mn-cs"/>
            </a:endParaRPr>
          </a:p>
        </p:txBody>
      </p:sp>
      <p:sp>
        <p:nvSpPr>
          <p:cNvPr id="29699" name="Zástupný symbol pro obsah 2"/>
          <p:cNvSpPr>
            <a:spLocks noGrp="1"/>
          </p:cNvSpPr>
          <p:nvPr>
            <p:ph sz="quarter" idx="1"/>
          </p:nvPr>
        </p:nvSpPr>
        <p:spPr>
          <a:xfrm>
            <a:off x="381000" y="1295400"/>
            <a:ext cx="8305800" cy="5105400"/>
          </a:xfrm>
        </p:spPr>
        <p:txBody>
          <a:bodyPr/>
          <a:lstStyle/>
          <a:p>
            <a:pPr>
              <a:lnSpc>
                <a:spcPct val="80000"/>
              </a:lnSpc>
            </a:pPr>
            <a:r>
              <a:rPr lang="sk-SK" altLang="sk-SK" sz="3200" dirty="0" smtClean="0">
                <a:latin typeface="Arial Narrow" pitchFamily="34" charset="0"/>
              </a:rPr>
              <a:t>skúma sa:</a:t>
            </a:r>
          </a:p>
          <a:p>
            <a:pPr lvl="1">
              <a:lnSpc>
                <a:spcPct val="80000"/>
              </a:lnSpc>
            </a:pPr>
            <a:r>
              <a:rPr lang="sk-SK" altLang="sk-SK" sz="2800" dirty="0" smtClean="0">
                <a:latin typeface="Arial Narrow" pitchFamily="34" charset="0"/>
              </a:rPr>
              <a:t>logika toku, nadväznosť</a:t>
            </a:r>
          </a:p>
          <a:p>
            <a:pPr lvl="1">
              <a:lnSpc>
                <a:spcPct val="80000"/>
              </a:lnSpc>
            </a:pPr>
            <a:r>
              <a:rPr lang="sk-SK" altLang="sk-SK" sz="2800" dirty="0" smtClean="0">
                <a:latin typeface="Arial Narrow" pitchFamily="34" charset="0"/>
              </a:rPr>
              <a:t>správnosť filtračných otázok</a:t>
            </a:r>
          </a:p>
          <a:p>
            <a:pPr lvl="1">
              <a:lnSpc>
                <a:spcPct val="80000"/>
              </a:lnSpc>
            </a:pPr>
            <a:r>
              <a:rPr lang="sk-SK" altLang="sk-SK" sz="2800" dirty="0" smtClean="0">
                <a:latin typeface="Arial Narrow" pitchFamily="34" charset="0"/>
              </a:rPr>
              <a:t>porozumenie otázkam</a:t>
            </a:r>
          </a:p>
          <a:p>
            <a:pPr lvl="1">
              <a:lnSpc>
                <a:spcPct val="80000"/>
              </a:lnSpc>
            </a:pPr>
            <a:r>
              <a:rPr lang="sk-SK" altLang="sk-SK" sz="2800" dirty="0" smtClean="0">
                <a:latin typeface="Arial Narrow" pitchFamily="34" charset="0"/>
              </a:rPr>
              <a:t>jednoznačnosť</a:t>
            </a:r>
          </a:p>
          <a:p>
            <a:pPr lvl="1">
              <a:lnSpc>
                <a:spcPct val="80000"/>
              </a:lnSpc>
            </a:pPr>
            <a:r>
              <a:rPr lang="sk-SK" altLang="sk-SK" sz="2800" dirty="0" smtClean="0">
                <a:latin typeface="Arial Narrow" pitchFamily="34" charset="0"/>
              </a:rPr>
              <a:t>úplnosť variant odpovedí</a:t>
            </a:r>
          </a:p>
          <a:p>
            <a:pPr lvl="1">
              <a:lnSpc>
                <a:spcPct val="80000"/>
              </a:lnSpc>
            </a:pPr>
            <a:r>
              <a:rPr lang="sk-SK" altLang="sk-SK" sz="2800" dirty="0" smtClean="0">
                <a:latin typeface="Arial Narrow" pitchFamily="34" charset="0"/>
              </a:rPr>
              <a:t>redundancia (2 otázky na to isté)</a:t>
            </a:r>
          </a:p>
          <a:p>
            <a:pPr lvl="1">
              <a:lnSpc>
                <a:spcPct val="80000"/>
              </a:lnSpc>
            </a:pPr>
            <a:r>
              <a:rPr lang="sk-SK" altLang="sk-SK" sz="2800" dirty="0" smtClean="0">
                <a:latin typeface="Arial Narrow" pitchFamily="34" charset="0"/>
              </a:rPr>
              <a:t>miera vynechaných odpovedí, nezodpovedaných otázok</a:t>
            </a:r>
          </a:p>
          <a:p>
            <a:pPr lvl="1">
              <a:lnSpc>
                <a:spcPct val="80000"/>
              </a:lnSpc>
            </a:pPr>
            <a:r>
              <a:rPr lang="sk-SK" altLang="sk-SK" sz="2800" dirty="0" smtClean="0">
                <a:latin typeface="Arial Narrow" pitchFamily="34" charset="0"/>
              </a:rPr>
              <a:t>záujem respondentov a ich pozornosť</a:t>
            </a:r>
          </a:p>
          <a:p>
            <a:pPr lvl="1">
              <a:lnSpc>
                <a:spcPct val="80000"/>
              </a:lnSpc>
            </a:pPr>
            <a:r>
              <a:rPr lang="sk-SK" altLang="sk-SK" sz="2800" dirty="0" smtClean="0">
                <a:latin typeface="Arial Narrow" pitchFamily="34" charset="0"/>
              </a:rPr>
              <a:t>s akými otázkami mali problémy, ktoré museli byť opakované atď.</a:t>
            </a:r>
          </a:p>
          <a:p>
            <a:pPr lvl="1">
              <a:lnSpc>
                <a:spcPct val="80000"/>
              </a:lnSpc>
            </a:pPr>
            <a:r>
              <a:rPr lang="sk-SK" altLang="sk-SK" sz="2800" dirty="0" smtClean="0">
                <a:latin typeface="Arial Narrow" pitchFamily="34" charset="0"/>
              </a:rPr>
              <a:t>čas – dĺžka trvania</a:t>
            </a:r>
            <a:endParaRPr lang="cs-CZ" altLang="sk-SK" sz="2800" dirty="0" smtClean="0">
              <a:latin typeface="Arial Narrow"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a:xfrm>
            <a:off x="914400" y="274638"/>
            <a:ext cx="7772400" cy="868362"/>
          </a:xfrm>
        </p:spPr>
        <p:txBody>
          <a:bodyPr/>
          <a:lstStyle/>
          <a:p>
            <a:r>
              <a:rPr lang="cs-CZ" altLang="sk-SK" b="1" dirty="0" smtClean="0">
                <a:solidFill>
                  <a:srgbClr val="696464"/>
                </a:solidFill>
                <a:latin typeface="Arial Narrow" pitchFamily="32" charset="0"/>
                <a:ea typeface="Microsoft YaHei" charset="-122"/>
                <a:cs typeface="+mn-cs"/>
              </a:rPr>
              <a:t>Indexy a škály</a:t>
            </a:r>
          </a:p>
        </p:txBody>
      </p:sp>
      <p:sp>
        <p:nvSpPr>
          <p:cNvPr id="30723" name="Zástupný symbol pro obsah 2"/>
          <p:cNvSpPr>
            <a:spLocks noGrp="1"/>
          </p:cNvSpPr>
          <p:nvPr>
            <p:ph sz="quarter" idx="1"/>
          </p:nvPr>
        </p:nvSpPr>
        <p:spPr>
          <a:xfrm>
            <a:off x="533400" y="1371600"/>
            <a:ext cx="7239000" cy="4876800"/>
          </a:xfrm>
        </p:spPr>
        <p:txBody>
          <a:bodyPr/>
          <a:lstStyle/>
          <a:p>
            <a:r>
              <a:rPr lang="sk-SK" altLang="sk-SK" sz="3200" dirty="0" smtClean="0">
                <a:latin typeface="Arial Narrow" pitchFamily="34" charset="0"/>
              </a:rPr>
              <a:t>zložené (komplexné, kompozitné) meracie nástroje na meranie ordinálnych dát</a:t>
            </a:r>
          </a:p>
          <a:p>
            <a:r>
              <a:rPr lang="sk-SK" altLang="sk-SK" sz="3200" dirty="0" smtClean="0">
                <a:latin typeface="Arial Narrow" pitchFamily="34" charset="0"/>
              </a:rPr>
              <a:t>neusporiadaná množina znakov sa prevádza na jeden kvantitatívny znak  </a:t>
            </a:r>
          </a:p>
          <a:p>
            <a:r>
              <a:rPr lang="sk-SK" altLang="sk-SK" sz="3200" dirty="0" smtClean="0">
                <a:latin typeface="Arial Narrow" pitchFamily="34" charset="0"/>
              </a:rPr>
              <a:t>na čo sú dobré?</a:t>
            </a:r>
          </a:p>
          <a:p>
            <a:pPr marL="884238" lvl="1" indent="-609600"/>
            <a:r>
              <a:rPr lang="sk-SK" altLang="sk-SK" sz="2800" dirty="0" smtClean="0">
                <a:latin typeface="Arial Narrow" pitchFamily="34" charset="0"/>
              </a:rPr>
              <a:t>efektívna redukcia dát  </a:t>
            </a:r>
          </a:p>
          <a:p>
            <a:pPr marL="884238" lvl="1" indent="-609600"/>
            <a:r>
              <a:rPr lang="sk-SK" altLang="sk-SK" sz="2800" dirty="0" smtClean="0">
                <a:latin typeface="Arial Narrow" pitchFamily="34" charset="0"/>
              </a:rPr>
              <a:t>presnejšie a súčasne variabilnejšie meranie indikátorov </a:t>
            </a:r>
          </a:p>
          <a:p>
            <a:pPr marL="884238" lvl="1" indent="-609600"/>
            <a:r>
              <a:rPr lang="sk-SK" altLang="sk-SK" sz="2800" dirty="0" smtClean="0">
                <a:latin typeface="Arial Narrow" pitchFamily="34" charset="0"/>
              </a:rPr>
              <a:t>zvyšovanie </a:t>
            </a:r>
            <a:r>
              <a:rPr lang="sk-SK" altLang="sk-SK" sz="2800" dirty="0" err="1" smtClean="0">
                <a:latin typeface="Arial Narrow" pitchFamily="34" charset="0"/>
              </a:rPr>
              <a:t>validity</a:t>
            </a:r>
            <a:r>
              <a:rPr lang="sk-SK" altLang="sk-SK" sz="2800" dirty="0" smtClean="0">
                <a:latin typeface="Arial Narrow" pitchFamily="34" charset="0"/>
              </a:rPr>
              <a:t> </a:t>
            </a:r>
          </a:p>
          <a:p>
            <a:pPr marL="884238" lvl="1" indent="-609600"/>
            <a:r>
              <a:rPr lang="sk-SK" altLang="sk-SK" sz="2800" dirty="0" smtClean="0">
                <a:latin typeface="Arial Narrow" pitchFamily="34" charset="0"/>
              </a:rPr>
              <a:t>zvyšovanie </a:t>
            </a:r>
            <a:r>
              <a:rPr lang="sk-SK" altLang="sk-SK" sz="2800" dirty="0" err="1" smtClean="0">
                <a:latin typeface="Arial Narrow" pitchFamily="34" charset="0"/>
              </a:rPr>
              <a:t>reliability</a:t>
            </a:r>
            <a:endParaRPr lang="sk-SK" altLang="sk-SK" sz="3600" dirty="0" smtClean="0">
              <a:latin typeface="Arial Narrow" pitchFamily="34" charset="0"/>
            </a:endParaRPr>
          </a:p>
          <a:p>
            <a:endParaRPr lang="cs-CZ" altLang="sk-SK" sz="30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1476375" y="2420938"/>
            <a:ext cx="5975350" cy="2493962"/>
          </a:xfrm>
          <a:prstGeom prst="rect">
            <a:avLst/>
          </a:prstGeom>
          <a:noFill/>
          <a:ln w="9525">
            <a:noFill/>
            <a:round/>
            <a:headEnd/>
            <a:tailEnd/>
          </a:ln>
        </p:spPr>
        <p:txBody>
          <a:bodyPr/>
          <a:lstStyle/>
          <a:p>
            <a:pPr marL="742950" indent="-742950" algn="ctr" eaLnBrk="1" hangingPunct="1">
              <a:spcBef>
                <a:spcPts val="575"/>
              </a:spcBef>
              <a:buClr>
                <a:srgbClr val="D34817"/>
              </a:buClr>
              <a:buSzPct val="85000"/>
              <a:buFont typeface="+mj-lt"/>
              <a:buAutoNum type="arabicPeriod" startAt="2"/>
              <a:tabLst>
                <a:tab pos="1247775" algn="l"/>
                <a:tab pos="2162175" algn="l"/>
                <a:tab pos="3076575" algn="l"/>
                <a:tab pos="3990975" algn="l"/>
                <a:tab pos="4905375" algn="l"/>
                <a:tab pos="5819775" algn="l"/>
                <a:tab pos="6734175" algn="l"/>
                <a:tab pos="7648575" algn="l"/>
                <a:tab pos="8562975" algn="l"/>
                <a:tab pos="9477375" algn="l"/>
                <a:tab pos="10391775" algn="l"/>
              </a:tabLst>
            </a:pPr>
            <a:r>
              <a:rPr lang="cs-CZ" altLang="cs-CZ" sz="3600" b="1" dirty="0" smtClean="0">
                <a:solidFill>
                  <a:srgbClr val="000000"/>
                </a:solidFill>
                <a:latin typeface="Arial Narrow" pitchFamily="34" charset="0"/>
              </a:rPr>
              <a:t>Obsahová analýza</a:t>
            </a:r>
            <a:endParaRPr lang="sk-SK" altLang="cs-CZ" sz="3600" b="1" dirty="0">
              <a:solidFill>
                <a:srgbClr val="000000"/>
              </a:solidFill>
              <a:latin typeface="Arial Narrow"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a:xfrm>
            <a:off x="533400" y="304800"/>
            <a:ext cx="7772400" cy="1143000"/>
          </a:xfrm>
        </p:spPr>
        <p:txBody>
          <a:bodyPr/>
          <a:lstStyle/>
          <a:p>
            <a:r>
              <a:rPr lang="sk-SK" altLang="sk-SK" b="1" dirty="0" smtClean="0">
                <a:solidFill>
                  <a:srgbClr val="696464"/>
                </a:solidFill>
                <a:latin typeface="Arial Narrow" pitchFamily="32" charset="0"/>
                <a:ea typeface="Microsoft YaHei" charset="-122"/>
                <a:cs typeface="+mn-cs"/>
              </a:rPr>
              <a:t>Obsahová analýza – základné vymedzenie</a:t>
            </a:r>
            <a:endParaRPr lang="cs-CZ" altLang="sk-SK" b="1" dirty="0" smtClean="0">
              <a:solidFill>
                <a:srgbClr val="696464"/>
              </a:solidFill>
              <a:latin typeface="Arial Narrow" pitchFamily="32" charset="0"/>
              <a:ea typeface="Microsoft YaHei" charset="-122"/>
              <a:cs typeface="+mn-cs"/>
            </a:endParaRPr>
          </a:p>
        </p:txBody>
      </p:sp>
      <p:sp>
        <p:nvSpPr>
          <p:cNvPr id="33795" name="Zástupný symbol pro obsah 2"/>
          <p:cNvSpPr>
            <a:spLocks noGrp="1"/>
          </p:cNvSpPr>
          <p:nvPr>
            <p:ph sz="quarter" idx="1"/>
          </p:nvPr>
        </p:nvSpPr>
        <p:spPr>
          <a:xfrm>
            <a:off x="914400" y="1600200"/>
            <a:ext cx="7772400" cy="4419600"/>
          </a:xfrm>
        </p:spPr>
        <p:txBody>
          <a:bodyPr/>
          <a:lstStyle/>
          <a:p>
            <a:r>
              <a:rPr lang="sk-SK" sz="2800" dirty="0" err="1" smtClean="0">
                <a:latin typeface="Arial Narrow" pitchFamily="34" charset="0"/>
              </a:rPr>
              <a:t>Riffe</a:t>
            </a:r>
            <a:r>
              <a:rPr lang="sk-SK" sz="2800" dirty="0" smtClean="0">
                <a:latin typeface="Arial Narrow" pitchFamily="34" charset="0"/>
              </a:rPr>
              <a:t>, </a:t>
            </a:r>
            <a:r>
              <a:rPr lang="sk-SK" sz="2800" dirty="0" err="1" smtClean="0">
                <a:latin typeface="Arial Narrow" pitchFamily="34" charset="0"/>
              </a:rPr>
              <a:t>Lacy</a:t>
            </a:r>
            <a:r>
              <a:rPr lang="sk-SK" sz="2800" dirty="0" smtClean="0">
                <a:latin typeface="Arial Narrow" pitchFamily="34" charset="0"/>
              </a:rPr>
              <a:t> a Fico (2008: 25): </a:t>
            </a:r>
            <a:endParaRPr lang="sk-SK" sz="2800" dirty="0" smtClean="0">
              <a:latin typeface="Arial Narrow" pitchFamily="34" charset="0"/>
            </a:endParaRPr>
          </a:p>
          <a:p>
            <a:pPr>
              <a:buFont typeface="Wingdings 2" pitchFamily="16" charset="2"/>
              <a:buNone/>
            </a:pPr>
            <a:r>
              <a:rPr lang="sk-SK" sz="2800" i="1" dirty="0" smtClean="0">
                <a:latin typeface="Arial Narrow" pitchFamily="34" charset="0"/>
              </a:rPr>
              <a:t>	</a:t>
            </a:r>
          </a:p>
          <a:p>
            <a:pPr indent="-3175">
              <a:buNone/>
            </a:pPr>
            <a:r>
              <a:rPr lang="cs-CZ" sz="2800" i="1" dirty="0" smtClean="0">
                <a:latin typeface="Arial Narrow" pitchFamily="34" charset="0"/>
              </a:rPr>
              <a:t>„systematické </a:t>
            </a:r>
            <a:r>
              <a:rPr lang="cs-CZ" sz="2800" i="1" dirty="0" smtClean="0">
                <a:latin typeface="Arial Narrow" pitchFamily="34" charset="0"/>
              </a:rPr>
              <a:t>a </a:t>
            </a:r>
            <a:r>
              <a:rPr lang="cs-CZ" sz="2800" i="1" dirty="0" err="1" smtClean="0">
                <a:latin typeface="Arial Narrow" pitchFamily="34" charset="0"/>
              </a:rPr>
              <a:t>replikovatelné</a:t>
            </a:r>
            <a:r>
              <a:rPr lang="cs-CZ" sz="2800" i="1" dirty="0" smtClean="0">
                <a:latin typeface="Arial Narrow" pitchFamily="34" charset="0"/>
              </a:rPr>
              <a:t> zkoumání symbolů komunikace, kterým byly přiřazeny číselné hodnoty podle validních pravidel měření, a analýza vztahů zahrnujících tyto hodnoty za použití statistických metod, s cílem popsat komunikaci, vyvodit závěry o její významu nebo inferovat z této komunikace na její kontext produkce a konzumace.“ </a:t>
            </a:r>
            <a:endParaRPr lang="en-GB" sz="2800" i="1" dirty="0">
              <a:latin typeface="Arial Narrow"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p:nvPr>
        </p:nvSpPr>
        <p:spPr>
          <a:noFill/>
          <a:ln w="9525">
            <a:noFill/>
            <a:miter lim="800000"/>
            <a:headEnd/>
            <a:tailEnd/>
          </a:ln>
        </p:spPr>
        <p:txBody>
          <a:bodyPr vert="horz" wrap="square" lIns="91440" tIns="45720" rIns="91440" bIns="91440" numCol="1" anchor="b" anchorCtr="0" compatLnSpc="1">
            <a:prstTxWarp prst="textNoShape">
              <a:avLst/>
            </a:prstTxWarp>
          </a:bodyPr>
          <a:lstStyle/>
          <a:p>
            <a:r>
              <a:rPr lang="sk-SK" altLang="sk-SK" b="1" dirty="0" smtClean="0">
                <a:solidFill>
                  <a:srgbClr val="696464"/>
                </a:solidFill>
                <a:latin typeface="Arial Narrow" pitchFamily="32" charset="0"/>
                <a:ea typeface="Microsoft YaHei" charset="-122"/>
                <a:cs typeface="+mn-cs"/>
              </a:rPr>
              <a:t>Významový posun</a:t>
            </a:r>
            <a:endParaRPr lang="cs-CZ" altLang="sk-SK" b="1" dirty="0" smtClean="0">
              <a:solidFill>
                <a:srgbClr val="696464"/>
              </a:solidFill>
              <a:latin typeface="Arial Narrow" pitchFamily="32" charset="0"/>
              <a:ea typeface="Microsoft YaHei" charset="-122"/>
              <a:cs typeface="+mn-cs"/>
            </a:endParaRPr>
          </a:p>
        </p:txBody>
      </p:sp>
      <p:sp>
        <p:nvSpPr>
          <p:cNvPr id="34819" name="Rectangle 3"/>
          <p:cNvSpPr>
            <a:spLocks noGrp="1"/>
          </p:cNvSpPr>
          <p:nvPr>
            <p:ph type="body" idx="1"/>
          </p:nvPr>
        </p:nvSpPr>
        <p:spPr>
          <a:xfrm>
            <a:off x="457200" y="1447800"/>
            <a:ext cx="8458200" cy="4953000"/>
          </a:xfrm>
        </p:spPr>
        <p:txBody>
          <a:bodyPr/>
          <a:lstStyle/>
          <a:p>
            <a:r>
              <a:rPr lang="sk-SK" dirty="0" smtClean="0">
                <a:latin typeface="Arial Narrow" pitchFamily="34" charset="0"/>
              </a:rPr>
              <a:t>vývoj od jednoduchej frekvenčnej analýzy ku sledovaniu zložitejších konceptov a sémantických vzťahov medzi nimi (</a:t>
            </a:r>
            <a:r>
              <a:rPr lang="sk-SK" dirty="0" err="1" smtClean="0">
                <a:latin typeface="Arial Narrow" pitchFamily="34" charset="0"/>
              </a:rPr>
              <a:t>manifestný</a:t>
            </a:r>
            <a:r>
              <a:rPr lang="sk-SK" dirty="0" smtClean="0">
                <a:latin typeface="Arial Narrow" pitchFamily="34" charset="0"/>
              </a:rPr>
              <a:t> i latentný obsah)</a:t>
            </a:r>
          </a:p>
          <a:p>
            <a:pPr>
              <a:buFont typeface="Wingdings 2" pitchFamily="16" charset="2"/>
              <a:buNone/>
            </a:pPr>
            <a:r>
              <a:rPr lang="sk-SK" i="1" dirty="0" smtClean="0">
                <a:latin typeface="Arial Narrow" pitchFamily="34" charset="0"/>
              </a:rPr>
              <a:t>	</a:t>
            </a:r>
          </a:p>
          <a:p>
            <a:pPr>
              <a:buFont typeface="Wingdings 2" pitchFamily="16" charset="2"/>
              <a:buNone/>
            </a:pPr>
            <a:r>
              <a:rPr lang="sk-SK" i="1" dirty="0" smtClean="0">
                <a:latin typeface="Arial Narrow" pitchFamily="34" charset="0"/>
              </a:rPr>
              <a:t>	Obsahová analýza je výskumná technika pre objektívny, systematický a </a:t>
            </a:r>
            <a:r>
              <a:rPr lang="sk-SK" i="1" u="sng" dirty="0" smtClean="0">
                <a:latin typeface="Arial Narrow" pitchFamily="34" charset="0"/>
              </a:rPr>
              <a:t>kvantitatívny</a:t>
            </a:r>
            <a:r>
              <a:rPr lang="sk-SK" i="1" dirty="0" smtClean="0">
                <a:latin typeface="Arial Narrow" pitchFamily="34" charset="0"/>
              </a:rPr>
              <a:t> popis </a:t>
            </a:r>
            <a:r>
              <a:rPr lang="sk-SK" i="1" u="sng" dirty="0" err="1" smtClean="0">
                <a:latin typeface="Arial Narrow" pitchFamily="34" charset="0"/>
              </a:rPr>
              <a:t>manifestného</a:t>
            </a:r>
            <a:r>
              <a:rPr lang="sk-SK" i="1" dirty="0" smtClean="0">
                <a:latin typeface="Arial Narrow" pitchFamily="34" charset="0"/>
              </a:rPr>
              <a:t> obsahu komunikácie</a:t>
            </a:r>
            <a:r>
              <a:rPr lang="sk-SK" dirty="0" smtClean="0">
                <a:latin typeface="Arial Narrow" pitchFamily="34" charset="0"/>
              </a:rPr>
              <a:t> </a:t>
            </a:r>
          </a:p>
          <a:p>
            <a:pPr algn="r">
              <a:buFont typeface="Wingdings 2" pitchFamily="16" charset="2"/>
              <a:buNone/>
            </a:pPr>
            <a:r>
              <a:rPr lang="sk-SK" dirty="0" smtClean="0">
                <a:latin typeface="Arial Narrow" pitchFamily="34" charset="0"/>
              </a:rPr>
              <a:t>(Bernard </a:t>
            </a:r>
            <a:r>
              <a:rPr lang="sk-SK" dirty="0" err="1" smtClean="0">
                <a:latin typeface="Arial Narrow" pitchFamily="34" charset="0"/>
              </a:rPr>
              <a:t>Berelson</a:t>
            </a:r>
            <a:r>
              <a:rPr lang="sk-SK" dirty="0" smtClean="0">
                <a:latin typeface="Arial Narrow" pitchFamily="34" charset="0"/>
              </a:rPr>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p:nvPr>
        </p:nvSpPr>
        <p:spPr>
          <a:noFill/>
          <a:ln w="9525">
            <a:noFill/>
            <a:miter lim="800000"/>
            <a:headEnd/>
            <a:tailEnd/>
          </a:ln>
        </p:spPr>
        <p:txBody>
          <a:bodyPr vert="horz" wrap="square" lIns="91440" tIns="45720" rIns="91440" bIns="91440" numCol="1" anchor="b" anchorCtr="0" compatLnSpc="1">
            <a:prstTxWarp prst="textNoShape">
              <a:avLst/>
            </a:prstTxWarp>
          </a:bodyPr>
          <a:lstStyle/>
          <a:p>
            <a:r>
              <a:rPr lang="sk-SK" altLang="sk-SK" b="1" dirty="0" smtClean="0">
                <a:solidFill>
                  <a:srgbClr val="696464"/>
                </a:solidFill>
                <a:latin typeface="Arial Narrow" pitchFamily="32" charset="0"/>
                <a:ea typeface="Microsoft YaHei" charset="-122"/>
                <a:cs typeface="+mn-cs"/>
              </a:rPr>
              <a:t>Významový posun</a:t>
            </a:r>
            <a:endParaRPr lang="cs-CZ" altLang="sk-SK" b="1" dirty="0" smtClean="0">
              <a:solidFill>
                <a:srgbClr val="696464"/>
              </a:solidFill>
              <a:latin typeface="Arial Narrow" pitchFamily="32" charset="0"/>
              <a:ea typeface="Microsoft YaHei" charset="-122"/>
              <a:cs typeface="+mn-cs"/>
            </a:endParaRPr>
          </a:p>
        </p:txBody>
      </p:sp>
      <p:sp>
        <p:nvSpPr>
          <p:cNvPr id="35843" name="Rectangle 3"/>
          <p:cNvSpPr>
            <a:spLocks noGrp="1"/>
          </p:cNvSpPr>
          <p:nvPr>
            <p:ph type="body" idx="1"/>
          </p:nvPr>
        </p:nvSpPr>
        <p:spPr>
          <a:xfrm>
            <a:off x="457200" y="1447800"/>
            <a:ext cx="8229600" cy="4724400"/>
          </a:xfrm>
        </p:spPr>
        <p:txBody>
          <a:bodyPr/>
          <a:lstStyle/>
          <a:p>
            <a:endParaRPr lang="sk-SK" dirty="0" smtClean="0">
              <a:latin typeface="Arial" charset="0"/>
            </a:endParaRPr>
          </a:p>
          <a:p>
            <a:r>
              <a:rPr lang="sk-SK" sz="2800" dirty="0" smtClean="0">
                <a:latin typeface="Arial Narrow" pitchFamily="34" charset="0"/>
              </a:rPr>
              <a:t>obsah textu nie je pevne daný a jednoznačný, ľudia sa líšia v tom, ako interpretujú text</a:t>
            </a:r>
          </a:p>
          <a:p>
            <a:pPr>
              <a:buFont typeface="Wingdings 2" pitchFamily="16" charset="2"/>
              <a:buNone/>
            </a:pPr>
            <a:endParaRPr lang="sk-SK" sz="2800" i="1" dirty="0" smtClean="0">
              <a:latin typeface="Arial Narrow" pitchFamily="34" charset="0"/>
            </a:endParaRPr>
          </a:p>
          <a:p>
            <a:pPr>
              <a:buFont typeface="Wingdings 2" pitchFamily="16" charset="2"/>
              <a:buNone/>
            </a:pPr>
            <a:r>
              <a:rPr lang="sk-SK" sz="2800" i="1" dirty="0" smtClean="0">
                <a:latin typeface="Arial Narrow" pitchFamily="34" charset="0"/>
              </a:rPr>
              <a:t>	Obsahová analýza je výskumnou metódou umožňujúcou opakovateľným a </a:t>
            </a:r>
            <a:r>
              <a:rPr lang="sk-SK" sz="2800" i="1" dirty="0" err="1" smtClean="0">
                <a:latin typeface="Arial Narrow" pitchFamily="34" charset="0"/>
              </a:rPr>
              <a:t>validným</a:t>
            </a:r>
            <a:r>
              <a:rPr lang="sk-SK" sz="2800" i="1" dirty="0" smtClean="0">
                <a:latin typeface="Arial Narrow" pitchFamily="34" charset="0"/>
              </a:rPr>
              <a:t> spôsobom usudzovať z dát na ich kontext.</a:t>
            </a:r>
            <a:r>
              <a:rPr lang="sk-SK" sz="2800" dirty="0" smtClean="0">
                <a:latin typeface="Arial Narrow" pitchFamily="34" charset="0"/>
              </a:rPr>
              <a:t> </a:t>
            </a:r>
          </a:p>
          <a:p>
            <a:pPr algn="r">
              <a:buFont typeface="Wingdings 2" pitchFamily="16" charset="2"/>
              <a:buNone/>
            </a:pPr>
            <a:r>
              <a:rPr lang="sk-SK" sz="2800" dirty="0" smtClean="0">
                <a:latin typeface="Arial Narrow" pitchFamily="34" charset="0"/>
              </a:rPr>
              <a:t>(</a:t>
            </a:r>
            <a:r>
              <a:rPr lang="sk-SK" sz="2800" dirty="0" err="1" smtClean="0">
                <a:latin typeface="Arial Narrow" pitchFamily="34" charset="0"/>
              </a:rPr>
              <a:t>Klaus</a:t>
            </a:r>
            <a:r>
              <a:rPr lang="sk-SK" sz="2800" dirty="0" smtClean="0">
                <a:latin typeface="Arial Narrow" pitchFamily="34" charset="0"/>
              </a:rPr>
              <a:t> </a:t>
            </a:r>
            <a:r>
              <a:rPr lang="sk-SK" sz="2800" dirty="0" err="1" smtClean="0">
                <a:latin typeface="Arial Narrow" pitchFamily="34" charset="0"/>
              </a:rPr>
              <a:t>Krippendorff</a:t>
            </a:r>
            <a:r>
              <a:rPr lang="sk-SK" sz="2800" dirty="0" smtClean="0">
                <a:latin typeface="Arial Narrow" pitchFamily="34" charset="0"/>
              </a:rPr>
              <a:t>)</a:t>
            </a:r>
          </a:p>
          <a:p>
            <a:endParaRPr lang="cs-CZ"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body" idx="1"/>
          </p:nvPr>
        </p:nvSpPr>
        <p:spPr>
          <a:xfrm>
            <a:off x="457200" y="1828800"/>
            <a:ext cx="8229600" cy="4552950"/>
          </a:xfrm>
        </p:spPr>
        <p:txBody>
          <a:bodyPr/>
          <a:lstStyle/>
          <a:p>
            <a:pPr marL="342900" indent="-342900">
              <a:buFont typeface="Wingdings 2" pitchFamily="16" charset="2"/>
              <a:buNone/>
            </a:pPr>
            <a:r>
              <a:rPr lang="sk-SK" i="1" dirty="0" smtClean="0">
                <a:latin typeface="Arial Narrow" pitchFamily="34" charset="0"/>
              </a:rPr>
              <a:t>	„identifikovať a vypočítať výskyt bližšie určených vlastností alebo dimenzií textov, a prostredníctvom toho vypovedať o posolstvách, </a:t>
            </a:r>
            <a:r>
              <a:rPr lang="sk-SK" i="1" dirty="0" err="1" smtClean="0">
                <a:latin typeface="Arial Narrow" pitchFamily="34" charset="0"/>
              </a:rPr>
              <a:t>image</a:t>
            </a:r>
            <a:r>
              <a:rPr lang="sk-SK" i="1" dirty="0" smtClean="0">
                <a:latin typeface="Arial Narrow" pitchFamily="34" charset="0"/>
              </a:rPr>
              <a:t>, reprezentáciách týchto textov a ich širšom sociálnom význame“</a:t>
            </a:r>
            <a:r>
              <a:rPr lang="sk-SK" dirty="0" smtClean="0">
                <a:latin typeface="Arial Narrow" pitchFamily="34" charset="0"/>
              </a:rPr>
              <a:t> </a:t>
            </a:r>
          </a:p>
          <a:p>
            <a:pPr marL="342900" indent="-342900" algn="r">
              <a:buFont typeface="Wingdings 2" pitchFamily="16" charset="2"/>
              <a:buNone/>
            </a:pPr>
            <a:r>
              <a:rPr lang="sk-SK" dirty="0" smtClean="0">
                <a:latin typeface="Arial Narrow" pitchFamily="34" charset="0"/>
              </a:rPr>
              <a:t>(</a:t>
            </a:r>
            <a:r>
              <a:rPr lang="sk-SK" dirty="0" err="1" smtClean="0">
                <a:latin typeface="Arial Narrow" pitchFamily="34" charset="0"/>
              </a:rPr>
              <a:t>Hansen</a:t>
            </a:r>
            <a:r>
              <a:rPr lang="sk-SK" dirty="0" smtClean="0">
                <a:latin typeface="Arial Narrow" pitchFamily="34" charset="0"/>
              </a:rPr>
              <a:t> et al., 1998: 95) </a:t>
            </a:r>
          </a:p>
          <a:p>
            <a:pPr marL="342900" indent="-342900">
              <a:buFont typeface="Wingdings 2" pitchFamily="16" charset="2"/>
              <a:buNone/>
            </a:pPr>
            <a:endParaRPr lang="sk-SK" dirty="0" smtClean="0">
              <a:latin typeface="Arial Narrow" pitchFamily="34" charset="0"/>
            </a:endParaRPr>
          </a:p>
          <a:p>
            <a:pPr marL="342900" indent="-342900"/>
            <a:r>
              <a:rPr lang="sk-SK" dirty="0" smtClean="0">
                <a:latin typeface="Arial Narrow" pitchFamily="34" charset="0"/>
              </a:rPr>
              <a:t>základný rys: radenie vybraných javov vyskytujúcich sa v obsahu do vopred zvolených kategórií + ich kvantifikácia</a:t>
            </a:r>
          </a:p>
          <a:p>
            <a:pPr marL="342900" indent="-342900">
              <a:buFont typeface="Wingdings 2" pitchFamily="16" charset="2"/>
              <a:buNone/>
            </a:pPr>
            <a:endParaRPr lang="sk-SK" dirty="0" smtClean="0">
              <a:latin typeface="Arial" charset="0"/>
            </a:endParaRPr>
          </a:p>
        </p:txBody>
      </p:sp>
      <p:sp>
        <p:nvSpPr>
          <p:cNvPr id="36867" name="Rectangle 3"/>
          <p:cNvSpPr>
            <a:spLocks noGrp="1"/>
          </p:cNvSpPr>
          <p:nvPr>
            <p:ph type="title"/>
          </p:nvPr>
        </p:nvSpPr>
        <p:spPr>
          <a:noFill/>
          <a:ln w="9525">
            <a:noFill/>
            <a:miter lim="800000"/>
            <a:headEnd/>
            <a:tailEnd/>
          </a:ln>
        </p:spPr>
        <p:txBody>
          <a:bodyPr vert="horz" wrap="square" lIns="91440" tIns="45720" rIns="91440" bIns="91440" numCol="1" anchor="b" anchorCtr="0" compatLnSpc="1">
            <a:prstTxWarp prst="textNoShape">
              <a:avLst/>
            </a:prstTxWarp>
          </a:bodyPr>
          <a:lstStyle/>
          <a:p>
            <a:r>
              <a:rPr lang="sk-SK" altLang="sk-SK" b="1" dirty="0" smtClean="0">
                <a:solidFill>
                  <a:srgbClr val="696464"/>
                </a:solidFill>
                <a:latin typeface="Arial Narrow" pitchFamily="32" charset="0"/>
                <a:ea typeface="Microsoft YaHei" charset="-122"/>
                <a:cs typeface="+mn-cs"/>
              </a:rPr>
              <a:t>Účel obsahovej analýzy</a:t>
            </a:r>
            <a:endParaRPr lang="cs-CZ" altLang="sk-SK" b="1" dirty="0" smtClean="0">
              <a:solidFill>
                <a:srgbClr val="696464"/>
              </a:solidFill>
              <a:latin typeface="Arial Narrow" pitchFamily="32" charset="0"/>
              <a:ea typeface="Microsoft YaHei" charset="-122"/>
              <a:cs typeface="+mn-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a:noFill/>
          <a:ln w="9525">
            <a:noFill/>
            <a:miter lim="800000"/>
            <a:headEnd/>
            <a:tailEnd/>
          </a:ln>
        </p:spPr>
        <p:txBody>
          <a:bodyPr vert="horz" wrap="square" lIns="91440" tIns="45720" rIns="91440" bIns="91440" numCol="1" anchor="b" anchorCtr="0" compatLnSpc="1">
            <a:prstTxWarp prst="textNoShape">
              <a:avLst/>
            </a:prstTxWarp>
          </a:bodyPr>
          <a:lstStyle/>
          <a:p>
            <a:r>
              <a:rPr lang="cs-CZ" altLang="sk-SK" b="1" dirty="0" smtClean="0">
                <a:solidFill>
                  <a:srgbClr val="696464"/>
                </a:solidFill>
                <a:latin typeface="Arial Narrow" pitchFamily="32" charset="0"/>
                <a:ea typeface="Microsoft YaHei" charset="-122"/>
                <a:cs typeface="+mn-cs"/>
              </a:rPr>
              <a:t>Využitie obsahovej analýzy</a:t>
            </a:r>
          </a:p>
        </p:txBody>
      </p:sp>
      <p:sp>
        <p:nvSpPr>
          <p:cNvPr id="37891" name="Rectangle 3"/>
          <p:cNvSpPr>
            <a:spLocks noGrp="1"/>
          </p:cNvSpPr>
          <p:nvPr>
            <p:ph type="body" idx="1"/>
          </p:nvPr>
        </p:nvSpPr>
        <p:spPr>
          <a:xfrm>
            <a:off x="457200" y="1600200"/>
            <a:ext cx="8229600" cy="4781550"/>
          </a:xfrm>
        </p:spPr>
        <p:txBody>
          <a:bodyPr/>
          <a:lstStyle/>
          <a:p>
            <a:pPr marL="342900" indent="-342900">
              <a:lnSpc>
                <a:spcPct val="90000"/>
              </a:lnSpc>
            </a:pPr>
            <a:r>
              <a:rPr lang="sk-SK" sz="3200" dirty="0" smtClean="0">
                <a:latin typeface="Arial Narrow" pitchFamily="34" charset="0"/>
              </a:rPr>
              <a:t>variabilita médií a ich žánrov, typov materiálov a posolstiev</a:t>
            </a:r>
          </a:p>
          <a:p>
            <a:pPr marL="342900" indent="-342900">
              <a:lnSpc>
                <a:spcPct val="90000"/>
              </a:lnSpc>
            </a:pPr>
            <a:r>
              <a:rPr lang="sk-SK" sz="3200" dirty="0" smtClean="0">
                <a:latin typeface="Arial Narrow" pitchFamily="34" charset="0"/>
              </a:rPr>
              <a:t>spravodajstvo, reklama, komiksy, videoklipy, šport, fikcia...</a:t>
            </a:r>
          </a:p>
          <a:p>
            <a:pPr marL="342900" indent="-342900">
              <a:lnSpc>
                <a:spcPct val="90000"/>
              </a:lnSpc>
            </a:pPr>
            <a:r>
              <a:rPr lang="sk-SK" sz="3200" dirty="0" smtClean="0">
                <a:latin typeface="Arial Narrow" pitchFamily="34" charset="0"/>
              </a:rPr>
              <a:t>písaný/tlačený text, obraz, zvuk, multimédiá...</a:t>
            </a:r>
          </a:p>
          <a:p>
            <a:pPr marL="342900" indent="-342900">
              <a:lnSpc>
                <a:spcPct val="90000"/>
              </a:lnSpc>
            </a:pPr>
            <a:r>
              <a:rPr lang="sk-SK" sz="3200" dirty="0" smtClean="0">
                <a:latin typeface="Arial Narrow" pitchFamily="34" charset="0"/>
              </a:rPr>
              <a:t>konštrukcie mediálneho obrazu vecí, javov, jednotlivcov, sociálnych skupín...</a:t>
            </a:r>
          </a:p>
          <a:p>
            <a:pPr marL="342900" indent="-342900">
              <a:lnSpc>
                <a:spcPct val="90000"/>
              </a:lnSpc>
              <a:buFont typeface="Wingdings 2" pitchFamily="16" charset="2"/>
              <a:buNone/>
            </a:pPr>
            <a:endParaRPr lang="sk-SK" dirty="0" smtClean="0">
              <a:latin typeface="Arial" charset="0"/>
            </a:endParaRPr>
          </a:p>
          <a:p>
            <a:pPr marL="342900" indent="-342900" algn="ctr">
              <a:lnSpc>
                <a:spcPct val="90000"/>
              </a:lnSpc>
              <a:buFont typeface="Wingdings 2" pitchFamily="16" charset="2"/>
              <a:buNone/>
            </a:pPr>
            <a:endParaRPr lang="sk-SK"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p:cNvSpPr>
          <p:nvPr>
            <p:ph type="title"/>
          </p:nvPr>
        </p:nvSpPr>
        <p:spPr>
          <a:xfrm>
            <a:off x="533400" y="381000"/>
            <a:ext cx="7773988" cy="939800"/>
          </a:xfrm>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sk-SK" b="1" dirty="0" smtClean="0">
                <a:solidFill>
                  <a:srgbClr val="696464"/>
                </a:solidFill>
                <a:latin typeface="Arial Narrow" pitchFamily="32" charset="0"/>
                <a:ea typeface="Microsoft YaHei" charset="-122"/>
                <a:cs typeface="+mn-cs"/>
              </a:rPr>
              <a:t>Výhody kvantitatívnej OA</a:t>
            </a:r>
            <a:r>
              <a:rPr lang="en-GB" altLang="sk-SK" b="1" dirty="0" smtClean="0">
                <a:solidFill>
                  <a:srgbClr val="696464"/>
                </a:solidFill>
                <a:latin typeface="Arial Narrow" pitchFamily="32" charset="0"/>
                <a:ea typeface="Microsoft YaHei" charset="-122"/>
                <a:cs typeface="+mn-cs"/>
              </a:rPr>
              <a:t> </a:t>
            </a:r>
          </a:p>
        </p:txBody>
      </p:sp>
      <p:sp>
        <p:nvSpPr>
          <p:cNvPr id="77827" name="Rectangle 3"/>
          <p:cNvSpPr>
            <a:spLocks noGrp="1"/>
          </p:cNvSpPr>
          <p:nvPr>
            <p:ph type="body" idx="1"/>
          </p:nvPr>
        </p:nvSpPr>
        <p:spPr>
          <a:xfrm>
            <a:off x="304800" y="1219200"/>
            <a:ext cx="8610600" cy="5334000"/>
          </a:xfrm>
        </p:spPr>
        <p:txBody>
          <a:bodyPr lIns="90000" tIns="46800" rIns="90000" bIns="46800"/>
          <a:lstStyle/>
          <a:p>
            <a:pPr marL="341313" indent="-34131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err="1" smtClean="0">
                <a:latin typeface="Arial Narrow" pitchFamily="34" charset="0"/>
              </a:rPr>
              <a:t>neobtrusívna</a:t>
            </a:r>
            <a:r>
              <a:rPr lang="sk-SK" sz="2800" dirty="0" smtClean="0">
                <a:latin typeface="Arial Narrow" pitchFamily="34" charset="0"/>
              </a:rPr>
              <a:t> technika</a:t>
            </a:r>
          </a:p>
          <a:p>
            <a:pPr marL="341313" indent="-34131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err="1" smtClean="0">
                <a:latin typeface="Arial Narrow" pitchFamily="34" charset="0"/>
              </a:rPr>
              <a:t>vs</a:t>
            </a:r>
            <a:r>
              <a:rPr lang="sk-SK" sz="2800" dirty="0" smtClean="0">
                <a:latin typeface="Arial Narrow" pitchFamily="34" charset="0"/>
              </a:rPr>
              <a:t>. </a:t>
            </a:r>
            <a:r>
              <a:rPr lang="sk-SK" sz="2800" dirty="0" err="1" smtClean="0">
                <a:latin typeface="Arial Narrow" pitchFamily="34" charset="0"/>
              </a:rPr>
              <a:t>obtrusívne</a:t>
            </a:r>
            <a:r>
              <a:rPr lang="sk-SK" sz="2800" dirty="0" smtClean="0">
                <a:latin typeface="Arial Narrow" pitchFamily="34" charset="0"/>
              </a:rPr>
              <a:t> techniky</a:t>
            </a:r>
          </a:p>
          <a:p>
            <a:pPr marL="741363" lvl="1" indent="-28416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rPr>
              <a:t>chyby v dátach sú spôsobené tým, že: </a:t>
            </a:r>
          </a:p>
          <a:p>
            <a:pPr marL="1143000" lvl="2"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rPr>
              <a:t>si subjekty uvedomujú, že sú predmetom skúmania</a:t>
            </a:r>
          </a:p>
          <a:p>
            <a:pPr marL="1143000" lvl="2"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rPr>
              <a:t>dostávajú umelé, neprirodzené úlohy alebo úlohy, s ktorými nemajú skúsenosti</a:t>
            </a:r>
          </a:p>
          <a:p>
            <a:pPr marL="1143000" lvl="2"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rPr>
              <a:t>subjekt si vytvára očakávania k svojej role respondenta</a:t>
            </a:r>
          </a:p>
          <a:p>
            <a:pPr marL="1143000" lvl="2"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rPr>
              <a:t>subjekt má vytvorené určité stereotypy a preferované odpovede</a:t>
            </a:r>
          </a:p>
          <a:p>
            <a:pPr marL="1143000" lvl="2"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rPr>
              <a:t>dochádza k interakčným efektom medzi subjektom a </a:t>
            </a:r>
            <a:r>
              <a:rPr lang="sk-SK" sz="2800" dirty="0" err="1" smtClean="0">
                <a:latin typeface="Arial Narrow" pitchFamily="34" charset="0"/>
              </a:rPr>
              <a:t>tazateľom</a:t>
            </a:r>
            <a:r>
              <a:rPr lang="sk-SK" sz="2800" dirty="0" smtClean="0">
                <a:latin typeface="Arial Narrow" pitchFamily="34" charset="0"/>
              </a:rPr>
              <a:t>  </a:t>
            </a:r>
          </a:p>
          <a:p>
            <a:pPr marL="341313" indent="-341313" defTabSz="449263">
              <a:spcBef>
                <a:spcPts val="600"/>
              </a:spcBef>
              <a:buFont typeface="Wingdings 2" pitchFamily="16"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animEffect transition="in" filter="blinds(horizontal)">
                                      <p:cBhvr>
                                        <p:cTn id="7" dur="500"/>
                                        <p:tgtEl>
                                          <p:spTgt spid="77827">
                                            <p:txEl>
                                              <p:pRg st="0" end="0"/>
                                            </p:txEl>
                                          </p:spTgt>
                                        </p:tgtEl>
                                      </p:cBhvr>
                                    </p:animEffect>
                                  </p:childTnLst>
                                  <p:subTnLst>
                                    <p:animClr clrSpc="rgb" dir="cw">
                                      <p:cBhvr override="childStyle">
                                        <p:cTn dur="1" fill="hold" display="0" masterRel="nextClick" afterEffect="1"/>
                                        <p:tgtEl>
                                          <p:spTgt spid="77827">
                                            <p:txEl>
                                              <p:pRg st="0" end="0"/>
                                            </p:txEl>
                                          </p:spTgt>
                                        </p:tgtEl>
                                        <p:attrNameLst>
                                          <p:attrName>ppt_c</p:attrName>
                                        </p:attrNameLst>
                                      </p:cBhvr>
                                      <p:to>
                                        <a:srgbClr val="AFE1FF"/>
                                      </p:to>
                                    </p:animClr>
                                  </p:sub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7827">
                                            <p:txEl>
                                              <p:pRg st="1" end="1"/>
                                            </p:txEl>
                                          </p:spTgt>
                                        </p:tgtEl>
                                        <p:attrNameLst>
                                          <p:attrName>style.visibility</p:attrName>
                                        </p:attrNameLst>
                                      </p:cBhvr>
                                      <p:to>
                                        <p:strVal val="visible"/>
                                      </p:to>
                                    </p:set>
                                    <p:animEffect transition="in" filter="blinds(horizontal)">
                                      <p:cBhvr>
                                        <p:cTn id="12" dur="500"/>
                                        <p:tgtEl>
                                          <p:spTgt spid="77827">
                                            <p:txEl>
                                              <p:pRg st="1" end="1"/>
                                            </p:txEl>
                                          </p:spTgt>
                                        </p:tgtEl>
                                      </p:cBhvr>
                                    </p:animEffect>
                                  </p:childTnLst>
                                  <p:subTnLst>
                                    <p:animClr clrSpc="rgb" dir="cw">
                                      <p:cBhvr override="childStyle">
                                        <p:cTn dur="1" fill="hold" display="0" masterRel="nextClick" afterEffect="1"/>
                                        <p:tgtEl>
                                          <p:spTgt spid="77827">
                                            <p:txEl>
                                              <p:pRg st="1" end="1"/>
                                            </p:txEl>
                                          </p:spTgt>
                                        </p:tgtEl>
                                        <p:attrNameLst>
                                          <p:attrName>ppt_c</p:attrName>
                                        </p:attrNameLst>
                                      </p:cBhvr>
                                      <p:to>
                                        <a:srgbClr val="AFE1FF"/>
                                      </p:to>
                                    </p:animClr>
                                  </p:subTnLst>
                                </p:cTn>
                              </p:par>
                              <p:par>
                                <p:cTn id="13" presetID="3" presetClass="entr" presetSubtype="10" fill="hold" grpId="0" nodeType="withEffect">
                                  <p:stCondLst>
                                    <p:cond delay="0"/>
                                  </p:stCondLst>
                                  <p:childTnLst>
                                    <p:set>
                                      <p:cBhvr>
                                        <p:cTn id="14" dur="1" fill="hold">
                                          <p:stCondLst>
                                            <p:cond delay="0"/>
                                          </p:stCondLst>
                                        </p:cTn>
                                        <p:tgtEl>
                                          <p:spTgt spid="77827">
                                            <p:txEl>
                                              <p:pRg st="2" end="2"/>
                                            </p:txEl>
                                          </p:spTgt>
                                        </p:tgtEl>
                                        <p:attrNameLst>
                                          <p:attrName>style.visibility</p:attrName>
                                        </p:attrNameLst>
                                      </p:cBhvr>
                                      <p:to>
                                        <p:strVal val="visible"/>
                                      </p:to>
                                    </p:set>
                                    <p:animEffect transition="in" filter="blinds(horizontal)">
                                      <p:cBhvr>
                                        <p:cTn id="15" dur="500"/>
                                        <p:tgtEl>
                                          <p:spTgt spid="77827">
                                            <p:txEl>
                                              <p:pRg st="2" end="2"/>
                                            </p:txEl>
                                          </p:spTgt>
                                        </p:tgtEl>
                                      </p:cBhvr>
                                    </p:animEffect>
                                  </p:childTnLst>
                                  <p:subTnLst>
                                    <p:animClr clrSpc="rgb" dir="cw">
                                      <p:cBhvr override="childStyle">
                                        <p:cTn dur="1" fill="hold" display="0" masterRel="nextClick" afterEffect="1"/>
                                        <p:tgtEl>
                                          <p:spTgt spid="77827">
                                            <p:txEl>
                                              <p:pRg st="2" end="2"/>
                                            </p:txEl>
                                          </p:spTgt>
                                        </p:tgtEl>
                                        <p:attrNameLst>
                                          <p:attrName>ppt_c</p:attrName>
                                        </p:attrNameLst>
                                      </p:cBhvr>
                                      <p:to>
                                        <a:srgbClr val="AFE1FF"/>
                                      </p:to>
                                    </p:animClr>
                                  </p:subTnLst>
                                </p:cTn>
                              </p:par>
                              <p:par>
                                <p:cTn id="16" presetID="3" presetClass="entr" presetSubtype="10" fill="hold" grpId="0" nodeType="withEffect">
                                  <p:stCondLst>
                                    <p:cond delay="0"/>
                                  </p:stCondLst>
                                  <p:childTnLst>
                                    <p:set>
                                      <p:cBhvr>
                                        <p:cTn id="17" dur="1" fill="hold">
                                          <p:stCondLst>
                                            <p:cond delay="0"/>
                                          </p:stCondLst>
                                        </p:cTn>
                                        <p:tgtEl>
                                          <p:spTgt spid="77827">
                                            <p:txEl>
                                              <p:pRg st="3" end="3"/>
                                            </p:txEl>
                                          </p:spTgt>
                                        </p:tgtEl>
                                        <p:attrNameLst>
                                          <p:attrName>style.visibility</p:attrName>
                                        </p:attrNameLst>
                                      </p:cBhvr>
                                      <p:to>
                                        <p:strVal val="visible"/>
                                      </p:to>
                                    </p:set>
                                    <p:animEffect transition="in" filter="blinds(horizontal)">
                                      <p:cBhvr>
                                        <p:cTn id="18" dur="500"/>
                                        <p:tgtEl>
                                          <p:spTgt spid="77827">
                                            <p:txEl>
                                              <p:pRg st="3" end="3"/>
                                            </p:txEl>
                                          </p:spTgt>
                                        </p:tgtEl>
                                      </p:cBhvr>
                                    </p:animEffect>
                                  </p:childTnLst>
                                  <p:subTnLst>
                                    <p:animClr clrSpc="rgb" dir="cw">
                                      <p:cBhvr override="childStyle">
                                        <p:cTn dur="1" fill="hold" display="0" masterRel="nextClick" afterEffect="1"/>
                                        <p:tgtEl>
                                          <p:spTgt spid="77827">
                                            <p:txEl>
                                              <p:pRg st="3" end="3"/>
                                            </p:txEl>
                                          </p:spTgt>
                                        </p:tgtEl>
                                        <p:attrNameLst>
                                          <p:attrName>ppt_c</p:attrName>
                                        </p:attrNameLst>
                                      </p:cBhvr>
                                      <p:to>
                                        <a:srgbClr val="AFE1FF"/>
                                      </p:to>
                                    </p:animClr>
                                  </p:subTnLst>
                                </p:cTn>
                              </p:par>
                              <p:par>
                                <p:cTn id="19" presetID="3" presetClass="entr" presetSubtype="10" fill="hold" grpId="0" nodeType="withEffect">
                                  <p:stCondLst>
                                    <p:cond delay="0"/>
                                  </p:stCondLst>
                                  <p:childTnLst>
                                    <p:set>
                                      <p:cBhvr>
                                        <p:cTn id="20" dur="1" fill="hold">
                                          <p:stCondLst>
                                            <p:cond delay="0"/>
                                          </p:stCondLst>
                                        </p:cTn>
                                        <p:tgtEl>
                                          <p:spTgt spid="77827">
                                            <p:txEl>
                                              <p:pRg st="4" end="4"/>
                                            </p:txEl>
                                          </p:spTgt>
                                        </p:tgtEl>
                                        <p:attrNameLst>
                                          <p:attrName>style.visibility</p:attrName>
                                        </p:attrNameLst>
                                      </p:cBhvr>
                                      <p:to>
                                        <p:strVal val="visible"/>
                                      </p:to>
                                    </p:set>
                                    <p:animEffect transition="in" filter="blinds(horizontal)">
                                      <p:cBhvr>
                                        <p:cTn id="21" dur="500"/>
                                        <p:tgtEl>
                                          <p:spTgt spid="77827">
                                            <p:txEl>
                                              <p:pRg st="4" end="4"/>
                                            </p:txEl>
                                          </p:spTgt>
                                        </p:tgtEl>
                                      </p:cBhvr>
                                    </p:animEffect>
                                  </p:childTnLst>
                                  <p:subTnLst>
                                    <p:animClr clrSpc="rgb" dir="cw">
                                      <p:cBhvr override="childStyle">
                                        <p:cTn dur="1" fill="hold" display="0" masterRel="nextClick" afterEffect="1"/>
                                        <p:tgtEl>
                                          <p:spTgt spid="77827">
                                            <p:txEl>
                                              <p:pRg st="4" end="4"/>
                                            </p:txEl>
                                          </p:spTgt>
                                        </p:tgtEl>
                                        <p:attrNameLst>
                                          <p:attrName>ppt_c</p:attrName>
                                        </p:attrNameLst>
                                      </p:cBhvr>
                                      <p:to>
                                        <a:srgbClr val="AFE1FF"/>
                                      </p:to>
                                    </p:animClr>
                                  </p:subTnLst>
                                </p:cTn>
                              </p:par>
                              <p:par>
                                <p:cTn id="22" presetID="3" presetClass="entr" presetSubtype="10" fill="hold" grpId="0" nodeType="withEffect">
                                  <p:stCondLst>
                                    <p:cond delay="0"/>
                                  </p:stCondLst>
                                  <p:childTnLst>
                                    <p:set>
                                      <p:cBhvr>
                                        <p:cTn id="23" dur="1" fill="hold">
                                          <p:stCondLst>
                                            <p:cond delay="0"/>
                                          </p:stCondLst>
                                        </p:cTn>
                                        <p:tgtEl>
                                          <p:spTgt spid="77827">
                                            <p:txEl>
                                              <p:pRg st="5" end="5"/>
                                            </p:txEl>
                                          </p:spTgt>
                                        </p:tgtEl>
                                        <p:attrNameLst>
                                          <p:attrName>style.visibility</p:attrName>
                                        </p:attrNameLst>
                                      </p:cBhvr>
                                      <p:to>
                                        <p:strVal val="visible"/>
                                      </p:to>
                                    </p:set>
                                    <p:animEffect transition="in" filter="blinds(horizontal)">
                                      <p:cBhvr>
                                        <p:cTn id="24" dur="500"/>
                                        <p:tgtEl>
                                          <p:spTgt spid="77827">
                                            <p:txEl>
                                              <p:pRg st="5" end="5"/>
                                            </p:txEl>
                                          </p:spTgt>
                                        </p:tgtEl>
                                      </p:cBhvr>
                                    </p:animEffect>
                                  </p:childTnLst>
                                  <p:subTnLst>
                                    <p:animClr clrSpc="rgb" dir="cw">
                                      <p:cBhvr override="childStyle">
                                        <p:cTn dur="1" fill="hold" display="0" masterRel="nextClick" afterEffect="1"/>
                                        <p:tgtEl>
                                          <p:spTgt spid="77827">
                                            <p:txEl>
                                              <p:pRg st="5" end="5"/>
                                            </p:txEl>
                                          </p:spTgt>
                                        </p:tgtEl>
                                        <p:attrNameLst>
                                          <p:attrName>ppt_c</p:attrName>
                                        </p:attrNameLst>
                                      </p:cBhvr>
                                      <p:to>
                                        <a:srgbClr val="AFE1FF"/>
                                      </p:to>
                                    </p:animClr>
                                  </p:subTnLst>
                                </p:cTn>
                              </p:par>
                              <p:par>
                                <p:cTn id="25" presetID="3" presetClass="entr" presetSubtype="10" fill="hold" grpId="0" nodeType="withEffect">
                                  <p:stCondLst>
                                    <p:cond delay="0"/>
                                  </p:stCondLst>
                                  <p:childTnLst>
                                    <p:set>
                                      <p:cBhvr>
                                        <p:cTn id="26" dur="1" fill="hold">
                                          <p:stCondLst>
                                            <p:cond delay="0"/>
                                          </p:stCondLst>
                                        </p:cTn>
                                        <p:tgtEl>
                                          <p:spTgt spid="77827">
                                            <p:txEl>
                                              <p:pRg st="6" end="6"/>
                                            </p:txEl>
                                          </p:spTgt>
                                        </p:tgtEl>
                                        <p:attrNameLst>
                                          <p:attrName>style.visibility</p:attrName>
                                        </p:attrNameLst>
                                      </p:cBhvr>
                                      <p:to>
                                        <p:strVal val="visible"/>
                                      </p:to>
                                    </p:set>
                                    <p:animEffect transition="in" filter="blinds(horizontal)">
                                      <p:cBhvr>
                                        <p:cTn id="27" dur="500"/>
                                        <p:tgtEl>
                                          <p:spTgt spid="77827">
                                            <p:txEl>
                                              <p:pRg st="6" end="6"/>
                                            </p:txEl>
                                          </p:spTgt>
                                        </p:tgtEl>
                                      </p:cBhvr>
                                    </p:animEffect>
                                  </p:childTnLst>
                                  <p:subTnLst>
                                    <p:animClr clrSpc="rgb" dir="cw">
                                      <p:cBhvr override="childStyle">
                                        <p:cTn dur="1" fill="hold" display="0" masterRel="nextClick" afterEffect="1"/>
                                        <p:tgtEl>
                                          <p:spTgt spid="77827">
                                            <p:txEl>
                                              <p:pRg st="6" end="6"/>
                                            </p:txEl>
                                          </p:spTgt>
                                        </p:tgtEl>
                                        <p:attrNameLst>
                                          <p:attrName>ppt_c</p:attrName>
                                        </p:attrNameLst>
                                      </p:cBhvr>
                                      <p:to>
                                        <a:srgbClr val="AFE1FF"/>
                                      </p:to>
                                    </p:animClr>
                                  </p:subTnLst>
                                </p:cTn>
                              </p:par>
                              <p:par>
                                <p:cTn id="28" presetID="3" presetClass="entr" presetSubtype="10" fill="hold" grpId="0" nodeType="withEffect">
                                  <p:stCondLst>
                                    <p:cond delay="0"/>
                                  </p:stCondLst>
                                  <p:childTnLst>
                                    <p:set>
                                      <p:cBhvr>
                                        <p:cTn id="29" dur="1" fill="hold">
                                          <p:stCondLst>
                                            <p:cond delay="0"/>
                                          </p:stCondLst>
                                        </p:cTn>
                                        <p:tgtEl>
                                          <p:spTgt spid="77827">
                                            <p:txEl>
                                              <p:pRg st="7" end="7"/>
                                            </p:txEl>
                                          </p:spTgt>
                                        </p:tgtEl>
                                        <p:attrNameLst>
                                          <p:attrName>style.visibility</p:attrName>
                                        </p:attrNameLst>
                                      </p:cBhvr>
                                      <p:to>
                                        <p:strVal val="visible"/>
                                      </p:to>
                                    </p:set>
                                    <p:animEffect transition="in" filter="blinds(horizontal)">
                                      <p:cBhvr>
                                        <p:cTn id="30" dur="500"/>
                                        <p:tgtEl>
                                          <p:spTgt spid="77827">
                                            <p:txEl>
                                              <p:pRg st="7" end="7"/>
                                            </p:txEl>
                                          </p:spTgt>
                                        </p:tgtEl>
                                      </p:cBhvr>
                                    </p:animEffect>
                                  </p:childTnLst>
                                  <p:subTnLst>
                                    <p:animClr clrSpc="rgb" dir="cw">
                                      <p:cBhvr override="childStyle">
                                        <p:cTn dur="1" fill="hold" display="0" masterRel="nextClick" afterEffect="1"/>
                                        <p:tgtEl>
                                          <p:spTgt spid="77827">
                                            <p:txEl>
                                              <p:pRg st="7" end="7"/>
                                            </p:txEl>
                                          </p:spTgt>
                                        </p:tgtEl>
                                        <p:attrNameLst>
                                          <p:attrName>ppt_c</p:attrName>
                                        </p:attrNameLst>
                                      </p:cBhvr>
                                      <p:to>
                                        <a:srgbClr val="AFE1FF"/>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sk-SK" b="1" dirty="0" smtClean="0">
                <a:solidFill>
                  <a:srgbClr val="696464"/>
                </a:solidFill>
                <a:latin typeface="Arial Narrow" pitchFamily="32" charset="0"/>
                <a:ea typeface="Microsoft YaHei" charset="-122"/>
                <a:cs typeface="+mn-cs"/>
              </a:rPr>
              <a:t>Výhody kvantitatívnej OA</a:t>
            </a:r>
          </a:p>
        </p:txBody>
      </p:sp>
      <p:sp>
        <p:nvSpPr>
          <p:cNvPr id="39939" name="Rectangle 3"/>
          <p:cNvSpPr>
            <a:spLocks noGrp="1"/>
          </p:cNvSpPr>
          <p:nvPr>
            <p:ph type="body" idx="1"/>
          </p:nvPr>
        </p:nvSpPr>
        <p:spPr>
          <a:xfrm>
            <a:off x="533400" y="1752600"/>
            <a:ext cx="8153400" cy="4724400"/>
          </a:xfrm>
        </p:spPr>
        <p:txBody>
          <a:bodyPr/>
          <a:lstStyle/>
          <a:p>
            <a:pPr>
              <a:spcBef>
                <a:spcPts val="600"/>
              </a:spcBef>
            </a:pPr>
            <a:r>
              <a:rPr lang="sk-SK" sz="2800" dirty="0" smtClean="0">
                <a:latin typeface="Arial Narrow" pitchFamily="34" charset="0"/>
              </a:rPr>
              <a:t>nevyžaduje kontakt s komunikátormi </a:t>
            </a:r>
          </a:p>
          <a:p>
            <a:pPr>
              <a:spcBef>
                <a:spcPts val="600"/>
              </a:spcBef>
            </a:pPr>
            <a:r>
              <a:rPr lang="sk-SK" sz="2800" dirty="0" smtClean="0">
                <a:latin typeface="Arial Narrow" pitchFamily="34" charset="0"/>
              </a:rPr>
              <a:t>finančne a časovo výhodná</a:t>
            </a:r>
          </a:p>
          <a:p>
            <a:pPr>
              <a:spcBef>
                <a:spcPts val="600"/>
              </a:spcBef>
            </a:pPr>
            <a:r>
              <a:rPr lang="sk-SK" sz="2800" dirty="0" smtClean="0">
                <a:latin typeface="Arial Narrow" pitchFamily="34" charset="0"/>
              </a:rPr>
              <a:t>umožňuje </a:t>
            </a:r>
            <a:r>
              <a:rPr lang="sk-SK" sz="2800" dirty="0" err="1" smtClean="0">
                <a:latin typeface="Arial Narrow" pitchFamily="34" charset="0"/>
              </a:rPr>
              <a:t>longitudinálne</a:t>
            </a:r>
            <a:r>
              <a:rPr lang="sk-SK" sz="2800" dirty="0" smtClean="0">
                <a:latin typeface="Arial Narrow" pitchFamily="34" charset="0"/>
              </a:rPr>
              <a:t> výskumy </a:t>
            </a:r>
          </a:p>
          <a:p>
            <a:pPr>
              <a:spcBef>
                <a:spcPts val="600"/>
              </a:spcBef>
            </a:pPr>
            <a:r>
              <a:rPr lang="sk-SK" sz="2800" dirty="0" smtClean="0">
                <a:latin typeface="Arial Narrow" pitchFamily="34" charset="0"/>
              </a:rPr>
              <a:t>dovoľuje rozdelenie výskumu medzi niekoľko </a:t>
            </a:r>
            <a:r>
              <a:rPr lang="sk-SK" sz="2800" dirty="0" err="1" smtClean="0">
                <a:latin typeface="Arial Narrow" pitchFamily="34" charset="0"/>
              </a:rPr>
              <a:t>kodérov</a:t>
            </a:r>
            <a:r>
              <a:rPr lang="sk-SK" sz="2800" dirty="0" smtClean="0">
                <a:latin typeface="Arial Narrow" pitchFamily="34" charset="0"/>
              </a:rPr>
              <a:t>, resp. kódovacích teamov</a:t>
            </a:r>
          </a:p>
          <a:p>
            <a:pPr>
              <a:spcBef>
                <a:spcPts val="600"/>
              </a:spcBef>
            </a:pPr>
            <a:r>
              <a:rPr lang="sk-SK" sz="2800" dirty="0" smtClean="0">
                <a:latin typeface="Arial Narrow" pitchFamily="34" charset="0"/>
              </a:rPr>
              <a:t>môže byť použitá pre rozmanité účely a v rámci množstva rôznych vedných odborov</a:t>
            </a:r>
            <a:endParaRPr lang="cs-CZ" sz="2800" dirty="0" smtClean="0">
              <a:latin typeface="Arial Narrow"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1476375" y="2420938"/>
            <a:ext cx="5975350" cy="2493962"/>
          </a:xfrm>
          <a:prstGeom prst="rect">
            <a:avLst/>
          </a:prstGeom>
          <a:noFill/>
          <a:ln w="9525">
            <a:noFill/>
            <a:round/>
            <a:headEnd/>
            <a:tailEnd/>
          </a:ln>
        </p:spPr>
        <p:txBody>
          <a:bodyPr/>
          <a:lstStyle/>
          <a:p>
            <a:pPr marL="742950" indent="-742950" algn="ctr" eaLnBrk="1" hangingPunct="1">
              <a:spcBef>
                <a:spcPts val="575"/>
              </a:spcBef>
              <a:buClr>
                <a:srgbClr val="D34817"/>
              </a:buClr>
              <a:buSzPct val="85000"/>
              <a:buFont typeface="+mj-lt"/>
              <a:buAutoNum type="arabicPeriod"/>
              <a:tabLst>
                <a:tab pos="1247775" algn="l"/>
                <a:tab pos="2162175" algn="l"/>
                <a:tab pos="3076575" algn="l"/>
                <a:tab pos="3990975" algn="l"/>
                <a:tab pos="4905375" algn="l"/>
                <a:tab pos="5819775" algn="l"/>
                <a:tab pos="6734175" algn="l"/>
                <a:tab pos="7648575" algn="l"/>
                <a:tab pos="8562975" algn="l"/>
                <a:tab pos="9477375" algn="l"/>
                <a:tab pos="10391775" algn="l"/>
              </a:tabLst>
            </a:pPr>
            <a:r>
              <a:rPr lang="en-GB" altLang="cs-CZ" sz="3600" b="1" dirty="0" smtClean="0">
                <a:solidFill>
                  <a:srgbClr val="000000"/>
                </a:solidFill>
                <a:latin typeface="Arial Narrow" pitchFamily="34" charset="0"/>
              </a:rPr>
              <a:t>Survey</a:t>
            </a:r>
            <a:endParaRPr lang="sk-SK" altLang="cs-CZ" sz="3600" b="1" dirty="0">
              <a:solidFill>
                <a:srgbClr val="000000"/>
              </a:solidFill>
              <a:latin typeface="Arial Narrow"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p:cNvSpPr>
          <p:nvPr>
            <p:ph type="title"/>
          </p:nvPr>
        </p:nvSpPr>
        <p:spPr>
          <a:xfrm>
            <a:off x="914400" y="376238"/>
            <a:ext cx="7773988" cy="939800"/>
          </a:xfrm>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sk-SK" b="1" dirty="0" smtClean="0">
                <a:solidFill>
                  <a:srgbClr val="696464"/>
                </a:solidFill>
                <a:latin typeface="Arial Narrow" pitchFamily="32" charset="0"/>
                <a:ea typeface="Microsoft YaHei" charset="-122"/>
                <a:cs typeface="+mn-cs"/>
              </a:rPr>
              <a:t>Nevýhody kvantitatívne</a:t>
            </a:r>
            <a:r>
              <a:rPr lang="sk-SK" altLang="sk-SK" b="1" dirty="0" smtClean="0">
                <a:solidFill>
                  <a:srgbClr val="696464"/>
                </a:solidFill>
                <a:latin typeface="Arial Narrow" pitchFamily="32" charset="0"/>
                <a:ea typeface="Microsoft YaHei" charset="-122"/>
                <a:cs typeface="+mn-cs"/>
              </a:rPr>
              <a:t>j OA</a:t>
            </a:r>
            <a:r>
              <a:rPr lang="en-GB" altLang="sk-SK" b="1" dirty="0" smtClean="0">
                <a:solidFill>
                  <a:srgbClr val="696464"/>
                </a:solidFill>
                <a:latin typeface="Arial Narrow" pitchFamily="32" charset="0"/>
                <a:ea typeface="Microsoft YaHei" charset="-122"/>
                <a:cs typeface="+mn-cs"/>
              </a:rPr>
              <a:t> </a:t>
            </a:r>
          </a:p>
        </p:txBody>
      </p:sp>
      <p:sp>
        <p:nvSpPr>
          <p:cNvPr id="79875" name="Rectangle 3"/>
          <p:cNvSpPr>
            <a:spLocks noGrp="1"/>
          </p:cNvSpPr>
          <p:nvPr>
            <p:ph type="body" idx="1"/>
          </p:nvPr>
        </p:nvSpPr>
        <p:spPr>
          <a:xfrm>
            <a:off x="533400" y="1447800"/>
            <a:ext cx="8153400" cy="4953000"/>
          </a:xfrm>
        </p:spPr>
        <p:txBody>
          <a:bodyPr lIns="90000" tIns="46800" rIns="90000" bIns="46800"/>
          <a:lstStyle/>
          <a:p>
            <a:pPr marL="341313" indent="-341313" defTabSz="449263">
              <a:lnSpc>
                <a:spcPct val="93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u="sng" dirty="0" smtClean="0">
                <a:latin typeface="Arial Narrow" pitchFamily="34" charset="0"/>
              </a:rPr>
              <a:t>môže</a:t>
            </a:r>
            <a:r>
              <a:rPr lang="sk-SK" sz="2800" dirty="0" smtClean="0">
                <a:latin typeface="Arial Narrow" pitchFamily="34" charset="0"/>
              </a:rPr>
              <a:t> byť časovo veľmi náročná</a:t>
            </a:r>
          </a:p>
          <a:p>
            <a:pPr marL="341313" indent="-34131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rPr>
              <a:t>obmedzené použitie na zaznamenanú komunikáciu </a:t>
            </a:r>
          </a:p>
          <a:p>
            <a:pPr marL="341313" indent="-34131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rPr>
              <a:t>vyššia </a:t>
            </a:r>
            <a:r>
              <a:rPr lang="sk-SK" sz="2800" dirty="0" err="1" smtClean="0">
                <a:latin typeface="Arial Narrow" pitchFamily="34" charset="0"/>
              </a:rPr>
              <a:t>reliabilita</a:t>
            </a:r>
            <a:r>
              <a:rPr lang="sk-SK" sz="2800" dirty="0" smtClean="0">
                <a:latin typeface="Arial Narrow" pitchFamily="34" charset="0"/>
              </a:rPr>
              <a:t>, problematická </a:t>
            </a:r>
            <a:r>
              <a:rPr lang="sk-SK" sz="2800" dirty="0" err="1" smtClean="0">
                <a:latin typeface="Arial Narrow" pitchFamily="34" charset="0"/>
              </a:rPr>
              <a:t>validita</a:t>
            </a:r>
            <a:r>
              <a:rPr lang="sk-SK" sz="2800" dirty="0" smtClean="0">
                <a:latin typeface="Arial Narrow" pitchFamily="34" charset="0"/>
              </a:rPr>
              <a:t> (a problém zovšeobecnenia výsledkov)</a:t>
            </a:r>
          </a:p>
          <a:p>
            <a:pPr marL="341313" indent="-34131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rPr>
              <a:t>je veľmi </a:t>
            </a:r>
            <a:r>
              <a:rPr lang="sk-SK" sz="2800" dirty="0" err="1" smtClean="0">
                <a:latin typeface="Arial Narrow" pitchFamily="34" charset="0"/>
              </a:rPr>
              <a:t>reduktívna</a:t>
            </a:r>
            <a:r>
              <a:rPr lang="sk-SK" sz="2800" dirty="0" smtClean="0">
                <a:latin typeface="Arial Narrow" pitchFamily="34" charset="0"/>
              </a:rPr>
              <a:t>, najmä pokiaľ ide o komplexné typy textov </a:t>
            </a:r>
          </a:p>
          <a:p>
            <a:pPr marL="341313" indent="-34131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rPr>
              <a:t>často zostáva len na úrovni deskripcie</a:t>
            </a:r>
          </a:p>
          <a:p>
            <a:pPr marL="341313" indent="-34131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rPr>
              <a:t>riziko subjektívnych interpretácií textu, najmä vo vzťahu k latentným významom</a:t>
            </a:r>
          </a:p>
          <a:p>
            <a:pPr marL="341313" indent="-34131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rPr>
              <a:t>neberie do úvahy kontext produkcie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9875">
                                            <p:txEl>
                                              <p:pRg st="0" end="0"/>
                                            </p:txEl>
                                          </p:spTgt>
                                        </p:tgtEl>
                                        <p:attrNameLst>
                                          <p:attrName>style.visibility</p:attrName>
                                        </p:attrNameLst>
                                      </p:cBhvr>
                                      <p:to>
                                        <p:strVal val="visible"/>
                                      </p:to>
                                    </p:set>
                                    <p:animEffect transition="in" filter="blinds(horizontal)">
                                      <p:cBhvr>
                                        <p:cTn id="7" dur="500"/>
                                        <p:tgtEl>
                                          <p:spTgt spid="79875">
                                            <p:txEl>
                                              <p:pRg st="0" end="0"/>
                                            </p:txEl>
                                          </p:spTgt>
                                        </p:tgtEl>
                                      </p:cBhvr>
                                    </p:animEffect>
                                  </p:childTnLst>
                                  <p:subTnLst>
                                    <p:animClr clrSpc="rgb" dir="cw">
                                      <p:cBhvr override="childStyle">
                                        <p:cTn dur="1" fill="hold" display="0" masterRel="nextClick" afterEffect="1"/>
                                        <p:tgtEl>
                                          <p:spTgt spid="79875">
                                            <p:txEl>
                                              <p:pRg st="0" end="0"/>
                                            </p:txEl>
                                          </p:spTgt>
                                        </p:tgtEl>
                                        <p:attrNameLst>
                                          <p:attrName>ppt_c</p:attrName>
                                        </p:attrNameLst>
                                      </p:cBhvr>
                                      <p:to>
                                        <a:srgbClr val="AFE1FF"/>
                                      </p:to>
                                    </p:animClr>
                                  </p:sub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9875">
                                            <p:txEl>
                                              <p:pRg st="1" end="1"/>
                                            </p:txEl>
                                          </p:spTgt>
                                        </p:tgtEl>
                                        <p:attrNameLst>
                                          <p:attrName>style.visibility</p:attrName>
                                        </p:attrNameLst>
                                      </p:cBhvr>
                                      <p:to>
                                        <p:strVal val="visible"/>
                                      </p:to>
                                    </p:set>
                                    <p:animEffect transition="in" filter="blinds(horizontal)">
                                      <p:cBhvr>
                                        <p:cTn id="12" dur="500"/>
                                        <p:tgtEl>
                                          <p:spTgt spid="79875">
                                            <p:txEl>
                                              <p:pRg st="1" end="1"/>
                                            </p:txEl>
                                          </p:spTgt>
                                        </p:tgtEl>
                                      </p:cBhvr>
                                    </p:animEffect>
                                  </p:childTnLst>
                                  <p:subTnLst>
                                    <p:animClr clrSpc="rgb" dir="cw">
                                      <p:cBhvr override="childStyle">
                                        <p:cTn dur="1" fill="hold" display="0" masterRel="nextClick" afterEffect="1"/>
                                        <p:tgtEl>
                                          <p:spTgt spid="79875">
                                            <p:txEl>
                                              <p:pRg st="1" end="1"/>
                                            </p:txEl>
                                          </p:spTgt>
                                        </p:tgtEl>
                                        <p:attrNameLst>
                                          <p:attrName>ppt_c</p:attrName>
                                        </p:attrNameLst>
                                      </p:cBhvr>
                                      <p:to>
                                        <a:srgbClr val="AFE1FF"/>
                                      </p:to>
                                    </p:animClr>
                                  </p:sub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9875">
                                            <p:txEl>
                                              <p:pRg st="2" end="2"/>
                                            </p:txEl>
                                          </p:spTgt>
                                        </p:tgtEl>
                                        <p:attrNameLst>
                                          <p:attrName>style.visibility</p:attrName>
                                        </p:attrNameLst>
                                      </p:cBhvr>
                                      <p:to>
                                        <p:strVal val="visible"/>
                                      </p:to>
                                    </p:set>
                                    <p:animEffect transition="in" filter="blinds(horizontal)">
                                      <p:cBhvr>
                                        <p:cTn id="17" dur="500"/>
                                        <p:tgtEl>
                                          <p:spTgt spid="79875">
                                            <p:txEl>
                                              <p:pRg st="2" end="2"/>
                                            </p:txEl>
                                          </p:spTgt>
                                        </p:tgtEl>
                                      </p:cBhvr>
                                    </p:animEffect>
                                  </p:childTnLst>
                                  <p:subTnLst>
                                    <p:animClr clrSpc="rgb" dir="cw">
                                      <p:cBhvr override="childStyle">
                                        <p:cTn dur="1" fill="hold" display="0" masterRel="nextClick" afterEffect="1"/>
                                        <p:tgtEl>
                                          <p:spTgt spid="79875">
                                            <p:txEl>
                                              <p:pRg st="2" end="2"/>
                                            </p:txEl>
                                          </p:spTgt>
                                        </p:tgtEl>
                                        <p:attrNameLst>
                                          <p:attrName>ppt_c</p:attrName>
                                        </p:attrNameLst>
                                      </p:cBhvr>
                                      <p:to>
                                        <a:srgbClr val="AFE1FF"/>
                                      </p:to>
                                    </p:animClr>
                                  </p:sub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9875">
                                            <p:txEl>
                                              <p:pRg st="3" end="3"/>
                                            </p:txEl>
                                          </p:spTgt>
                                        </p:tgtEl>
                                        <p:attrNameLst>
                                          <p:attrName>style.visibility</p:attrName>
                                        </p:attrNameLst>
                                      </p:cBhvr>
                                      <p:to>
                                        <p:strVal val="visible"/>
                                      </p:to>
                                    </p:set>
                                    <p:animEffect transition="in" filter="blinds(horizontal)">
                                      <p:cBhvr>
                                        <p:cTn id="22" dur="500"/>
                                        <p:tgtEl>
                                          <p:spTgt spid="79875">
                                            <p:txEl>
                                              <p:pRg st="3" end="3"/>
                                            </p:txEl>
                                          </p:spTgt>
                                        </p:tgtEl>
                                      </p:cBhvr>
                                    </p:animEffect>
                                  </p:childTnLst>
                                  <p:subTnLst>
                                    <p:animClr clrSpc="rgb" dir="cw">
                                      <p:cBhvr override="childStyle">
                                        <p:cTn dur="1" fill="hold" display="0" masterRel="nextClick" afterEffect="1"/>
                                        <p:tgtEl>
                                          <p:spTgt spid="79875">
                                            <p:txEl>
                                              <p:pRg st="3" end="3"/>
                                            </p:txEl>
                                          </p:spTgt>
                                        </p:tgtEl>
                                        <p:attrNameLst>
                                          <p:attrName>ppt_c</p:attrName>
                                        </p:attrNameLst>
                                      </p:cBhvr>
                                      <p:to>
                                        <a:srgbClr val="AFE1FF"/>
                                      </p:to>
                                    </p:animClr>
                                  </p:sub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9875">
                                            <p:txEl>
                                              <p:pRg st="4" end="4"/>
                                            </p:txEl>
                                          </p:spTgt>
                                        </p:tgtEl>
                                        <p:attrNameLst>
                                          <p:attrName>style.visibility</p:attrName>
                                        </p:attrNameLst>
                                      </p:cBhvr>
                                      <p:to>
                                        <p:strVal val="visible"/>
                                      </p:to>
                                    </p:set>
                                    <p:animEffect transition="in" filter="blinds(horizontal)">
                                      <p:cBhvr>
                                        <p:cTn id="27" dur="500"/>
                                        <p:tgtEl>
                                          <p:spTgt spid="79875">
                                            <p:txEl>
                                              <p:pRg st="4" end="4"/>
                                            </p:txEl>
                                          </p:spTgt>
                                        </p:tgtEl>
                                      </p:cBhvr>
                                    </p:animEffect>
                                  </p:childTnLst>
                                  <p:subTnLst>
                                    <p:animClr clrSpc="rgb" dir="cw">
                                      <p:cBhvr override="childStyle">
                                        <p:cTn dur="1" fill="hold" display="0" masterRel="nextClick" afterEffect="1"/>
                                        <p:tgtEl>
                                          <p:spTgt spid="79875">
                                            <p:txEl>
                                              <p:pRg st="4" end="4"/>
                                            </p:txEl>
                                          </p:spTgt>
                                        </p:tgtEl>
                                        <p:attrNameLst>
                                          <p:attrName>ppt_c</p:attrName>
                                        </p:attrNameLst>
                                      </p:cBhvr>
                                      <p:to>
                                        <a:srgbClr val="AFE1FF"/>
                                      </p:to>
                                    </p:animClr>
                                  </p:sub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9875">
                                            <p:txEl>
                                              <p:pRg st="5" end="5"/>
                                            </p:txEl>
                                          </p:spTgt>
                                        </p:tgtEl>
                                        <p:attrNameLst>
                                          <p:attrName>style.visibility</p:attrName>
                                        </p:attrNameLst>
                                      </p:cBhvr>
                                      <p:to>
                                        <p:strVal val="visible"/>
                                      </p:to>
                                    </p:set>
                                    <p:animEffect transition="in" filter="blinds(horizontal)">
                                      <p:cBhvr>
                                        <p:cTn id="32" dur="500"/>
                                        <p:tgtEl>
                                          <p:spTgt spid="79875">
                                            <p:txEl>
                                              <p:pRg st="5" end="5"/>
                                            </p:txEl>
                                          </p:spTgt>
                                        </p:tgtEl>
                                      </p:cBhvr>
                                    </p:animEffect>
                                  </p:childTnLst>
                                  <p:subTnLst>
                                    <p:animClr clrSpc="rgb" dir="cw">
                                      <p:cBhvr override="childStyle">
                                        <p:cTn dur="1" fill="hold" display="0" masterRel="nextClick" afterEffect="1"/>
                                        <p:tgtEl>
                                          <p:spTgt spid="79875">
                                            <p:txEl>
                                              <p:pRg st="5" end="5"/>
                                            </p:txEl>
                                          </p:spTgt>
                                        </p:tgtEl>
                                        <p:attrNameLst>
                                          <p:attrName>ppt_c</p:attrName>
                                        </p:attrNameLst>
                                      </p:cBhvr>
                                      <p:to>
                                        <a:srgbClr val="AFE1FF"/>
                                      </p:to>
                                    </p:animClr>
                                  </p:sub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79875">
                                            <p:txEl>
                                              <p:pRg st="6" end="6"/>
                                            </p:txEl>
                                          </p:spTgt>
                                        </p:tgtEl>
                                        <p:attrNameLst>
                                          <p:attrName>style.visibility</p:attrName>
                                        </p:attrNameLst>
                                      </p:cBhvr>
                                      <p:to>
                                        <p:strVal val="visible"/>
                                      </p:to>
                                    </p:set>
                                    <p:animEffect transition="in" filter="blinds(horizontal)">
                                      <p:cBhvr>
                                        <p:cTn id="37" dur="500"/>
                                        <p:tgtEl>
                                          <p:spTgt spid="79875">
                                            <p:txEl>
                                              <p:pRg st="6" end="6"/>
                                            </p:txEl>
                                          </p:spTgt>
                                        </p:tgtEl>
                                      </p:cBhvr>
                                    </p:animEffect>
                                  </p:childTnLst>
                                  <p:subTnLst>
                                    <p:animClr clrSpc="rgb" dir="cw">
                                      <p:cBhvr override="childStyle">
                                        <p:cTn dur="1" fill="hold" display="0" masterRel="nextClick" afterEffect="1"/>
                                        <p:tgtEl>
                                          <p:spTgt spid="79875">
                                            <p:txEl>
                                              <p:pRg st="6" end="6"/>
                                            </p:txEl>
                                          </p:spTgt>
                                        </p:tgtEl>
                                        <p:attrNameLst>
                                          <p:attrName>ppt_c</p:attrName>
                                        </p:attrNameLst>
                                      </p:cBhvr>
                                      <p:to>
                                        <a:srgbClr val="AFE1FF"/>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xfrm>
            <a:off x="304800" y="457200"/>
            <a:ext cx="8534400" cy="1066800"/>
          </a:xfrm>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sk-SK" b="1" dirty="0" smtClean="0">
                <a:solidFill>
                  <a:srgbClr val="696464"/>
                </a:solidFill>
                <a:latin typeface="Arial Narrow" pitchFamily="32" charset="0"/>
                <a:ea typeface="Microsoft YaHei" charset="-122"/>
                <a:cs typeface="+mn-cs"/>
              </a:rPr>
              <a:t>Obsahová analýza – požadované charakteristiky (K. Neuendorf)</a:t>
            </a:r>
          </a:p>
        </p:txBody>
      </p:sp>
      <p:sp>
        <p:nvSpPr>
          <p:cNvPr id="18435" name="Rectangle 3"/>
          <p:cNvSpPr>
            <a:spLocks noGrp="1"/>
          </p:cNvSpPr>
          <p:nvPr>
            <p:ph type="body" idx="1"/>
          </p:nvPr>
        </p:nvSpPr>
        <p:spPr>
          <a:xfrm>
            <a:off x="533400" y="1752600"/>
            <a:ext cx="7696200" cy="4648200"/>
          </a:xfrm>
        </p:spPr>
        <p:txBody>
          <a:bodyPr/>
          <a:lstStyle/>
          <a:p>
            <a:pPr marL="342900" indent="-342900">
              <a:buFont typeface="Wingdings 2" pitchFamily="18" charset="2"/>
              <a:buChar char=""/>
              <a:defRPr/>
            </a:pPr>
            <a:r>
              <a:rPr lang="sk-SK" sz="2800" dirty="0" smtClean="0">
                <a:latin typeface="Arial Narrow" pitchFamily="34" charset="0"/>
              </a:rPr>
              <a:t>objektivita (resp. intersubjektivita)</a:t>
            </a:r>
          </a:p>
          <a:p>
            <a:pPr marL="342900" indent="-342900">
              <a:buFont typeface="Wingdings 2" pitchFamily="18" charset="2"/>
              <a:buChar char=""/>
              <a:defRPr/>
            </a:pPr>
            <a:r>
              <a:rPr lang="sk-SK" sz="2800" dirty="0" smtClean="0">
                <a:latin typeface="Arial Narrow" pitchFamily="34" charset="0"/>
              </a:rPr>
              <a:t>a priori design (deduktívna stratégia)</a:t>
            </a:r>
          </a:p>
          <a:p>
            <a:pPr marL="342900" indent="-342900">
              <a:buFont typeface="Wingdings 2" pitchFamily="18" charset="2"/>
              <a:buChar char=""/>
              <a:defRPr/>
            </a:pPr>
            <a:r>
              <a:rPr lang="sk-SK" sz="2800" dirty="0" smtClean="0">
                <a:latin typeface="Arial Narrow" pitchFamily="34" charset="0"/>
              </a:rPr>
              <a:t>reliabilita (</a:t>
            </a:r>
            <a:r>
              <a:rPr lang="sk-SK" sz="2800" i="1" dirty="0" smtClean="0">
                <a:latin typeface="Arial Narrow" pitchFamily="34" charset="0"/>
              </a:rPr>
              <a:t>intercoder reliability</a:t>
            </a:r>
            <a:r>
              <a:rPr lang="sk-SK" sz="2800" dirty="0" smtClean="0">
                <a:latin typeface="Arial Narrow" pitchFamily="34" charset="0"/>
              </a:rPr>
              <a:t>) </a:t>
            </a:r>
          </a:p>
          <a:p>
            <a:pPr>
              <a:buFont typeface="Wingdings 2" pitchFamily="18" charset="2"/>
              <a:buChar char=""/>
              <a:defRPr/>
            </a:pPr>
            <a:r>
              <a:rPr lang="sk-SK" sz="2800" dirty="0" smtClean="0">
                <a:latin typeface="Arial Narrow" pitchFamily="34" charset="0"/>
              </a:rPr>
              <a:t>validita</a:t>
            </a:r>
          </a:p>
          <a:p>
            <a:pPr>
              <a:buFont typeface="Wingdings 2" pitchFamily="18" charset="2"/>
              <a:buChar char=""/>
              <a:defRPr/>
            </a:pPr>
            <a:r>
              <a:rPr lang="sk-SK" sz="2800" dirty="0" smtClean="0">
                <a:latin typeface="Arial Narrow" pitchFamily="34" charset="0"/>
              </a:rPr>
              <a:t>zovšeobecniteľnosť</a:t>
            </a:r>
          </a:p>
          <a:p>
            <a:pPr>
              <a:buFont typeface="Wingdings 2" pitchFamily="18" charset="2"/>
              <a:buChar char=""/>
              <a:defRPr/>
            </a:pPr>
            <a:r>
              <a:rPr lang="sk-SK" sz="2800" dirty="0" smtClean="0">
                <a:latin typeface="Arial Narrow" pitchFamily="34" charset="0"/>
              </a:rPr>
              <a:t>replikovateľnosť</a:t>
            </a:r>
          </a:p>
          <a:p>
            <a:pPr>
              <a:buFont typeface="Wingdings 2" pitchFamily="18" charset="2"/>
              <a:buChar char=""/>
              <a:defRPr/>
            </a:pPr>
            <a:r>
              <a:rPr lang="sk-SK" sz="2800" dirty="0" smtClean="0">
                <a:latin typeface="Arial Narrow" pitchFamily="34" charset="0"/>
              </a:rPr>
              <a:t>testovanie hypotéz</a:t>
            </a:r>
            <a:endParaRPr lang="cs-CZ" sz="2800" dirty="0" smtClean="0">
              <a:latin typeface="Arial Narrow" pitchFamily="34" charset="0"/>
            </a:endParaRPr>
          </a:p>
          <a:p>
            <a:pPr marL="342900" indent="-342900">
              <a:buFont typeface="Wingdings 2" pitchFamily="18" charset="2"/>
              <a:buChar char=""/>
              <a:defRPr/>
            </a:pPr>
            <a:endParaRPr lang="cs-CZ" sz="16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b="1" dirty="0" smtClean="0">
                <a:solidFill>
                  <a:srgbClr val="696464"/>
                </a:solidFill>
                <a:latin typeface="Arial Narrow" pitchFamily="32" charset="0"/>
                <a:ea typeface="Microsoft YaHei" charset="-122"/>
                <a:cs typeface="+mn-cs"/>
              </a:rPr>
              <a:t>Kategórie obsahu - premenné</a:t>
            </a:r>
            <a:endParaRPr lang="sk-SK" altLang="sk-SK" b="1" dirty="0" smtClean="0">
              <a:solidFill>
                <a:srgbClr val="696464"/>
              </a:solidFill>
              <a:latin typeface="Arial Narrow" pitchFamily="32" charset="0"/>
              <a:ea typeface="Microsoft YaHei" charset="-122"/>
              <a:cs typeface="+mn-cs"/>
            </a:endParaRPr>
          </a:p>
        </p:txBody>
      </p:sp>
      <p:sp>
        <p:nvSpPr>
          <p:cNvPr id="19459" name="Rectangle 3"/>
          <p:cNvSpPr>
            <a:spLocks noGrp="1" noChangeArrowheads="1"/>
          </p:cNvSpPr>
          <p:nvPr>
            <p:ph type="body" idx="1"/>
          </p:nvPr>
        </p:nvSpPr>
        <p:spPr>
          <a:xfrm>
            <a:off x="914400" y="1447800"/>
            <a:ext cx="7772400" cy="4953000"/>
          </a:xfrm>
        </p:spPr>
        <p:txBody>
          <a:bodyPr/>
          <a:lstStyle/>
          <a:p>
            <a:pPr marL="514350" indent="-514350"/>
            <a:r>
              <a:rPr lang="sk-SK" sz="2800" u="sng" dirty="0" smtClean="0">
                <a:latin typeface="Arial Narrow" pitchFamily="34" charset="0"/>
              </a:rPr>
              <a:t>identifikačné</a:t>
            </a:r>
            <a:r>
              <a:rPr lang="sk-SK" sz="2800" dirty="0" smtClean="0">
                <a:latin typeface="Arial Narrow" pitchFamily="34" charset="0"/>
              </a:rPr>
              <a:t>: </a:t>
            </a:r>
          </a:p>
          <a:p>
            <a:pPr marL="742950" lvl="1" indent="-285750"/>
            <a:r>
              <a:rPr lang="sk-SK" sz="2600" dirty="0" smtClean="0">
                <a:latin typeface="Arial Narrow" pitchFamily="34" charset="0"/>
              </a:rPr>
              <a:t>identifikačné číslo</a:t>
            </a:r>
          </a:p>
          <a:p>
            <a:pPr marL="742950" lvl="1" indent="-285750"/>
            <a:r>
              <a:rPr lang="sk-SK" sz="2600" dirty="0" smtClean="0">
                <a:latin typeface="Arial Narrow" pitchFamily="34" charset="0"/>
              </a:rPr>
              <a:t>dátum (deň, mesiac, rok)</a:t>
            </a:r>
          </a:p>
          <a:p>
            <a:pPr marL="742950" lvl="1" indent="-285750"/>
            <a:r>
              <a:rPr lang="sk-SK" sz="2600" dirty="0" smtClean="0">
                <a:latin typeface="Arial Narrow" pitchFamily="34" charset="0"/>
              </a:rPr>
              <a:t>typ média (celoštátne – regionálne)</a:t>
            </a:r>
          </a:p>
          <a:p>
            <a:pPr marL="742950" lvl="1" indent="-285750"/>
            <a:r>
              <a:rPr lang="sk-SK" sz="2600" dirty="0" smtClean="0">
                <a:latin typeface="Arial Narrow" pitchFamily="34" charset="0"/>
              </a:rPr>
              <a:t>rubrika</a:t>
            </a:r>
          </a:p>
          <a:p>
            <a:pPr marL="742950" lvl="1" indent="-285750"/>
            <a:r>
              <a:rPr lang="sk-SK" sz="2600" dirty="0" smtClean="0">
                <a:latin typeface="Arial Narrow" pitchFamily="34" charset="0"/>
              </a:rPr>
              <a:t>číslo článku</a:t>
            </a:r>
          </a:p>
          <a:p>
            <a:pPr marL="742950" lvl="1" indent="-285750"/>
            <a:r>
              <a:rPr lang="sk-SK" sz="2600" dirty="0" smtClean="0">
                <a:latin typeface="Arial Narrow" pitchFamily="34" charset="0"/>
              </a:rPr>
              <a:t>príp. poradie príspevku v relácii</a:t>
            </a:r>
          </a:p>
          <a:p>
            <a:pPr marL="742950" lvl="1" indent="-285750"/>
            <a:r>
              <a:rPr lang="sk-SK" sz="2600" dirty="0" smtClean="0">
                <a:latin typeface="Arial Narrow" pitchFamily="34" charset="0"/>
              </a:rPr>
              <a:t>kód média (Blesk, </a:t>
            </a:r>
            <a:r>
              <a:rPr lang="sk-SK" sz="2600" dirty="0" err="1" smtClean="0">
                <a:latin typeface="Arial Narrow" pitchFamily="34" charset="0"/>
              </a:rPr>
              <a:t>Sport</a:t>
            </a:r>
            <a:r>
              <a:rPr lang="sk-SK" sz="2600" dirty="0" smtClean="0">
                <a:latin typeface="Arial Narrow" pitchFamily="34" charset="0"/>
              </a:rPr>
              <a:t>, MFD; </a:t>
            </a:r>
            <a:r>
              <a:rPr lang="sk-SK" sz="2600" dirty="0" err="1" smtClean="0">
                <a:latin typeface="Arial Narrow" pitchFamily="34" charset="0"/>
              </a:rPr>
              <a:t>Nova</a:t>
            </a:r>
            <a:r>
              <a:rPr lang="sk-SK" sz="2600" dirty="0" smtClean="0">
                <a:latin typeface="Arial Narrow" pitchFamily="34" charset="0"/>
              </a:rPr>
              <a:t>, </a:t>
            </a:r>
            <a:r>
              <a:rPr lang="sk-SK" sz="2600" dirty="0" err="1" smtClean="0">
                <a:latin typeface="Arial Narrow" pitchFamily="34" charset="0"/>
              </a:rPr>
              <a:t>Prima</a:t>
            </a:r>
            <a:r>
              <a:rPr lang="sk-SK" sz="2600" dirty="0" smtClean="0">
                <a:latin typeface="Arial Narrow" pitchFamily="34" charset="0"/>
              </a:rPr>
              <a:t>)</a:t>
            </a:r>
          </a:p>
          <a:p>
            <a:pPr marL="514350" indent="-514350"/>
            <a:r>
              <a:rPr lang="sk-SK" sz="2800" u="sng" dirty="0" smtClean="0">
                <a:latin typeface="Arial Narrow" pitchFamily="34" charset="0"/>
              </a:rPr>
              <a:t>analytické</a:t>
            </a:r>
            <a:r>
              <a:rPr lang="sk-SK" sz="2800" dirty="0" smtClean="0">
                <a:latin typeface="Arial Narrow" pitchFamily="34" charset="0"/>
              </a:rPr>
              <a:t> (obsahové): vychádzajú z procesu operacionalizácie, vzťahujú sa k  hypotézam</a:t>
            </a:r>
            <a:endParaRPr lang="sk-SK" sz="2800" dirty="0" smtClean="0">
              <a:solidFill>
                <a:srgbClr val="000000"/>
              </a:solidFill>
              <a:latin typeface="Arial Narrow" pitchFamily="34" charset="0"/>
              <a:cs typeface="Times New Roman" pitchFamily="16" charset="0"/>
            </a:endParaRPr>
          </a:p>
          <a:p>
            <a:pPr marL="514350" indent="-514350"/>
            <a:endParaRPr lang="sk-SK"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box(in)">
                                      <p:cBhvr>
                                        <p:cTn id="7" dur="500"/>
                                        <p:tgtEl>
                                          <p:spTgt spid="194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box(in)">
                                      <p:cBhvr>
                                        <p:cTn id="12" dur="500"/>
                                        <p:tgtEl>
                                          <p:spTgt spid="194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box(in)">
                                      <p:cBhvr>
                                        <p:cTn id="17" dur="500"/>
                                        <p:tgtEl>
                                          <p:spTgt spid="194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9459">
                                            <p:txEl>
                                              <p:pRg st="3" end="3"/>
                                            </p:txEl>
                                          </p:spTgt>
                                        </p:tgtEl>
                                        <p:attrNameLst>
                                          <p:attrName>style.visibility</p:attrName>
                                        </p:attrNameLst>
                                      </p:cBhvr>
                                      <p:to>
                                        <p:strVal val="visible"/>
                                      </p:to>
                                    </p:set>
                                    <p:animEffect transition="in" filter="box(in)">
                                      <p:cBhvr>
                                        <p:cTn id="22" dur="500"/>
                                        <p:tgtEl>
                                          <p:spTgt spid="1945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9459">
                                            <p:txEl>
                                              <p:pRg st="4" end="4"/>
                                            </p:txEl>
                                          </p:spTgt>
                                        </p:tgtEl>
                                        <p:attrNameLst>
                                          <p:attrName>style.visibility</p:attrName>
                                        </p:attrNameLst>
                                      </p:cBhvr>
                                      <p:to>
                                        <p:strVal val="visible"/>
                                      </p:to>
                                    </p:set>
                                    <p:animEffect transition="in" filter="box(in)">
                                      <p:cBhvr>
                                        <p:cTn id="27" dur="500"/>
                                        <p:tgtEl>
                                          <p:spTgt spid="1945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9459">
                                            <p:txEl>
                                              <p:pRg st="5" end="5"/>
                                            </p:txEl>
                                          </p:spTgt>
                                        </p:tgtEl>
                                        <p:attrNameLst>
                                          <p:attrName>style.visibility</p:attrName>
                                        </p:attrNameLst>
                                      </p:cBhvr>
                                      <p:to>
                                        <p:strVal val="visible"/>
                                      </p:to>
                                    </p:set>
                                    <p:animEffect transition="in" filter="box(in)">
                                      <p:cBhvr>
                                        <p:cTn id="32" dur="500"/>
                                        <p:tgtEl>
                                          <p:spTgt spid="1945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19459">
                                            <p:txEl>
                                              <p:pRg st="6" end="6"/>
                                            </p:txEl>
                                          </p:spTgt>
                                        </p:tgtEl>
                                        <p:attrNameLst>
                                          <p:attrName>style.visibility</p:attrName>
                                        </p:attrNameLst>
                                      </p:cBhvr>
                                      <p:to>
                                        <p:strVal val="visible"/>
                                      </p:to>
                                    </p:set>
                                    <p:animEffect transition="in" filter="box(in)">
                                      <p:cBhvr>
                                        <p:cTn id="37" dur="500"/>
                                        <p:tgtEl>
                                          <p:spTgt spid="1945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19459">
                                            <p:txEl>
                                              <p:pRg st="7" end="7"/>
                                            </p:txEl>
                                          </p:spTgt>
                                        </p:tgtEl>
                                        <p:attrNameLst>
                                          <p:attrName>style.visibility</p:attrName>
                                        </p:attrNameLst>
                                      </p:cBhvr>
                                      <p:to>
                                        <p:strVal val="visible"/>
                                      </p:to>
                                    </p:set>
                                    <p:animEffect transition="in" filter="box(in)">
                                      <p:cBhvr>
                                        <p:cTn id="42" dur="500"/>
                                        <p:tgtEl>
                                          <p:spTgt spid="1945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19459">
                                            <p:txEl>
                                              <p:pRg st="8" end="8"/>
                                            </p:txEl>
                                          </p:spTgt>
                                        </p:tgtEl>
                                        <p:attrNameLst>
                                          <p:attrName>style.visibility</p:attrName>
                                        </p:attrNameLst>
                                      </p:cBhvr>
                                      <p:to>
                                        <p:strVal val="visible"/>
                                      </p:to>
                                    </p:set>
                                    <p:animEffect transition="in" filter="box(in)">
                                      <p:cBhvr>
                                        <p:cTn id="47" dur="500"/>
                                        <p:tgtEl>
                                          <p:spTgt spid="1945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Nadpis 1"/>
          <p:cNvSpPr>
            <a:spLocks noGrp="1"/>
          </p:cNvSpPr>
          <p:nvPr>
            <p:ph type="title"/>
          </p:nvPr>
        </p:nvSpPr>
        <p:spPr>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sk-SK" b="1" dirty="0" smtClean="0">
                <a:solidFill>
                  <a:srgbClr val="696464"/>
                </a:solidFill>
                <a:latin typeface="Arial Narrow" pitchFamily="32" charset="0"/>
                <a:ea typeface="Microsoft YaHei" charset="-122"/>
                <a:cs typeface="+mn-cs"/>
              </a:rPr>
              <a:t>Reliabilita v OA</a:t>
            </a:r>
          </a:p>
        </p:txBody>
      </p:sp>
      <p:sp>
        <p:nvSpPr>
          <p:cNvPr id="52227" name="Zástupný symbol pro obsah 2"/>
          <p:cNvSpPr>
            <a:spLocks noGrp="1"/>
          </p:cNvSpPr>
          <p:nvPr>
            <p:ph sz="quarter" idx="1"/>
          </p:nvPr>
        </p:nvSpPr>
        <p:spPr>
          <a:xfrm>
            <a:off x="642938" y="1447800"/>
            <a:ext cx="8043862" cy="5053013"/>
          </a:xfrm>
        </p:spPr>
        <p:txBody>
          <a:bodyPr/>
          <a:lstStyle/>
          <a:p>
            <a:r>
              <a:rPr lang="sk-SK" sz="2800" u="sng" dirty="0" err="1" smtClean="0">
                <a:latin typeface="Arial Narrow" pitchFamily="34" charset="0"/>
              </a:rPr>
              <a:t>inter-kodérska</a:t>
            </a:r>
            <a:r>
              <a:rPr lang="sk-SK" sz="2800" u="sng" dirty="0" smtClean="0">
                <a:latin typeface="Arial Narrow" pitchFamily="34" charset="0"/>
              </a:rPr>
              <a:t> </a:t>
            </a:r>
            <a:r>
              <a:rPr lang="sk-SK" sz="2800" u="sng" dirty="0" err="1" smtClean="0">
                <a:latin typeface="Arial Narrow" pitchFamily="34" charset="0"/>
              </a:rPr>
              <a:t>reliabilita</a:t>
            </a:r>
            <a:r>
              <a:rPr lang="sk-SK" sz="2800" u="sng" dirty="0" smtClean="0">
                <a:latin typeface="Arial Narrow" pitchFamily="34" charset="0"/>
              </a:rPr>
              <a:t> </a:t>
            </a:r>
          </a:p>
          <a:p>
            <a:r>
              <a:rPr lang="sk-SK" sz="2800" u="sng" dirty="0" err="1" smtClean="0">
                <a:latin typeface="Arial Narrow" pitchFamily="34" charset="0"/>
              </a:rPr>
              <a:t>intra-kodérska</a:t>
            </a:r>
            <a:r>
              <a:rPr lang="sk-SK" sz="2800" u="sng" dirty="0" smtClean="0">
                <a:latin typeface="Arial Narrow" pitchFamily="34" charset="0"/>
              </a:rPr>
              <a:t> </a:t>
            </a:r>
            <a:r>
              <a:rPr lang="sk-SK" sz="2800" u="sng" dirty="0" err="1" smtClean="0">
                <a:latin typeface="Arial Narrow" pitchFamily="34" charset="0"/>
              </a:rPr>
              <a:t>reliabilita</a:t>
            </a:r>
            <a:endParaRPr lang="sk-SK" sz="2800" u="sng" dirty="0" smtClean="0">
              <a:latin typeface="Arial Narrow" pitchFamily="34" charset="0"/>
            </a:endParaRPr>
          </a:p>
          <a:p>
            <a:r>
              <a:rPr lang="sk-SK" sz="2800" dirty="0" smtClean="0">
                <a:latin typeface="Arial Narrow" pitchFamily="34" charset="0"/>
              </a:rPr>
              <a:t>je nutné:</a:t>
            </a:r>
          </a:p>
          <a:p>
            <a:pPr lvl="1"/>
            <a:r>
              <a:rPr lang="sk-SK" sz="2800" dirty="0" smtClean="0">
                <a:latin typeface="Arial Narrow" pitchFamily="34" charset="0"/>
              </a:rPr>
              <a:t>jasne definovať premenné a hodnoty</a:t>
            </a:r>
          </a:p>
          <a:p>
            <a:pPr lvl="1"/>
            <a:r>
              <a:rPr lang="sk-SK" sz="2800" dirty="0" smtClean="0">
                <a:latin typeface="Arial Narrow" pitchFamily="34" charset="0"/>
              </a:rPr>
              <a:t>vytrénovať </a:t>
            </a:r>
            <a:r>
              <a:rPr lang="sk-SK" sz="2800" dirty="0" err="1" smtClean="0">
                <a:latin typeface="Arial Narrow" pitchFamily="34" charset="0"/>
              </a:rPr>
              <a:t>kodérov</a:t>
            </a:r>
            <a:r>
              <a:rPr lang="sk-SK" sz="2800" dirty="0" smtClean="0">
                <a:latin typeface="Arial Narrow" pitchFamily="34" charset="0"/>
              </a:rPr>
              <a:t> v ich aplikácii</a:t>
            </a:r>
          </a:p>
          <a:p>
            <a:pPr lvl="1"/>
            <a:r>
              <a:rPr lang="sk-SK" sz="2800" dirty="0" smtClean="0">
                <a:latin typeface="Arial Narrow" pitchFamily="34" charset="0"/>
              </a:rPr>
              <a:t>zmerať </a:t>
            </a:r>
            <a:r>
              <a:rPr lang="sk-SK" sz="2800" dirty="0" err="1" smtClean="0">
                <a:latin typeface="Arial Narrow" pitchFamily="34" charset="0"/>
              </a:rPr>
              <a:t>inter-kodérsku</a:t>
            </a:r>
            <a:r>
              <a:rPr lang="sk-SK" sz="2800" dirty="0" smtClean="0">
                <a:latin typeface="Arial Narrow" pitchFamily="34" charset="0"/>
              </a:rPr>
              <a:t> konzistenciu : </a:t>
            </a:r>
            <a:r>
              <a:rPr lang="sk-SK" sz="2800" dirty="0" err="1" smtClean="0">
                <a:latin typeface="Arial Narrow" pitchFamily="34" charset="0"/>
              </a:rPr>
              <a:t>Krippendorffova</a:t>
            </a:r>
            <a:r>
              <a:rPr lang="sk-SK" sz="2800" dirty="0" smtClean="0">
                <a:latin typeface="Arial Narrow" pitchFamily="34" charset="0"/>
              </a:rPr>
              <a:t> alfa (viac než 0,8); lepšie než % zhoda, </a:t>
            </a:r>
            <a:r>
              <a:rPr lang="sk-SK" sz="2800" dirty="0" err="1" smtClean="0">
                <a:latin typeface="Arial Narrow" pitchFamily="34" charset="0"/>
              </a:rPr>
              <a:t>Cohenova</a:t>
            </a:r>
            <a:r>
              <a:rPr lang="sk-SK" sz="2800" dirty="0" smtClean="0">
                <a:latin typeface="Arial Narrow" pitchFamily="34" charset="0"/>
              </a:rPr>
              <a:t> </a:t>
            </a:r>
            <a:r>
              <a:rPr lang="sk-SK" sz="2800" dirty="0" err="1" smtClean="0">
                <a:latin typeface="Arial Narrow" pitchFamily="34" charset="0"/>
              </a:rPr>
              <a:t>kappa</a:t>
            </a:r>
            <a:r>
              <a:rPr lang="sk-SK" sz="2800" dirty="0" smtClean="0">
                <a:latin typeface="Arial Narrow" pitchFamily="34" charset="0"/>
              </a:rPr>
              <a:t>, </a:t>
            </a:r>
            <a:r>
              <a:rPr lang="sk-SK" sz="2800" dirty="0" err="1" smtClean="0">
                <a:latin typeface="Arial Narrow" pitchFamily="34" charset="0"/>
              </a:rPr>
              <a:t>Cronbachova</a:t>
            </a:r>
            <a:r>
              <a:rPr lang="sk-SK" sz="2800" dirty="0" smtClean="0">
                <a:latin typeface="Arial Narrow" pitchFamily="34" charset="0"/>
              </a:rPr>
              <a:t> alfa či </a:t>
            </a:r>
            <a:r>
              <a:rPr lang="sk-SK" sz="2800" dirty="0" err="1" smtClean="0">
                <a:latin typeface="Arial Narrow" pitchFamily="34" charset="0"/>
              </a:rPr>
              <a:t>Scottovo</a:t>
            </a:r>
            <a:r>
              <a:rPr lang="sk-SK" sz="2800" dirty="0" smtClean="0">
                <a:latin typeface="Arial Narrow" pitchFamily="34" charset="0"/>
              </a:rPr>
              <a:t> </a:t>
            </a:r>
            <a:r>
              <a:rPr lang="sk-SK" sz="2800" dirty="0" err="1" smtClean="0">
                <a:latin typeface="Arial Narrow" pitchFamily="34" charset="0"/>
              </a:rPr>
              <a:t>pí</a:t>
            </a:r>
            <a:r>
              <a:rPr lang="sk-SK" sz="3200" dirty="0" smtClean="0">
                <a:latin typeface="Arial Narrow" pitchFamily="34" charset="0"/>
              </a:rPr>
              <a:t> </a:t>
            </a:r>
            <a:endParaRPr lang="cs-CZ" sz="3200" dirty="0" smtClean="0">
              <a:latin typeface="Arial Narrow" pitchFamily="34" charset="0"/>
            </a:endParaRPr>
          </a:p>
          <a:p>
            <a:pPr lvl="1">
              <a:buFont typeface="Wingdings 2" pitchFamily="16" charset="2"/>
              <a:buNone/>
            </a:pPr>
            <a:endParaRPr lang="cs-CZ" sz="28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1476375" y="2420938"/>
            <a:ext cx="5975350" cy="2493962"/>
          </a:xfrm>
          <a:prstGeom prst="rect">
            <a:avLst/>
          </a:prstGeom>
          <a:noFill/>
          <a:ln w="9525">
            <a:noFill/>
            <a:round/>
            <a:headEnd/>
            <a:tailEnd/>
          </a:ln>
        </p:spPr>
        <p:txBody>
          <a:bodyPr/>
          <a:lstStyle/>
          <a:p>
            <a:pPr marL="742950" indent="-742950" algn="ctr" eaLnBrk="1" hangingPunct="1">
              <a:spcBef>
                <a:spcPts val="575"/>
              </a:spcBef>
              <a:buClr>
                <a:srgbClr val="D34817"/>
              </a:buClr>
              <a:buSzPct val="85000"/>
              <a:buFont typeface="+mj-lt"/>
              <a:buAutoNum type="arabicPeriod" startAt="3"/>
              <a:tabLst>
                <a:tab pos="1247775" algn="l"/>
                <a:tab pos="2162175" algn="l"/>
                <a:tab pos="3076575" algn="l"/>
                <a:tab pos="3990975" algn="l"/>
                <a:tab pos="4905375" algn="l"/>
                <a:tab pos="5819775" algn="l"/>
                <a:tab pos="6734175" algn="l"/>
                <a:tab pos="7648575" algn="l"/>
                <a:tab pos="8562975" algn="l"/>
                <a:tab pos="9477375" algn="l"/>
                <a:tab pos="10391775" algn="l"/>
              </a:tabLst>
            </a:pPr>
            <a:r>
              <a:rPr lang="sk-SK" altLang="cs-CZ" sz="3600" b="1" dirty="0" smtClean="0">
                <a:solidFill>
                  <a:srgbClr val="000000"/>
                </a:solidFill>
                <a:latin typeface="Arial Narrow" pitchFamily="34" charset="0"/>
              </a:rPr>
              <a:t>Ako (ne)informovať o výsledkoch výskumu</a:t>
            </a:r>
            <a:endParaRPr lang="sk-SK" altLang="cs-CZ" sz="3600" b="1" dirty="0">
              <a:solidFill>
                <a:srgbClr val="000000"/>
              </a:solidFill>
              <a:latin typeface="Arial Narrow"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1"/>
          <p:cNvSpPr txBox="1">
            <a:spLocks noChangeArrowheads="1"/>
          </p:cNvSpPr>
          <p:nvPr/>
        </p:nvSpPr>
        <p:spPr bwMode="auto">
          <a:xfrm>
            <a:off x="381000" y="381000"/>
            <a:ext cx="8534400" cy="1143000"/>
          </a:xfrm>
          <a:prstGeom prst="rect">
            <a:avLst/>
          </a:prstGeom>
          <a:noFill/>
          <a:ln w="9525">
            <a:noFill/>
            <a:round/>
            <a:headEnd/>
            <a:tailEnd/>
          </a:ln>
        </p:spPr>
        <p:txBody>
          <a:bodyPr bIns="91440" anchor="b"/>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sz="4000" b="1" dirty="0" smtClean="0">
                <a:solidFill>
                  <a:srgbClr val="696464"/>
                </a:solidFill>
                <a:latin typeface="Arial Narrow" pitchFamily="32" charset="0"/>
                <a:ea typeface="Microsoft YaHei" charset="-122"/>
                <a:cs typeface="+mn-cs"/>
              </a:rPr>
              <a:t>Minimálny štandard AAPOR a WAPOR pre prezentáciu údajov v kontexte výskumu I.</a:t>
            </a:r>
          </a:p>
        </p:txBody>
      </p:sp>
      <p:sp>
        <p:nvSpPr>
          <p:cNvPr id="43011" name="Text Box 2"/>
          <p:cNvSpPr txBox="1">
            <a:spLocks noChangeArrowheads="1"/>
          </p:cNvSpPr>
          <p:nvPr/>
        </p:nvSpPr>
        <p:spPr bwMode="auto">
          <a:xfrm>
            <a:off x="914400" y="1676400"/>
            <a:ext cx="7772400" cy="4560888"/>
          </a:xfrm>
          <a:prstGeom prst="rect">
            <a:avLst/>
          </a:prstGeom>
          <a:noFill/>
          <a:ln w="9525">
            <a:noFill/>
            <a:round/>
            <a:headEnd/>
            <a:tailEnd/>
          </a:ln>
        </p:spPr>
        <p:txBody>
          <a:bodyPr/>
          <a:lstStyle/>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kto je sponzorom výskumu</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kto ho realizoval</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presné znenie otázok (vrátane pokynov pre </a:t>
            </a:r>
            <a:r>
              <a:rPr lang="sk-SK" sz="2800" dirty="0" err="1" smtClean="0">
                <a:latin typeface="Arial Narrow" pitchFamily="34" charset="0"/>
                <a:cs typeface="+mn-cs"/>
              </a:rPr>
              <a:t>tazateľov</a:t>
            </a:r>
            <a:r>
              <a:rPr lang="sk-SK" sz="2800" dirty="0" smtClean="0">
                <a:latin typeface="Arial Narrow" pitchFamily="34" charset="0"/>
                <a:cs typeface="+mn-cs"/>
              </a:rPr>
              <a:t>/respondentov, ktoré môžu ovplyvniť odpoveď)</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definícia populácie, ktorú má výskum reprezentovať, popis opory výberu</a:t>
            </a:r>
          </a:p>
          <a:p>
            <a:pPr marL="271463" indent="-271463">
              <a:spcBef>
                <a:spcPts val="575"/>
              </a:spcBef>
              <a:buClr>
                <a:srgbClr val="D34817"/>
              </a:buClr>
              <a:buSzPct val="85000"/>
              <a:buFont typeface="Wingdings 2" pitchFamily="16"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600" dirty="0">
              <a:solidFill>
                <a:srgbClr val="000000"/>
              </a:solidFill>
              <a:latin typeface="Perpetua" pitchFamily="16" charset="0"/>
            </a:endParaRPr>
          </a:p>
          <a:p>
            <a:pPr marL="271463" indent="-271463">
              <a:spcBef>
                <a:spcPts val="575"/>
              </a:spcBef>
              <a:buClr>
                <a:srgbClr val="D34817"/>
              </a:buClr>
              <a:buSzPct val="85000"/>
              <a:buFont typeface="Wingdings 2" pitchFamily="16"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600" dirty="0">
              <a:solidFill>
                <a:srgbClr val="000000"/>
              </a:solidFill>
              <a:latin typeface="Perpetua" pitchFamily="16" charset="0"/>
            </a:endParaRPr>
          </a:p>
          <a:p>
            <a:pPr marL="271463" indent="-271463">
              <a:spcBef>
                <a:spcPts val="575"/>
              </a:spcBef>
              <a:buClr>
                <a:srgbClr val="D34817"/>
              </a:buClr>
              <a:buSzPct val="85000"/>
              <a:buFont typeface="Wingdings 2" pitchFamily="16"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600" dirty="0">
              <a:solidFill>
                <a:srgbClr val="000000"/>
              </a:solidFill>
              <a:latin typeface="Perpetua" pitchFamily="16" charset="0"/>
            </a:endParaRPr>
          </a:p>
          <a:p>
            <a:pPr marL="271463" indent="-271463">
              <a:spcBef>
                <a:spcPts val="575"/>
              </a:spcBef>
              <a:buClr>
                <a:srgbClr val="D34817"/>
              </a:buClr>
              <a:buSzPct val="85000"/>
              <a:buFont typeface="Wingdings 2" pitchFamily="16"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600" dirty="0">
              <a:solidFill>
                <a:srgbClr val="000000"/>
              </a:solidFill>
              <a:latin typeface="Perpetu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1"/>
          <p:cNvSpPr txBox="1">
            <a:spLocks noChangeArrowheads="1"/>
          </p:cNvSpPr>
          <p:nvPr/>
        </p:nvSpPr>
        <p:spPr bwMode="auto">
          <a:xfrm>
            <a:off x="304800" y="304800"/>
            <a:ext cx="8839200" cy="1143000"/>
          </a:xfrm>
          <a:prstGeom prst="rect">
            <a:avLst/>
          </a:prstGeom>
          <a:noFill/>
          <a:ln w="9525">
            <a:noFill/>
            <a:round/>
            <a:headEnd/>
            <a:tailEnd/>
          </a:ln>
        </p:spPr>
        <p:txBody>
          <a:bodyPr bIns="91440" anchor="b"/>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sz="4000" b="1" dirty="0" smtClean="0">
                <a:solidFill>
                  <a:srgbClr val="696464"/>
                </a:solidFill>
                <a:latin typeface="Arial Narrow" pitchFamily="32" charset="0"/>
                <a:ea typeface="Microsoft YaHei" charset="-122"/>
                <a:cs typeface="+mn-cs"/>
              </a:rPr>
              <a:t>Minimálny štandard AAPOR a WAPOR pre prezentáciu údajov v kontexte výskumu II.</a:t>
            </a:r>
          </a:p>
        </p:txBody>
      </p:sp>
      <p:sp>
        <p:nvSpPr>
          <p:cNvPr id="44035" name="Text Box 2"/>
          <p:cNvSpPr txBox="1">
            <a:spLocks noChangeArrowheads="1"/>
          </p:cNvSpPr>
          <p:nvPr/>
        </p:nvSpPr>
        <p:spPr bwMode="auto">
          <a:xfrm>
            <a:off x="914400" y="1557338"/>
            <a:ext cx="7772400" cy="4462462"/>
          </a:xfrm>
          <a:prstGeom prst="rect">
            <a:avLst/>
          </a:prstGeom>
          <a:noFill/>
          <a:ln w="9525">
            <a:noFill/>
            <a:round/>
            <a:headEnd/>
            <a:tailEnd/>
          </a:ln>
        </p:spPr>
        <p:txBody>
          <a:bodyPr/>
          <a:lstStyle/>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postup výberu vzorky, vrátane jasného určenia metódy, ktorá bola použitá pre výber respondenta</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veľkosť vzorky, údaje o návratnosti, informácie o nezahrnutých jednotkách</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diskusia o presnosti výsledkov (vrátane odhadov výberovej chyby)</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ktoré výsledky sú založené len na časti vzorky</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metóda, lokalita, termín zberu dát</a:t>
            </a:r>
          </a:p>
          <a:p>
            <a:pPr marL="271463" indent="-271463">
              <a:spcBef>
                <a:spcPts val="575"/>
              </a:spcBef>
              <a:buClr>
                <a:srgbClr val="D34817"/>
              </a:buClr>
              <a:buSzPct val="85000"/>
              <a:buFont typeface="Wingdings 2" pitchFamily="16"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600" dirty="0">
              <a:solidFill>
                <a:srgbClr val="000000"/>
              </a:solidFill>
              <a:latin typeface="Perpetu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1"/>
          <p:cNvSpPr txBox="1">
            <a:spLocks noChangeArrowheads="1"/>
          </p:cNvSpPr>
          <p:nvPr/>
        </p:nvSpPr>
        <p:spPr bwMode="auto">
          <a:xfrm>
            <a:off x="228600" y="609600"/>
            <a:ext cx="8686800" cy="1235075"/>
          </a:xfrm>
          <a:prstGeom prst="rect">
            <a:avLst/>
          </a:prstGeom>
          <a:noFill/>
          <a:ln w="9525">
            <a:noFill/>
            <a:round/>
            <a:headEnd/>
            <a:tailEnd/>
          </a:ln>
        </p:spPr>
        <p:txBody>
          <a:bodyPr bIns="91440" anchor="b"/>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sk-SK" sz="3600" b="1" dirty="0" err="1" smtClean="0">
                <a:solidFill>
                  <a:srgbClr val="696464"/>
                </a:solidFill>
                <a:latin typeface="Arial Narrow" pitchFamily="32" charset="0"/>
                <a:ea typeface="Microsoft YaHei" charset="-122"/>
                <a:cs typeface="+mn-cs"/>
              </a:rPr>
              <a:t>Sheldon</a:t>
            </a:r>
            <a:r>
              <a:rPr lang="cs-CZ" altLang="sk-SK" sz="3600" b="1" dirty="0" smtClean="0">
                <a:solidFill>
                  <a:srgbClr val="696464"/>
                </a:solidFill>
                <a:latin typeface="Arial Narrow" pitchFamily="32" charset="0"/>
                <a:ea typeface="Microsoft YaHei" charset="-122"/>
                <a:cs typeface="+mn-cs"/>
              </a:rPr>
              <a:t> </a:t>
            </a:r>
            <a:r>
              <a:rPr lang="cs-CZ" altLang="sk-SK" sz="3600" b="1" dirty="0" err="1" smtClean="0">
                <a:solidFill>
                  <a:srgbClr val="696464"/>
                </a:solidFill>
                <a:latin typeface="Arial Narrow" pitchFamily="32" charset="0"/>
                <a:ea typeface="Microsoft YaHei" charset="-122"/>
                <a:cs typeface="+mn-cs"/>
              </a:rPr>
              <a:t>Gawiser</a:t>
            </a:r>
            <a:r>
              <a:rPr lang="cs-CZ" altLang="sk-SK" sz="3600" b="1" dirty="0" smtClean="0">
                <a:solidFill>
                  <a:srgbClr val="696464"/>
                </a:solidFill>
                <a:latin typeface="Arial Narrow" pitchFamily="32" charset="0"/>
                <a:ea typeface="Microsoft YaHei" charset="-122"/>
                <a:cs typeface="+mn-cs"/>
              </a:rPr>
              <a:t>, </a:t>
            </a:r>
            <a:r>
              <a:rPr lang="cs-CZ" altLang="sk-SK" sz="3600" b="1" dirty="0" err="1" smtClean="0">
                <a:solidFill>
                  <a:srgbClr val="696464"/>
                </a:solidFill>
                <a:latin typeface="Arial Narrow" pitchFamily="32" charset="0"/>
                <a:ea typeface="Microsoft YaHei" charset="-122"/>
                <a:cs typeface="+mn-cs"/>
              </a:rPr>
              <a:t>Evans</a:t>
            </a:r>
            <a:r>
              <a:rPr lang="cs-CZ" altLang="sk-SK" sz="3600" b="1" dirty="0" smtClean="0">
                <a:solidFill>
                  <a:srgbClr val="696464"/>
                </a:solidFill>
                <a:latin typeface="Arial Narrow" pitchFamily="32" charset="0"/>
                <a:ea typeface="Microsoft YaHei" charset="-122"/>
                <a:cs typeface="+mn-cs"/>
              </a:rPr>
              <a:t> </a:t>
            </a:r>
            <a:r>
              <a:rPr lang="cs-CZ" altLang="sk-SK" sz="3600" b="1" dirty="0" err="1" smtClean="0">
                <a:solidFill>
                  <a:srgbClr val="696464"/>
                </a:solidFill>
                <a:latin typeface="Arial Narrow" pitchFamily="32" charset="0"/>
                <a:ea typeface="Microsoft YaHei" charset="-122"/>
                <a:cs typeface="+mn-cs"/>
              </a:rPr>
              <a:t>Witt</a:t>
            </a:r>
            <a:r>
              <a:rPr lang="cs-CZ" altLang="sk-SK" sz="3600" b="1" dirty="0" smtClean="0">
                <a:solidFill>
                  <a:srgbClr val="696464"/>
                </a:solidFill>
                <a:latin typeface="Arial Narrow" pitchFamily="32" charset="0"/>
                <a:ea typeface="Microsoft YaHei" charset="-122"/>
                <a:cs typeface="+mn-cs"/>
              </a:rPr>
              <a:t> (2004): 20 otázek, které by si měl novinář položit, než začne psát o výsledcích výzkumu veřejného mínění I.</a:t>
            </a:r>
          </a:p>
        </p:txBody>
      </p:sp>
      <p:sp>
        <p:nvSpPr>
          <p:cNvPr id="45059" name="Text Box 2"/>
          <p:cNvSpPr txBox="1">
            <a:spLocks noChangeArrowheads="1"/>
          </p:cNvSpPr>
          <p:nvPr/>
        </p:nvSpPr>
        <p:spPr bwMode="auto">
          <a:xfrm>
            <a:off x="381000" y="2057400"/>
            <a:ext cx="8229600" cy="4572000"/>
          </a:xfrm>
          <a:prstGeom prst="rect">
            <a:avLst/>
          </a:prstGeom>
          <a:noFill/>
          <a:ln w="9525">
            <a:noFill/>
            <a:round/>
            <a:headEnd/>
            <a:tailEnd/>
          </a:ln>
        </p:spPr>
        <p:txBody>
          <a:bodyPr/>
          <a:lstStyle/>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err="1" smtClean="0">
                <a:latin typeface="Arial Narrow" pitchFamily="34" charset="0"/>
                <a:cs typeface="+mn-cs"/>
              </a:rPr>
              <a:t>kdo</a:t>
            </a:r>
            <a:r>
              <a:rPr lang="sk-SK" sz="2800" dirty="0" smtClean="0">
                <a:latin typeface="Arial Narrow" pitchFamily="34" charset="0"/>
                <a:cs typeface="+mn-cs"/>
              </a:rPr>
              <a:t> vykonal výskum?</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kto výskum zaplatil a prečo bol vykonaný?</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koľko ľudí sa výskumu zúčastnilo?</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ako boli respondenti vybraní?</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z akej oblasti (štát, región) či skupiny (podnikatelia, právnici, voliči ODS) boli títo ľudia vybraní?</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zakladajú sa výsledky na odpovediach všetkých </a:t>
            </a:r>
            <a:r>
              <a:rPr lang="sk-SK" sz="2800" dirty="0" err="1" smtClean="0">
                <a:latin typeface="Arial Narrow" pitchFamily="34" charset="0"/>
                <a:cs typeface="+mn-cs"/>
              </a:rPr>
              <a:t>dotázaných</a:t>
            </a:r>
            <a:r>
              <a:rPr lang="sk-SK" sz="2800" dirty="0" smtClean="0">
                <a:latin typeface="Arial Narrow" pitchFamily="34" charset="0"/>
                <a:cs typeface="+mn-cs"/>
              </a:rPr>
              <a:t>?</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kto mal byť </a:t>
            </a:r>
            <a:r>
              <a:rPr lang="sk-SK" sz="2800" dirty="0" err="1" smtClean="0">
                <a:latin typeface="Arial Narrow" pitchFamily="34" charset="0"/>
                <a:cs typeface="+mn-cs"/>
              </a:rPr>
              <a:t>dotázaný</a:t>
            </a:r>
            <a:r>
              <a:rPr lang="sk-SK" sz="2800" dirty="0" smtClean="0">
                <a:latin typeface="Arial Narrow" pitchFamily="34" charset="0"/>
                <a:cs typeface="+mn-cs"/>
              </a:rPr>
              <a:t> a nebol? (miera návratnosti</a:t>
            </a:r>
            <a:r>
              <a:rPr lang="sk-SK" sz="3200" dirty="0" smtClean="0">
                <a:solidFill>
                  <a:srgbClr val="000000"/>
                </a:solidFill>
                <a:latin typeface="Perpetua" pitchFamily="16" charset="0"/>
              </a:rPr>
              <a:t>)</a:t>
            </a:r>
          </a:p>
          <a:p>
            <a:pPr marL="512763" indent="-512763">
              <a:lnSpc>
                <a:spcPct val="80000"/>
              </a:lnSpc>
              <a:spcBef>
                <a:spcPts val="575"/>
              </a:spcBef>
              <a:buClr>
                <a:srgbClr val="D34817"/>
              </a:buClr>
              <a:buSzPct val="85000"/>
              <a:buFont typeface="Wingdings 2" pitchFamily="16" charset="2"/>
              <a:buNone/>
              <a:tabLst>
                <a:tab pos="1152525" algn="l"/>
                <a:tab pos="2066925" algn="l"/>
                <a:tab pos="2981325" algn="l"/>
                <a:tab pos="3895725" algn="l"/>
                <a:tab pos="4810125" algn="l"/>
                <a:tab pos="5724525" algn="l"/>
                <a:tab pos="6638925" algn="l"/>
                <a:tab pos="7553325" algn="l"/>
                <a:tab pos="8467725" algn="l"/>
                <a:tab pos="9382125" algn="l"/>
                <a:tab pos="10296525" algn="l"/>
              </a:tabLst>
            </a:pPr>
            <a:endParaRPr lang="cs-CZ" sz="3200" dirty="0">
              <a:solidFill>
                <a:srgbClr val="000000"/>
              </a:solidFill>
              <a:latin typeface="Perpetu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1"/>
          <p:cNvSpPr txBox="1">
            <a:spLocks noChangeArrowheads="1"/>
          </p:cNvSpPr>
          <p:nvPr/>
        </p:nvSpPr>
        <p:spPr bwMode="auto">
          <a:xfrm>
            <a:off x="304800" y="2286000"/>
            <a:ext cx="8229600" cy="4259263"/>
          </a:xfrm>
          <a:prstGeom prst="rect">
            <a:avLst/>
          </a:prstGeom>
          <a:noFill/>
          <a:ln w="9525">
            <a:noFill/>
            <a:round/>
            <a:headEnd/>
            <a:tailEnd/>
          </a:ln>
        </p:spPr>
        <p:txBody>
          <a:bodyPr/>
          <a:lstStyle/>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kde bol </a:t>
            </a:r>
            <a:r>
              <a:rPr lang="sk-SK" sz="2800" dirty="0" err="1" smtClean="0">
                <a:latin typeface="Arial Narrow" pitchFamily="34" charset="0"/>
                <a:cs typeface="+mn-cs"/>
              </a:rPr>
              <a:t>výzkum</a:t>
            </a:r>
            <a:r>
              <a:rPr lang="sk-SK" sz="2800" dirty="0" smtClean="0">
                <a:latin typeface="Arial Narrow" pitchFamily="34" charset="0"/>
                <a:cs typeface="+mn-cs"/>
              </a:rPr>
              <a:t> vykonaný?</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ako boli vykonané rozhovory?</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aká je výberová chyba?</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kto vedie? (kedy má skutočne jedna strana náskok pred druhou?)</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aké otázky boli kladené?</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v akom poradí boli otázky kladené?</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aké ďalšie výskumy boli na danú tému vykonané?</a:t>
            </a:r>
          </a:p>
          <a:p>
            <a:pPr marL="512763" indent="-512763">
              <a:spcBef>
                <a:spcPts val="575"/>
              </a:spcBef>
              <a:buClr>
                <a:srgbClr val="D34817"/>
              </a:buClr>
              <a:buSzPct val="85000"/>
              <a:buFont typeface="Wingdings 2" pitchFamily="16" charset="2"/>
              <a:buNone/>
              <a:tabLst>
                <a:tab pos="1152525" algn="l"/>
                <a:tab pos="2066925" algn="l"/>
                <a:tab pos="2981325" algn="l"/>
                <a:tab pos="3895725" algn="l"/>
                <a:tab pos="4810125" algn="l"/>
                <a:tab pos="5724525" algn="l"/>
                <a:tab pos="6638925" algn="l"/>
                <a:tab pos="7553325" algn="l"/>
                <a:tab pos="8467725" algn="l"/>
                <a:tab pos="9382125" algn="l"/>
                <a:tab pos="10296525" algn="l"/>
              </a:tabLst>
            </a:pPr>
            <a:endParaRPr lang="cs-CZ" sz="3200" dirty="0">
              <a:solidFill>
                <a:srgbClr val="000000"/>
              </a:solidFill>
              <a:latin typeface="Perpetua" pitchFamily="16" charset="0"/>
            </a:endParaRPr>
          </a:p>
        </p:txBody>
      </p:sp>
      <p:sp>
        <p:nvSpPr>
          <p:cNvPr id="46083" name="Rectangle 2"/>
          <p:cNvSpPr>
            <a:spLocks noChangeArrowheads="1"/>
          </p:cNvSpPr>
          <p:nvPr/>
        </p:nvSpPr>
        <p:spPr bwMode="auto">
          <a:xfrm>
            <a:off x="228600" y="609600"/>
            <a:ext cx="8610600" cy="1020762"/>
          </a:xfrm>
          <a:prstGeom prst="rect">
            <a:avLst/>
          </a:prstGeom>
          <a:noFill/>
          <a:ln w="9525">
            <a:noFill/>
            <a:round/>
            <a:headEnd/>
            <a:tailEnd/>
          </a:ln>
        </p:spPr>
        <p:txBody>
          <a:bodyPr lIns="90000" tIns="46800" rIns="90000" bIns="46800" anchor="ctr"/>
          <a:lstStyle/>
          <a:p>
            <a:pPr>
              <a:buClrTx/>
              <a:buSzPct val="85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sk-SK" sz="3600" b="1" dirty="0" err="1" smtClean="0">
                <a:solidFill>
                  <a:srgbClr val="696464"/>
                </a:solidFill>
                <a:latin typeface="Arial Narrow" pitchFamily="32" charset="0"/>
                <a:ea typeface="Microsoft YaHei" charset="-122"/>
                <a:cs typeface="+mn-cs"/>
              </a:rPr>
              <a:t>Sheldon</a:t>
            </a:r>
            <a:r>
              <a:rPr lang="cs-CZ" altLang="sk-SK" sz="3600" b="1" dirty="0" smtClean="0">
                <a:solidFill>
                  <a:srgbClr val="696464"/>
                </a:solidFill>
                <a:latin typeface="Arial Narrow" pitchFamily="32" charset="0"/>
                <a:ea typeface="Microsoft YaHei" charset="-122"/>
                <a:cs typeface="+mn-cs"/>
              </a:rPr>
              <a:t> </a:t>
            </a:r>
            <a:r>
              <a:rPr lang="cs-CZ" altLang="sk-SK" sz="3600" b="1" dirty="0" err="1" smtClean="0">
                <a:solidFill>
                  <a:srgbClr val="696464"/>
                </a:solidFill>
                <a:latin typeface="Arial Narrow" pitchFamily="32" charset="0"/>
                <a:ea typeface="Microsoft YaHei" charset="-122"/>
                <a:cs typeface="+mn-cs"/>
              </a:rPr>
              <a:t>Gawiser</a:t>
            </a:r>
            <a:r>
              <a:rPr lang="cs-CZ" altLang="sk-SK" sz="3600" b="1" dirty="0" smtClean="0">
                <a:solidFill>
                  <a:srgbClr val="696464"/>
                </a:solidFill>
                <a:latin typeface="Arial Narrow" pitchFamily="32" charset="0"/>
                <a:ea typeface="Microsoft YaHei" charset="-122"/>
                <a:cs typeface="+mn-cs"/>
              </a:rPr>
              <a:t>, </a:t>
            </a:r>
            <a:r>
              <a:rPr lang="cs-CZ" altLang="sk-SK" sz="3600" b="1" dirty="0" err="1" smtClean="0">
                <a:solidFill>
                  <a:srgbClr val="696464"/>
                </a:solidFill>
                <a:latin typeface="Arial Narrow" pitchFamily="32" charset="0"/>
                <a:ea typeface="Microsoft YaHei" charset="-122"/>
                <a:cs typeface="+mn-cs"/>
              </a:rPr>
              <a:t>Evans</a:t>
            </a:r>
            <a:r>
              <a:rPr lang="cs-CZ" altLang="sk-SK" sz="3600" b="1" dirty="0" smtClean="0">
                <a:solidFill>
                  <a:srgbClr val="696464"/>
                </a:solidFill>
                <a:latin typeface="Arial Narrow" pitchFamily="32" charset="0"/>
                <a:ea typeface="Microsoft YaHei" charset="-122"/>
                <a:cs typeface="+mn-cs"/>
              </a:rPr>
              <a:t> </a:t>
            </a:r>
            <a:r>
              <a:rPr lang="cs-CZ" altLang="sk-SK" sz="3600" b="1" dirty="0" err="1" smtClean="0">
                <a:solidFill>
                  <a:srgbClr val="696464"/>
                </a:solidFill>
                <a:latin typeface="Arial Narrow" pitchFamily="32" charset="0"/>
                <a:ea typeface="Microsoft YaHei" charset="-122"/>
                <a:cs typeface="+mn-cs"/>
              </a:rPr>
              <a:t>Witt</a:t>
            </a:r>
            <a:r>
              <a:rPr lang="cs-CZ" altLang="sk-SK" sz="3600" b="1" dirty="0" smtClean="0">
                <a:solidFill>
                  <a:srgbClr val="696464"/>
                </a:solidFill>
                <a:latin typeface="Arial Narrow" pitchFamily="32" charset="0"/>
                <a:ea typeface="Microsoft YaHei" charset="-122"/>
                <a:cs typeface="+mn-cs"/>
              </a:rPr>
              <a:t> (2004): 20 otázek, které by si měl novinář položit, než začne psát o výsledcích výzkumu veřejného mínění II.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1"/>
          <p:cNvSpPr txBox="1">
            <a:spLocks noChangeArrowheads="1"/>
          </p:cNvSpPr>
          <p:nvPr/>
        </p:nvSpPr>
        <p:spPr bwMode="auto">
          <a:xfrm>
            <a:off x="914400" y="274638"/>
            <a:ext cx="7772400" cy="850900"/>
          </a:xfrm>
          <a:prstGeom prst="rect">
            <a:avLst/>
          </a:prstGeom>
          <a:noFill/>
          <a:ln w="9525">
            <a:noFill/>
            <a:round/>
            <a:headEnd/>
            <a:tailEnd/>
          </a:ln>
        </p:spPr>
        <p:txBody>
          <a:bodyPr bIns="91440" anchor="b"/>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sz="3600" b="1" dirty="0" smtClean="0">
                <a:solidFill>
                  <a:srgbClr val="696464"/>
                </a:solidFill>
                <a:latin typeface="Arial Narrow" pitchFamily="32" charset="0"/>
                <a:ea typeface="Microsoft YaHei" charset="-122"/>
                <a:cs typeface="+mn-cs"/>
              </a:rPr>
              <a:t>Ako (ne)informovať o výskume</a:t>
            </a:r>
          </a:p>
        </p:txBody>
      </p:sp>
      <p:sp>
        <p:nvSpPr>
          <p:cNvPr id="47107" name="Text Box 2"/>
          <p:cNvSpPr txBox="1">
            <a:spLocks noChangeArrowheads="1"/>
          </p:cNvSpPr>
          <p:nvPr/>
        </p:nvSpPr>
        <p:spPr bwMode="auto">
          <a:xfrm>
            <a:off x="152400" y="1066800"/>
            <a:ext cx="8458200" cy="5329238"/>
          </a:xfrm>
          <a:prstGeom prst="rect">
            <a:avLst/>
          </a:prstGeom>
          <a:noFill/>
          <a:ln w="9525">
            <a:noFill/>
            <a:round/>
            <a:headEnd/>
            <a:tailEnd/>
          </a:ln>
        </p:spPr>
        <p:txBody>
          <a:bodyPr/>
          <a:lstStyle/>
          <a:p>
            <a:pPr marL="271463" indent="-271463">
              <a:lnSpc>
                <a:spcPct val="80000"/>
              </a:lnSpc>
              <a:spcBef>
                <a:spcPts val="575"/>
              </a:spcBef>
              <a:buClr>
                <a:srgbClr val="D34817"/>
              </a:buClr>
              <a:buSzPct val="85000"/>
              <a:tabLst>
                <a:tab pos="269875" algn="l"/>
                <a:tab pos="2740025" algn="l"/>
                <a:tab pos="3654425" algn="l"/>
                <a:tab pos="4568825" algn="l"/>
                <a:tab pos="5483225" algn="l"/>
                <a:tab pos="6397625" algn="l"/>
                <a:tab pos="7312025" algn="l"/>
                <a:tab pos="8226425" algn="l"/>
                <a:tab pos="9140825" algn="l"/>
                <a:tab pos="10055225" algn="l"/>
              </a:tabLst>
            </a:pPr>
            <a:r>
              <a:rPr lang="cs-CZ" sz="2400" b="1" dirty="0" smtClean="0">
                <a:latin typeface="Arial Narrow" pitchFamily="34" charset="0"/>
                <a:cs typeface="+mn-cs"/>
              </a:rPr>
              <a:t>Průzkum: Dvě třetiny lidí souhlasí, aby bohatší řidiči platili vyšší pokuty  (05.09.2010 ) Zdroj:  </a:t>
            </a:r>
            <a:r>
              <a:rPr lang="cs-CZ" sz="2400" b="1" dirty="0" err="1" smtClean="0">
                <a:latin typeface="Arial Narrow" pitchFamily="34" charset="0"/>
                <a:cs typeface="+mn-cs"/>
              </a:rPr>
              <a:t>Idnes</a:t>
            </a:r>
            <a:r>
              <a:rPr lang="cs-CZ" sz="2400" b="1" dirty="0" smtClean="0">
                <a:latin typeface="Arial Narrow" pitchFamily="34" charset="0"/>
                <a:cs typeface="+mn-cs"/>
              </a:rPr>
              <a:t> </a:t>
            </a:r>
          </a:p>
          <a:p>
            <a:pPr marL="271463" indent="-271463">
              <a:lnSpc>
                <a:spcPct val="80000"/>
              </a:lnSpc>
              <a:spcBef>
                <a:spcPts val="575"/>
              </a:spcBef>
              <a:buClr>
                <a:srgbClr val="D34817"/>
              </a:buClr>
              <a:buSzPct val="8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dirty="0" smtClean="0">
                <a:latin typeface="Arial Narrow" pitchFamily="34" charset="0"/>
                <a:cs typeface="+mn-cs"/>
              </a:rPr>
              <a:t>	Více než 62 procent lidí souhlasí s nápadem ministra dopravy Víta Bárty, aby movitější řidiči v luxusních vozech platili za přestupky vyšší pokuty. Uvedla to agentura SANEP na základě svého průzkumu. Přes čtyři pětiny oslovených míní, že bohatším řidičům nečiní nynější maximální výše pokut žádné problémy a systému zneužívají. Internetový průzkum, který společnost SANEP uskutečnila na přelomu srpna a září, prý dále ukázal, že většina lidí se domnívá, že vyšší pokuty by mohly majitele luxusních vozů přimět k většímu respektování dopravních předpisů. Mírně nadpoloviční většina veřejnosti je přesvědčena o tom, že není spravedlivé, pokud musí za stejný dopravní přestupek zaplatit méně majetný řidič stejně vysokou pokutu jako majitel luxusního vozu. Nahlížení do majetkových poměrů polovině lidí nevadí. Pro 48,8 procenta lidí nepředstavuje problém ani případná možnost policie nahlížet do majetkových poměrů provinilých řidičů. Proti je 41,1 procenta oslovených.  </a:t>
            </a:r>
          </a:p>
          <a:p>
            <a:pPr marL="271463" indent="-271463" algn="r">
              <a:lnSpc>
                <a:spcPct val="80000"/>
              </a:lnSpc>
              <a:spcBef>
                <a:spcPts val="575"/>
              </a:spcBef>
              <a:buClr>
                <a:srgbClr val="D34817"/>
              </a:buClr>
              <a:buSzPct val="8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000" dirty="0" smtClean="0">
                <a:latin typeface="Arial Narrow" pitchFamily="34" charset="0"/>
                <a:cs typeface="+mn-cs"/>
              </a:rPr>
              <a:t>Zdroj: </a:t>
            </a:r>
            <a:r>
              <a:rPr lang="cs-CZ" sz="2000" dirty="0" smtClean="0">
                <a:latin typeface="Arial Narrow" pitchFamily="34" charset="0"/>
                <a:cs typeface="+mn-cs"/>
              </a:rPr>
              <a:t>SIMAR - Sdružení agentur pro výzkum trhu a veřejného mínění</a:t>
            </a:r>
          </a:p>
          <a:p>
            <a:pPr marL="273050" indent="-271463" algn="just">
              <a:spcBef>
                <a:spcPts val="575"/>
              </a:spcBef>
              <a:buClrTx/>
              <a:buSzPct val="85000"/>
              <a:buFontTx/>
              <a:buNone/>
              <a:tabLst>
                <a:tab pos="273050" algn="l"/>
                <a:tab pos="912813" algn="l"/>
                <a:tab pos="1827213" algn="l"/>
                <a:tab pos="2741613" algn="l"/>
                <a:tab pos="3656013" algn="l"/>
                <a:tab pos="4570413" algn="l"/>
                <a:tab pos="5484813" algn="l"/>
                <a:tab pos="6399213" algn="l"/>
                <a:tab pos="7313613" algn="l"/>
                <a:tab pos="8228013" algn="l"/>
                <a:tab pos="9142413" algn="l"/>
                <a:tab pos="10056813" algn="l"/>
              </a:tabLst>
            </a:pPr>
            <a:endParaRPr lang="cs-CZ" sz="1600" b="1" dirty="0">
              <a:solidFill>
                <a:srgbClr val="000000"/>
              </a:solidFill>
              <a:latin typeface="Perpetu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09600" y="228600"/>
            <a:ext cx="7707313" cy="974725"/>
          </a:xfrm>
        </p:spPr>
        <p:txBody>
          <a:bodyPr/>
          <a:lstStyle/>
          <a:p>
            <a:r>
              <a:rPr lang="sk-SK" altLang="sk-SK" b="1" dirty="0" smtClean="0">
                <a:solidFill>
                  <a:srgbClr val="696464"/>
                </a:solidFill>
                <a:latin typeface="Arial Narrow" pitchFamily="32" charset="0"/>
                <a:ea typeface="Microsoft YaHei" charset="-122"/>
                <a:cs typeface="+mn-cs"/>
              </a:rPr>
              <a:t>Survey</a:t>
            </a:r>
          </a:p>
        </p:txBody>
      </p:sp>
      <p:sp>
        <p:nvSpPr>
          <p:cNvPr id="8195" name="Rectangle 4"/>
          <p:cNvSpPr>
            <a:spLocks noGrp="1" noChangeArrowheads="1"/>
          </p:cNvSpPr>
          <p:nvPr>
            <p:ph type="body" idx="1"/>
          </p:nvPr>
        </p:nvSpPr>
        <p:spPr>
          <a:xfrm>
            <a:off x="381000" y="1371600"/>
            <a:ext cx="8229600" cy="5257800"/>
          </a:xfrm>
        </p:spPr>
        <p:txBody>
          <a:bodyPr/>
          <a:lstStyle/>
          <a:p>
            <a:pPr>
              <a:buFont typeface="Wingdings 2" pitchFamily="16" charset="2"/>
              <a:buNone/>
            </a:pPr>
            <a:r>
              <a:rPr lang="sk-SK" altLang="sk-SK" sz="3200" dirty="0" smtClean="0">
                <a:solidFill>
                  <a:srgbClr val="000000"/>
                </a:solidFill>
                <a:latin typeface="Arial Narrow" pitchFamily="32" charset="0"/>
                <a:ea typeface="Microsoft YaHei" charset="-122"/>
              </a:rPr>
              <a:t>= prieskum, </a:t>
            </a:r>
            <a:r>
              <a:rPr lang="sk-SK" altLang="sk-SK" sz="3200" dirty="0" err="1" smtClean="0">
                <a:solidFill>
                  <a:srgbClr val="000000"/>
                </a:solidFill>
                <a:latin typeface="Arial Narrow" pitchFamily="32" charset="0"/>
                <a:ea typeface="Microsoft YaHei" charset="-122"/>
              </a:rPr>
              <a:t>šetření</a:t>
            </a:r>
            <a:endParaRPr lang="sk-SK" altLang="sk-SK" sz="3200" dirty="0" smtClean="0">
              <a:solidFill>
                <a:srgbClr val="000000"/>
              </a:solidFill>
              <a:latin typeface="Arial Narrow" pitchFamily="32" charset="0"/>
              <a:ea typeface="Microsoft YaHei" charset="-122"/>
            </a:endParaRPr>
          </a:p>
          <a:p>
            <a:r>
              <a:rPr lang="sk-SK" altLang="sk-SK" sz="3200" dirty="0" smtClean="0">
                <a:solidFill>
                  <a:srgbClr val="000000"/>
                </a:solidFill>
                <a:latin typeface="Arial Narrow" pitchFamily="32" charset="0"/>
                <a:ea typeface="Microsoft YaHei" charset="-122"/>
              </a:rPr>
              <a:t>hlavné črty: </a:t>
            </a:r>
          </a:p>
          <a:p>
            <a:pPr>
              <a:buFont typeface="Wingdings 2" pitchFamily="16" charset="2"/>
              <a:buNone/>
            </a:pPr>
            <a:r>
              <a:rPr lang="sk-SK" altLang="sk-SK" sz="3200" dirty="0" smtClean="0">
                <a:solidFill>
                  <a:srgbClr val="000000"/>
                </a:solidFill>
                <a:latin typeface="Arial Narrow" pitchFamily="32" charset="0"/>
                <a:ea typeface="Microsoft YaHei" charset="-122"/>
              </a:rPr>
              <a:t>1. spôsob zberu dát</a:t>
            </a:r>
          </a:p>
          <a:p>
            <a:pPr>
              <a:buFont typeface="Wingdings 2" pitchFamily="16" charset="2"/>
              <a:buNone/>
            </a:pPr>
            <a:r>
              <a:rPr lang="sk-SK" altLang="sk-SK" sz="3200" dirty="0" smtClean="0">
                <a:solidFill>
                  <a:srgbClr val="000000"/>
                </a:solidFill>
                <a:latin typeface="Arial Narrow" pitchFamily="32" charset="0"/>
                <a:ea typeface="Microsoft YaHei" charset="-122"/>
              </a:rPr>
              <a:t>- údaje o tých istých premenných/charakteristikách od viacerých </a:t>
            </a:r>
            <a:r>
              <a:rPr lang="sk-SK" altLang="sk-SK" sz="3200" dirty="0" smtClean="0">
                <a:solidFill>
                  <a:srgbClr val="000000"/>
                </a:solidFill>
                <a:latin typeface="Arial Narrow" pitchFamily="32" charset="0"/>
                <a:ea typeface="Microsoft YaHei" charset="-122"/>
              </a:rPr>
              <a:t>osôb/prípadov</a:t>
            </a:r>
            <a:endParaRPr lang="sk-SK" altLang="sk-SK" sz="3200" dirty="0" smtClean="0">
              <a:solidFill>
                <a:srgbClr val="000000"/>
              </a:solidFill>
              <a:latin typeface="Arial Narrow" pitchFamily="32" charset="0"/>
              <a:ea typeface="Microsoft YaHei" charset="-122"/>
            </a:endParaRPr>
          </a:p>
          <a:p>
            <a:pPr>
              <a:buFont typeface="Wingdings 2" pitchFamily="16" charset="2"/>
              <a:buNone/>
            </a:pPr>
            <a:r>
              <a:rPr lang="sk-SK" altLang="sk-SK" sz="3200" dirty="0" smtClean="0">
                <a:solidFill>
                  <a:srgbClr val="000000"/>
                </a:solidFill>
                <a:latin typeface="Arial Narrow" pitchFamily="32" charset="0"/>
                <a:ea typeface="Microsoft YaHei" charset="-122"/>
              </a:rPr>
              <a:t>2. metóda analýzy </a:t>
            </a:r>
          </a:p>
          <a:p>
            <a:pPr>
              <a:buFont typeface="Wingdings 2" pitchFamily="16" charset="2"/>
              <a:buNone/>
            </a:pPr>
            <a:r>
              <a:rPr lang="sk-SK" altLang="sk-SK" sz="3200" dirty="0" smtClean="0">
                <a:solidFill>
                  <a:srgbClr val="000000"/>
                </a:solidFill>
                <a:latin typeface="Arial Narrow" pitchFamily="32" charset="0"/>
                <a:ea typeface="Microsoft YaHei" charset="-122"/>
              </a:rPr>
              <a:t>- </a:t>
            </a:r>
            <a:r>
              <a:rPr lang="sk-SK" altLang="sk-SK" sz="3200" dirty="0" smtClean="0">
                <a:solidFill>
                  <a:srgbClr val="000000"/>
                </a:solidFill>
                <a:latin typeface="Arial Narrow" pitchFamily="32" charset="0"/>
                <a:ea typeface="Microsoft YaHei" charset="-122"/>
              </a:rPr>
              <a:t>popisujeme </a:t>
            </a:r>
            <a:r>
              <a:rPr lang="sk-SK" altLang="sk-SK" sz="3200" dirty="0" smtClean="0">
                <a:solidFill>
                  <a:srgbClr val="000000"/>
                </a:solidFill>
                <a:latin typeface="Arial Narrow" pitchFamily="32" charset="0"/>
                <a:ea typeface="Microsoft YaHei" charset="-122"/>
              </a:rPr>
              <a:t>charakteristiky súboru </a:t>
            </a:r>
            <a:r>
              <a:rPr lang="sk-SK" altLang="sk-SK" sz="3200" dirty="0" smtClean="0">
                <a:solidFill>
                  <a:srgbClr val="000000"/>
                </a:solidFill>
                <a:latin typeface="Arial Narrow" pitchFamily="32" charset="0"/>
                <a:ea typeface="Microsoft YaHei" charset="-122"/>
              </a:rPr>
              <a:t>osôb/</a:t>
            </a:r>
            <a:r>
              <a:rPr lang="sk-SK" altLang="sk-SK" sz="3200" dirty="0" smtClean="0">
                <a:solidFill>
                  <a:srgbClr val="000000"/>
                </a:solidFill>
                <a:latin typeface="Arial Narrow" pitchFamily="32" charset="0"/>
                <a:ea typeface="Microsoft YaHei" charset="-122"/>
              </a:rPr>
              <a:t>prípadov</a:t>
            </a:r>
            <a:endParaRPr lang="sk-SK" altLang="sk-SK" sz="3200" dirty="0" smtClean="0">
              <a:solidFill>
                <a:srgbClr val="000000"/>
              </a:solidFill>
              <a:latin typeface="Arial Narrow" pitchFamily="32" charset="0"/>
              <a:ea typeface="Microsoft YaHei" charset="-122"/>
            </a:endParaRPr>
          </a:p>
          <a:p>
            <a:endParaRPr lang="sk-SK" altLang="sk-SK"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1"/>
          <p:cNvSpPr txBox="1">
            <a:spLocks noChangeArrowheads="1"/>
          </p:cNvSpPr>
          <p:nvPr/>
        </p:nvSpPr>
        <p:spPr bwMode="auto">
          <a:xfrm>
            <a:off x="914400" y="274638"/>
            <a:ext cx="7772400" cy="1143000"/>
          </a:xfrm>
          <a:prstGeom prst="rect">
            <a:avLst/>
          </a:prstGeom>
          <a:noFill/>
          <a:ln w="9525">
            <a:noFill/>
            <a:round/>
            <a:headEnd/>
            <a:tailEnd/>
          </a:ln>
        </p:spPr>
        <p:txBody>
          <a:bodyPr bIns="91440" anchor="b"/>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sz="3600" b="1" dirty="0" smtClean="0">
                <a:solidFill>
                  <a:srgbClr val="696464"/>
                </a:solidFill>
                <a:latin typeface="Arial Narrow" pitchFamily="32" charset="0"/>
                <a:ea typeface="Microsoft YaHei" charset="-122"/>
                <a:cs typeface="+mn-cs"/>
              </a:rPr>
              <a:t>Ako (ne)informovať o výskume</a:t>
            </a:r>
          </a:p>
        </p:txBody>
      </p:sp>
      <p:sp>
        <p:nvSpPr>
          <p:cNvPr id="48131" name="Text Box 2"/>
          <p:cNvSpPr txBox="1">
            <a:spLocks noChangeArrowheads="1"/>
          </p:cNvSpPr>
          <p:nvPr/>
        </p:nvSpPr>
        <p:spPr bwMode="auto">
          <a:xfrm>
            <a:off x="914400" y="1714500"/>
            <a:ext cx="7772400" cy="4305300"/>
          </a:xfrm>
          <a:prstGeom prst="rect">
            <a:avLst/>
          </a:prstGeom>
          <a:noFill/>
          <a:ln w="9525">
            <a:noFill/>
            <a:round/>
            <a:headEnd/>
            <a:tailEnd/>
          </a:ln>
        </p:spPr>
        <p:txBody>
          <a:bodyPr/>
          <a:lstStyle/>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Parametre vzorky?</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Metóda?</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Generalizácia zistení na celú populáciu/verejnosť? (ide o internetovú populáciu do 70 rokov)</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1"/>
          <p:cNvSpPr txBox="1">
            <a:spLocks noChangeArrowheads="1"/>
          </p:cNvSpPr>
          <p:nvPr/>
        </p:nvSpPr>
        <p:spPr bwMode="auto">
          <a:xfrm>
            <a:off x="642938" y="60325"/>
            <a:ext cx="8043862" cy="1355725"/>
          </a:xfrm>
          <a:prstGeom prst="rect">
            <a:avLst/>
          </a:prstGeom>
          <a:noFill/>
          <a:ln w="9525">
            <a:noFill/>
            <a:round/>
            <a:headEnd/>
            <a:tailEnd/>
          </a:ln>
        </p:spPr>
        <p:txBody>
          <a:bodyPr bIns="91440" anchor="b"/>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sz="3600" b="1" dirty="0" smtClean="0">
                <a:solidFill>
                  <a:srgbClr val="696464"/>
                </a:solidFill>
                <a:latin typeface="Arial Narrow" pitchFamily="32" charset="0"/>
                <a:ea typeface="Microsoft YaHei" charset="-122"/>
                <a:cs typeface="+mn-cs"/>
              </a:rPr>
              <a:t>10 najčastejších chýb médií pri interpretácii výskumu</a:t>
            </a:r>
          </a:p>
        </p:txBody>
      </p:sp>
      <p:sp>
        <p:nvSpPr>
          <p:cNvPr id="49155" name="Text Box 2"/>
          <p:cNvSpPr txBox="1">
            <a:spLocks noChangeArrowheads="1"/>
          </p:cNvSpPr>
          <p:nvPr/>
        </p:nvSpPr>
        <p:spPr bwMode="auto">
          <a:xfrm>
            <a:off x="428625" y="1700213"/>
            <a:ext cx="8258175" cy="4124325"/>
          </a:xfrm>
          <a:prstGeom prst="rect">
            <a:avLst/>
          </a:prstGeom>
          <a:noFill/>
          <a:ln w="9525">
            <a:noFill/>
            <a:round/>
            <a:headEnd/>
            <a:tailEnd/>
          </a:ln>
        </p:spPr>
        <p:txBody>
          <a:bodyPr/>
          <a:lstStyle/>
          <a:p>
            <a:pPr marL="514350" indent="-514350">
              <a:spcBef>
                <a:spcPts val="575"/>
              </a:spcBef>
              <a:buClr>
                <a:srgbClr val="D34817"/>
              </a:buClr>
              <a:buSzPct val="85000"/>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Zámena ankety so serióznym výskumom</a:t>
            </a:r>
          </a:p>
          <a:p>
            <a:pPr marL="514350" indent="-514350">
              <a:spcBef>
                <a:spcPts val="575"/>
              </a:spcBef>
              <a:buClr>
                <a:srgbClr val="D34817"/>
              </a:buClr>
              <a:buSzPct val="85000"/>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Zovšeobecnenie výsledkov výskumu z konkrétnej cieľovej skupiny na bežnú populáciu (či širšiu cieľovú skupinu)</a:t>
            </a:r>
          </a:p>
          <a:p>
            <a:pPr marL="514350" indent="-514350">
              <a:spcBef>
                <a:spcPts val="575"/>
              </a:spcBef>
              <a:buClr>
                <a:srgbClr val="D34817"/>
              </a:buClr>
              <a:buSzPct val="85000"/>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Interpretácia výsledkov nad rámec zisťovaných údajov</a:t>
            </a:r>
          </a:p>
          <a:p>
            <a:pPr marL="514350" indent="-514350">
              <a:spcBef>
                <a:spcPts val="575"/>
              </a:spcBef>
              <a:buClr>
                <a:srgbClr val="D34817"/>
              </a:buClr>
              <a:buSzPct val="85000"/>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Nepresná interpretácia znenia otázky (či variant odpovedí)</a:t>
            </a:r>
          </a:p>
          <a:p>
            <a:pPr marL="514350" indent="-514350">
              <a:spcBef>
                <a:spcPts val="575"/>
              </a:spcBef>
              <a:buClr>
                <a:srgbClr val="D34817"/>
              </a:buClr>
              <a:buSzPct val="85000"/>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Zámena výskumu a tvrdých dát</a:t>
            </a:r>
          </a:p>
          <a:p>
            <a:pPr marL="271463" indent="-271463" algn="r">
              <a:spcBef>
                <a:spcPts val="575"/>
              </a:spcBef>
              <a:buClr>
                <a:srgbClr val="D34817"/>
              </a:buClr>
              <a:buSzPct val="8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000" dirty="0" smtClean="0">
                <a:latin typeface="Arial Narrow" pitchFamily="34" charset="0"/>
                <a:cs typeface="+mn-cs"/>
              </a:rPr>
              <a:t>Zdroj: </a:t>
            </a:r>
            <a:r>
              <a:rPr lang="cs-CZ" sz="2000" dirty="0" smtClean="0">
                <a:latin typeface="Arial Narrow" pitchFamily="34" charset="0"/>
                <a:cs typeface="+mn-cs"/>
              </a:rPr>
              <a:t>SIMAR - Sdružení agentur pro výzkum trhu a veřejného mínění</a:t>
            </a:r>
          </a:p>
          <a:p>
            <a:pPr marL="512763" indent="-512763">
              <a:spcBef>
                <a:spcPts val="575"/>
              </a:spcBef>
              <a:buClr>
                <a:srgbClr val="D34817"/>
              </a:buClr>
              <a:buSzPct val="85000"/>
              <a:buFont typeface="Wingdings 2" pitchFamily="16" charset="2"/>
              <a:buNone/>
              <a:tabLst>
                <a:tab pos="1152525" algn="l"/>
                <a:tab pos="2066925" algn="l"/>
                <a:tab pos="2981325" algn="l"/>
                <a:tab pos="3895725" algn="l"/>
                <a:tab pos="4810125" algn="l"/>
                <a:tab pos="5724525" algn="l"/>
                <a:tab pos="6638925" algn="l"/>
                <a:tab pos="7553325" algn="l"/>
                <a:tab pos="8467725" algn="l"/>
                <a:tab pos="9382125" algn="l"/>
                <a:tab pos="10296525" algn="l"/>
              </a:tabLst>
            </a:pPr>
            <a:endParaRPr lang="cs-CZ" sz="2000" b="1" dirty="0">
              <a:solidFill>
                <a:srgbClr val="000000"/>
              </a:solidFill>
              <a:latin typeface="Perpetu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1"/>
          <p:cNvSpPr txBox="1">
            <a:spLocks noChangeArrowheads="1"/>
          </p:cNvSpPr>
          <p:nvPr/>
        </p:nvSpPr>
        <p:spPr bwMode="auto">
          <a:xfrm>
            <a:off x="304800" y="1447800"/>
            <a:ext cx="8534400" cy="5181600"/>
          </a:xfrm>
          <a:prstGeom prst="rect">
            <a:avLst/>
          </a:prstGeom>
          <a:noFill/>
          <a:ln w="9525">
            <a:noFill/>
            <a:round/>
            <a:headEnd/>
            <a:tailEnd/>
          </a:ln>
        </p:spPr>
        <p:txBody>
          <a:bodyPr/>
          <a:lstStyle/>
          <a:p>
            <a:pPr marL="514350" indent="-514350">
              <a:spcBef>
                <a:spcPts val="575"/>
              </a:spcBef>
              <a:buClr>
                <a:srgbClr val="D34817"/>
              </a:buClr>
              <a:buSzPct val="85000"/>
              <a:buFont typeface="+mj-lt"/>
              <a:buAutoNum type="arabicPeriod" startAt="6"/>
              <a:tabLst>
                <a:tab pos="1152525" algn="l"/>
                <a:tab pos="2066925" algn="l"/>
                <a:tab pos="2981325" algn="l"/>
                <a:tab pos="3895725" algn="l"/>
                <a:tab pos="4810125" algn="l"/>
                <a:tab pos="5724525" algn="l"/>
                <a:tab pos="6638925" algn="l"/>
                <a:tab pos="7553325" algn="l"/>
                <a:tab pos="8467725" algn="l"/>
                <a:tab pos="9382125" algn="l"/>
                <a:tab pos="10296525" algn="l"/>
              </a:tabLst>
            </a:pPr>
            <a:r>
              <a:rPr lang="sk-SK" sz="2800" dirty="0" smtClean="0">
                <a:latin typeface="Arial Narrow" pitchFamily="34" charset="0"/>
                <a:cs typeface="+mn-cs"/>
              </a:rPr>
              <a:t>Neúplná informácia (plán rozvoja „A“ má v obci podporu väčšieho počtu obyvateľov než plán „B“;  ale zároveň má však plán „A“ i viac odporcov ako plán „B“) </a:t>
            </a:r>
          </a:p>
          <a:p>
            <a:pPr marL="514350" indent="-514350">
              <a:spcBef>
                <a:spcPts val="575"/>
              </a:spcBef>
              <a:buClr>
                <a:srgbClr val="D34817"/>
              </a:buClr>
              <a:buSzPct val="85000"/>
              <a:buFont typeface="+mj-lt"/>
              <a:buAutoNum type="arabicPeriod" startAt="6"/>
              <a:tabLst>
                <a:tab pos="1152525" algn="l"/>
                <a:tab pos="2066925" algn="l"/>
                <a:tab pos="2981325" algn="l"/>
                <a:tab pos="3895725" algn="l"/>
                <a:tab pos="4810125" algn="l"/>
                <a:tab pos="5724525" algn="l"/>
                <a:tab pos="6638925" algn="l"/>
                <a:tab pos="7553325" algn="l"/>
                <a:tab pos="8467725" algn="l"/>
                <a:tab pos="9382125" algn="l"/>
                <a:tab pos="10296525" algn="l"/>
              </a:tabLst>
            </a:pPr>
            <a:r>
              <a:rPr lang="sk-SK" sz="2800" dirty="0" smtClean="0">
                <a:latin typeface="Arial Narrow" pitchFamily="34" charset="0"/>
                <a:cs typeface="+mn-cs"/>
              </a:rPr>
              <a:t>Porovnávanie výsledkov metodicky neporovnateľných výskumov (iná vzorka, iná metóda – napr. anketa </a:t>
            </a:r>
            <a:r>
              <a:rPr lang="sk-SK" sz="2800" dirty="0" err="1" smtClean="0">
                <a:latin typeface="Arial Narrow" pitchFamily="34" charset="0"/>
                <a:cs typeface="+mn-cs"/>
              </a:rPr>
              <a:t>versus</a:t>
            </a:r>
            <a:r>
              <a:rPr lang="sk-SK" sz="2800" dirty="0" smtClean="0">
                <a:latin typeface="Arial Narrow" pitchFamily="34" charset="0"/>
                <a:cs typeface="+mn-cs"/>
              </a:rPr>
              <a:t> kvótny výber)</a:t>
            </a:r>
          </a:p>
          <a:p>
            <a:pPr marL="514350" indent="-514350">
              <a:spcBef>
                <a:spcPts val="575"/>
              </a:spcBef>
              <a:buClr>
                <a:srgbClr val="D34817"/>
              </a:buClr>
              <a:buSzPct val="85000"/>
              <a:buFont typeface="+mj-lt"/>
              <a:buAutoNum type="arabicPeriod" startAt="6"/>
              <a:tabLst>
                <a:tab pos="1152525" algn="l"/>
                <a:tab pos="2066925" algn="l"/>
                <a:tab pos="2981325" algn="l"/>
                <a:tab pos="3895725" algn="l"/>
                <a:tab pos="4810125" algn="l"/>
                <a:tab pos="5724525" algn="l"/>
                <a:tab pos="6638925" algn="l"/>
                <a:tab pos="7553325" algn="l"/>
                <a:tab pos="8467725" algn="l"/>
                <a:tab pos="9382125" algn="l"/>
                <a:tab pos="10296525" algn="l"/>
              </a:tabLst>
            </a:pPr>
            <a:r>
              <a:rPr lang="sk-SK" sz="2800" dirty="0" smtClean="0">
                <a:latin typeface="Arial Narrow" pitchFamily="34" charset="0"/>
                <a:cs typeface="+mn-cs"/>
              </a:rPr>
              <a:t>Uvedenie výsledkov výskumu bez zdroja (kto a ako realizoval…)</a:t>
            </a:r>
          </a:p>
          <a:p>
            <a:pPr marL="514350" indent="-514350">
              <a:spcBef>
                <a:spcPts val="575"/>
              </a:spcBef>
              <a:buClr>
                <a:srgbClr val="D34817"/>
              </a:buClr>
              <a:buSzPct val="85000"/>
              <a:buFont typeface="+mj-lt"/>
              <a:buAutoNum type="arabicPeriod" startAt="6"/>
              <a:tabLst>
                <a:tab pos="1152525" algn="l"/>
                <a:tab pos="2066925" algn="l"/>
                <a:tab pos="2981325" algn="l"/>
                <a:tab pos="3895725" algn="l"/>
                <a:tab pos="4810125" algn="l"/>
                <a:tab pos="5724525" algn="l"/>
                <a:tab pos="6638925" algn="l"/>
                <a:tab pos="7553325" algn="l"/>
                <a:tab pos="8467725" algn="l"/>
                <a:tab pos="9382125" algn="l"/>
                <a:tab pos="10296525" algn="l"/>
              </a:tabLst>
            </a:pPr>
            <a:r>
              <a:rPr lang="sk-SK" sz="2800" dirty="0" smtClean="0">
                <a:latin typeface="Arial Narrow" pitchFamily="34" charset="0"/>
                <a:cs typeface="+mn-cs"/>
              </a:rPr>
              <a:t>Použitie časovo </a:t>
            </a:r>
            <a:r>
              <a:rPr lang="sk-SK" sz="2800" dirty="0" err="1" smtClean="0">
                <a:latin typeface="Arial Narrow" pitchFamily="34" charset="0"/>
                <a:cs typeface="+mn-cs"/>
              </a:rPr>
              <a:t>zastaralých</a:t>
            </a:r>
            <a:r>
              <a:rPr lang="sk-SK" sz="2800" dirty="0" smtClean="0">
                <a:latin typeface="Arial Narrow" pitchFamily="34" charset="0"/>
                <a:cs typeface="+mn-cs"/>
              </a:rPr>
              <a:t> či vecne prekonaných dát</a:t>
            </a:r>
          </a:p>
          <a:p>
            <a:pPr marL="514350" indent="-514350">
              <a:spcBef>
                <a:spcPts val="575"/>
              </a:spcBef>
              <a:buClr>
                <a:srgbClr val="D34817"/>
              </a:buClr>
              <a:buSzPct val="85000"/>
              <a:buFont typeface="+mj-lt"/>
              <a:buAutoNum type="arabicPeriod" startAt="6"/>
              <a:tabLst>
                <a:tab pos="1152525" algn="l"/>
                <a:tab pos="2066925" algn="l"/>
                <a:tab pos="2981325" algn="l"/>
                <a:tab pos="3895725" algn="l"/>
                <a:tab pos="4810125" algn="l"/>
                <a:tab pos="5724525" algn="l"/>
                <a:tab pos="6638925" algn="l"/>
                <a:tab pos="7553325" algn="l"/>
                <a:tab pos="8467725" algn="l"/>
                <a:tab pos="9382125" algn="l"/>
                <a:tab pos="10296525" algn="l"/>
              </a:tabLst>
            </a:pPr>
            <a:r>
              <a:rPr lang="sk-SK" sz="2800" dirty="0" smtClean="0">
                <a:latin typeface="Arial Narrow" pitchFamily="34" charset="0"/>
                <a:cs typeface="+mn-cs"/>
              </a:rPr>
              <a:t>Neoverenie si pôvodu výskumu, solídnosti realizátora</a:t>
            </a:r>
            <a:endParaRPr lang="sk-SK" sz="1600" b="1" dirty="0">
              <a:solidFill>
                <a:srgbClr val="000000"/>
              </a:solidFill>
              <a:latin typeface="Perpetua" pitchFamily="16" charset="0"/>
            </a:endParaRPr>
          </a:p>
          <a:p>
            <a:pPr marL="512763" indent="-512763" algn="r">
              <a:spcBef>
                <a:spcPts val="575"/>
              </a:spcBef>
              <a:buClr>
                <a:srgbClr val="D34817"/>
              </a:buClr>
              <a:buSzPct val="85000"/>
              <a:tabLst>
                <a:tab pos="1152525" algn="l"/>
                <a:tab pos="2066925" algn="l"/>
                <a:tab pos="2981325" algn="l"/>
                <a:tab pos="3895725" algn="l"/>
                <a:tab pos="4810125" algn="l"/>
                <a:tab pos="5724525" algn="l"/>
                <a:tab pos="6638925" algn="l"/>
                <a:tab pos="7553325" algn="l"/>
                <a:tab pos="8467725" algn="l"/>
                <a:tab pos="9382125" algn="l"/>
                <a:tab pos="10296525" algn="l"/>
              </a:tabLst>
            </a:pPr>
            <a:r>
              <a:rPr lang="sk-SK" sz="2000" dirty="0" smtClean="0">
                <a:latin typeface="Arial Narrow" pitchFamily="34" charset="0"/>
                <a:cs typeface="+mn-cs"/>
              </a:rPr>
              <a:t>Zdroj: </a:t>
            </a:r>
            <a:r>
              <a:rPr lang="cs-CZ" sz="2000" dirty="0" smtClean="0">
                <a:latin typeface="Arial Narrow" pitchFamily="34" charset="0"/>
                <a:cs typeface="+mn-cs"/>
              </a:rPr>
              <a:t>SIMAR - Sdružení agentur pro výzkum trhu a veřejného mínění</a:t>
            </a:r>
          </a:p>
        </p:txBody>
      </p:sp>
      <p:sp>
        <p:nvSpPr>
          <p:cNvPr id="50179" name="Text Box 2"/>
          <p:cNvSpPr txBox="1">
            <a:spLocks noChangeArrowheads="1"/>
          </p:cNvSpPr>
          <p:nvPr/>
        </p:nvSpPr>
        <p:spPr bwMode="auto">
          <a:xfrm>
            <a:off x="914400" y="60325"/>
            <a:ext cx="7772400" cy="1355725"/>
          </a:xfrm>
          <a:prstGeom prst="rect">
            <a:avLst/>
          </a:prstGeom>
          <a:noFill/>
          <a:ln w="9525">
            <a:noFill/>
            <a:round/>
            <a:headEnd/>
            <a:tailEnd/>
          </a:ln>
        </p:spPr>
        <p:txBody>
          <a:bodyPr bIns="91440" anchor="b"/>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sz="3600" b="1" dirty="0" smtClean="0">
                <a:solidFill>
                  <a:srgbClr val="696464"/>
                </a:solidFill>
                <a:latin typeface="Arial Narrow" pitchFamily="32" charset="0"/>
                <a:ea typeface="Microsoft YaHei" charset="-122"/>
                <a:cs typeface="+mn-cs"/>
              </a:rPr>
              <a:t>10 najčastejších chýb médií pri interpretácii výskumu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Text Box 2"/>
          <p:cNvSpPr txBox="1">
            <a:spLocks noChangeArrowheads="1"/>
          </p:cNvSpPr>
          <p:nvPr/>
        </p:nvSpPr>
        <p:spPr bwMode="auto">
          <a:xfrm>
            <a:off x="914400" y="60325"/>
            <a:ext cx="7772400" cy="1355725"/>
          </a:xfrm>
          <a:prstGeom prst="rect">
            <a:avLst/>
          </a:prstGeom>
          <a:noFill/>
          <a:ln w="9525">
            <a:noFill/>
            <a:round/>
            <a:headEnd/>
            <a:tailEnd/>
          </a:ln>
        </p:spPr>
        <p:txBody>
          <a:bodyPr bIns="91440" anchor="b"/>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sz="3600" b="1" dirty="0" smtClean="0">
                <a:solidFill>
                  <a:srgbClr val="696464"/>
                </a:solidFill>
                <a:latin typeface="Arial Narrow" pitchFamily="32" charset="0"/>
                <a:ea typeface="Microsoft YaHei" charset="-122"/>
                <a:cs typeface="+mn-cs"/>
              </a:rPr>
              <a:t>Na čo si dať ešte pozor</a:t>
            </a:r>
          </a:p>
        </p:txBody>
      </p:sp>
      <p:pic>
        <p:nvPicPr>
          <p:cNvPr id="4" name="Obrázok 3" descr="graf.jpg"/>
          <p:cNvPicPr>
            <a:picLocks noChangeAspect="1"/>
          </p:cNvPicPr>
          <p:nvPr/>
        </p:nvPicPr>
        <p:blipFill>
          <a:blip r:embed="rId3" cstate="print"/>
          <a:stretch>
            <a:fillRect/>
          </a:stretch>
        </p:blipFill>
        <p:spPr>
          <a:xfrm>
            <a:off x="838200" y="1371600"/>
            <a:ext cx="6595958" cy="5257800"/>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ok 1" descr="Graf_SIET.jpg"/>
          <p:cNvPicPr>
            <a:picLocks noChangeAspect="1"/>
          </p:cNvPicPr>
          <p:nvPr/>
        </p:nvPicPr>
        <p:blipFill>
          <a:blip r:embed="rId2" cstate="print"/>
          <a:stretch>
            <a:fillRect/>
          </a:stretch>
        </p:blipFill>
        <p:spPr>
          <a:xfrm>
            <a:off x="533400" y="304800"/>
            <a:ext cx="8178484" cy="63246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0" y="274638"/>
            <a:ext cx="7772400" cy="1020762"/>
          </a:xfrm>
        </p:spPr>
        <p:txBody>
          <a:bodyPr/>
          <a:lstStyle/>
          <a:p>
            <a:r>
              <a:rPr lang="sk-SK" altLang="sk-SK" b="1" dirty="0" smtClean="0">
                <a:solidFill>
                  <a:srgbClr val="696464"/>
                </a:solidFill>
                <a:latin typeface="Arial Narrow" pitchFamily="32" charset="0"/>
                <a:ea typeface="Microsoft YaHei" charset="-122"/>
                <a:cs typeface="+mn-cs"/>
              </a:rPr>
              <a:t>Dotazník</a:t>
            </a:r>
          </a:p>
        </p:txBody>
      </p:sp>
      <p:sp>
        <p:nvSpPr>
          <p:cNvPr id="8195" name="Rectangle 3"/>
          <p:cNvSpPr>
            <a:spLocks noGrp="1" noChangeArrowheads="1"/>
          </p:cNvSpPr>
          <p:nvPr>
            <p:ph type="body" idx="1"/>
          </p:nvPr>
        </p:nvSpPr>
        <p:spPr>
          <a:xfrm>
            <a:off x="381000" y="1371600"/>
            <a:ext cx="8305800" cy="5105400"/>
          </a:xfrm>
        </p:spPr>
        <p:txBody>
          <a:bodyPr/>
          <a:lstStyle/>
          <a:p>
            <a:r>
              <a:rPr lang="sk-SK" altLang="sk-SK" sz="3200" dirty="0" smtClean="0">
                <a:solidFill>
                  <a:srgbClr val="000000"/>
                </a:solidFill>
                <a:latin typeface="Arial Narrow" pitchFamily="32" charset="0"/>
                <a:ea typeface="Microsoft YaHei" charset="-122"/>
              </a:rPr>
              <a:t>vysoko štruktúrovaná technika získavania dát</a:t>
            </a:r>
          </a:p>
          <a:p>
            <a:r>
              <a:rPr lang="sk-SK" altLang="sk-SK" sz="3200" dirty="0" smtClean="0">
                <a:solidFill>
                  <a:srgbClr val="000000"/>
                </a:solidFill>
                <a:latin typeface="Arial Narrow" pitchFamily="32" charset="0"/>
                <a:ea typeface="Microsoft YaHei" charset="-122"/>
              </a:rPr>
              <a:t>každý respondent odpovedá na ten istý s</a:t>
            </a:r>
            <a:r>
              <a:rPr lang="cs-CZ" altLang="sk-SK" sz="3200" dirty="0" smtClean="0">
                <a:solidFill>
                  <a:srgbClr val="000000"/>
                </a:solidFill>
                <a:latin typeface="Arial Narrow" pitchFamily="32" charset="0"/>
                <a:ea typeface="Microsoft YaHei" charset="-122"/>
              </a:rPr>
              <a:t>úbor</a:t>
            </a:r>
            <a:r>
              <a:rPr lang="sk-SK" altLang="sk-SK" sz="3200" dirty="0" smtClean="0">
                <a:solidFill>
                  <a:srgbClr val="000000"/>
                </a:solidFill>
                <a:latin typeface="Arial Narrow" pitchFamily="32" charset="0"/>
                <a:ea typeface="Microsoft YaHei" charset="-122"/>
              </a:rPr>
              <a:t> otázok</a:t>
            </a:r>
          </a:p>
          <a:p>
            <a:r>
              <a:rPr lang="sk-SK" altLang="sk-SK" sz="3200" dirty="0" smtClean="0">
                <a:solidFill>
                  <a:srgbClr val="000000"/>
                </a:solidFill>
                <a:latin typeface="Arial Narrow" pitchFamily="32" charset="0"/>
                <a:ea typeface="Microsoft YaHei" charset="-122"/>
              </a:rPr>
              <a:t>použitie v mediálnom a komunikačnom výskume: </a:t>
            </a:r>
          </a:p>
          <a:p>
            <a:pPr>
              <a:buFont typeface="Wingdings 2" pitchFamily="16" charset="2"/>
              <a:buNone/>
            </a:pPr>
            <a:r>
              <a:rPr lang="sk-SK" altLang="sk-SK" sz="3200" dirty="0" smtClean="0">
                <a:solidFill>
                  <a:srgbClr val="000000"/>
                </a:solidFill>
                <a:latin typeface="Arial Narrow" pitchFamily="32" charset="0"/>
                <a:ea typeface="Microsoft YaHei" charset="-122"/>
              </a:rPr>
              <a:t>	a) výskum </a:t>
            </a:r>
            <a:r>
              <a:rPr lang="sk-SK" altLang="sk-SK" sz="3200" dirty="0" smtClean="0">
                <a:solidFill>
                  <a:srgbClr val="000000"/>
                </a:solidFill>
                <a:latin typeface="Arial Narrow" pitchFamily="32" charset="0"/>
                <a:ea typeface="Microsoft YaHei" charset="-122"/>
              </a:rPr>
              <a:t>publík</a:t>
            </a:r>
            <a:endParaRPr lang="sk-SK" altLang="sk-SK" sz="3200" dirty="0" smtClean="0">
              <a:solidFill>
                <a:srgbClr val="000000"/>
              </a:solidFill>
              <a:latin typeface="Arial Narrow" pitchFamily="32" charset="0"/>
              <a:ea typeface="Microsoft YaHei" charset="-122"/>
            </a:endParaRPr>
          </a:p>
          <a:p>
            <a:pPr>
              <a:buFont typeface="Wingdings 2" pitchFamily="16" charset="2"/>
              <a:buNone/>
            </a:pPr>
            <a:r>
              <a:rPr lang="sk-SK" altLang="sk-SK" sz="3200" dirty="0" smtClean="0">
                <a:solidFill>
                  <a:srgbClr val="000000"/>
                </a:solidFill>
                <a:latin typeface="Arial Narrow" pitchFamily="32" charset="0"/>
                <a:ea typeface="Microsoft YaHei" charset="-122"/>
              </a:rPr>
              <a:t>	b) výskum reprezentantov mediálnych inštitúcií</a:t>
            </a:r>
          </a:p>
          <a:p>
            <a:endParaRPr lang="sk-SK" altLang="sk-SK" sz="28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box(in)">
                                      <p:cBhvr>
                                        <p:cTn id="7" dur="5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box(in)">
                                      <p:cBhvr>
                                        <p:cTn id="12" dur="500"/>
                                        <p:tgtEl>
                                          <p:spTgt spid="81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box(in)">
                                      <p:cBhvr>
                                        <p:cTn id="17" dur="500"/>
                                        <p:tgtEl>
                                          <p:spTgt spid="81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8195">
                                            <p:txEl>
                                              <p:pRg st="3" end="3"/>
                                            </p:txEl>
                                          </p:spTgt>
                                        </p:tgtEl>
                                        <p:attrNameLst>
                                          <p:attrName>style.visibility</p:attrName>
                                        </p:attrNameLst>
                                      </p:cBhvr>
                                      <p:to>
                                        <p:strVal val="visible"/>
                                      </p:to>
                                    </p:set>
                                    <p:animEffect transition="in" filter="box(in)">
                                      <p:cBhvr>
                                        <p:cTn id="22" dur="500"/>
                                        <p:tgtEl>
                                          <p:spTgt spid="819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8195">
                                            <p:txEl>
                                              <p:pRg st="4" end="4"/>
                                            </p:txEl>
                                          </p:spTgt>
                                        </p:tgtEl>
                                        <p:attrNameLst>
                                          <p:attrName>style.visibility</p:attrName>
                                        </p:attrNameLst>
                                      </p:cBhvr>
                                      <p:to>
                                        <p:strVal val="visible"/>
                                      </p:to>
                                    </p:set>
                                    <p:animEffect transition="in" filter="box(in)">
                                      <p:cBhvr>
                                        <p:cTn id="27" dur="500"/>
                                        <p:tgtEl>
                                          <p:spTgt spid="81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609600" y="304800"/>
            <a:ext cx="7772400" cy="1066800"/>
          </a:xfrm>
        </p:spPr>
        <p:txBody>
          <a:bodyPr/>
          <a:lstStyle/>
          <a:p>
            <a:r>
              <a:rPr lang="cs-CZ" altLang="sk-SK" b="1" dirty="0" smtClean="0">
                <a:solidFill>
                  <a:srgbClr val="696464"/>
                </a:solidFill>
                <a:latin typeface="Arial Narrow" pitchFamily="32" charset="0"/>
                <a:ea typeface="Microsoft YaHei" charset="-122"/>
                <a:cs typeface="+mn-cs"/>
              </a:rPr>
              <a:t>Formy </a:t>
            </a:r>
            <a:r>
              <a:rPr lang="cs-CZ" altLang="sk-SK" b="1" dirty="0" err="1" smtClean="0">
                <a:solidFill>
                  <a:srgbClr val="696464"/>
                </a:solidFill>
                <a:latin typeface="Arial Narrow" pitchFamily="32" charset="0"/>
                <a:ea typeface="Microsoft YaHei" charset="-122"/>
                <a:cs typeface="+mn-cs"/>
              </a:rPr>
              <a:t>distribúcie</a:t>
            </a:r>
            <a:r>
              <a:rPr lang="cs-CZ" altLang="sk-SK" b="1" dirty="0" smtClean="0">
                <a:solidFill>
                  <a:srgbClr val="696464"/>
                </a:solidFill>
                <a:latin typeface="Arial Narrow" pitchFamily="32" charset="0"/>
                <a:ea typeface="Microsoft YaHei" charset="-122"/>
                <a:cs typeface="+mn-cs"/>
              </a:rPr>
              <a:t>/</a:t>
            </a:r>
            <a:r>
              <a:rPr lang="cs-CZ" altLang="sk-SK" b="1" dirty="0" err="1" smtClean="0">
                <a:solidFill>
                  <a:srgbClr val="696464"/>
                </a:solidFill>
                <a:latin typeface="Arial Narrow" pitchFamily="32" charset="0"/>
                <a:ea typeface="Microsoft YaHei" charset="-122"/>
                <a:cs typeface="+mn-cs"/>
              </a:rPr>
              <a:t>vypĺňania</a:t>
            </a:r>
            <a:r>
              <a:rPr lang="cs-CZ" altLang="sk-SK" b="1" dirty="0" smtClean="0">
                <a:solidFill>
                  <a:srgbClr val="696464"/>
                </a:solidFill>
                <a:latin typeface="Arial Narrow" pitchFamily="32" charset="0"/>
                <a:ea typeface="Microsoft YaHei" charset="-122"/>
                <a:cs typeface="+mn-cs"/>
              </a:rPr>
              <a:t> dotazníku</a:t>
            </a:r>
          </a:p>
        </p:txBody>
      </p:sp>
      <p:sp>
        <p:nvSpPr>
          <p:cNvPr id="11267" name="Zástupný symbol pro obsah 2"/>
          <p:cNvSpPr>
            <a:spLocks noGrp="1"/>
          </p:cNvSpPr>
          <p:nvPr>
            <p:ph sz="quarter" idx="1"/>
          </p:nvPr>
        </p:nvSpPr>
        <p:spPr>
          <a:xfrm>
            <a:off x="685800" y="1905000"/>
            <a:ext cx="7772400" cy="4572000"/>
          </a:xfrm>
        </p:spPr>
        <p:txBody>
          <a:bodyPr/>
          <a:lstStyle/>
          <a:p>
            <a:r>
              <a:rPr lang="sk-SK" altLang="sk-SK" sz="2800" dirty="0" smtClean="0">
                <a:solidFill>
                  <a:srgbClr val="000000"/>
                </a:solidFill>
                <a:latin typeface="Arial Narrow" pitchFamily="32" charset="0"/>
                <a:ea typeface="Microsoft YaHei" charset="-122"/>
              </a:rPr>
              <a:t>SAQ (</a:t>
            </a:r>
            <a:r>
              <a:rPr lang="sk-SK" altLang="sk-SK" sz="2800" dirty="0" err="1" smtClean="0">
                <a:solidFill>
                  <a:srgbClr val="000000"/>
                </a:solidFill>
                <a:latin typeface="Arial Narrow" pitchFamily="32" charset="0"/>
                <a:ea typeface="Microsoft YaHei" charset="-122"/>
              </a:rPr>
              <a:t>self-administered</a:t>
            </a:r>
            <a:r>
              <a:rPr lang="sk-SK" altLang="sk-SK" sz="2800" dirty="0" smtClean="0">
                <a:solidFill>
                  <a:srgbClr val="000000"/>
                </a:solidFill>
                <a:latin typeface="Arial Narrow" pitchFamily="32" charset="0"/>
                <a:ea typeface="Microsoft YaHei" charset="-122"/>
              </a:rPr>
              <a:t> </a:t>
            </a:r>
            <a:r>
              <a:rPr lang="sk-SK" altLang="sk-SK" sz="2800" dirty="0" err="1" smtClean="0">
                <a:solidFill>
                  <a:srgbClr val="000000"/>
                </a:solidFill>
                <a:latin typeface="Arial Narrow" pitchFamily="32" charset="0"/>
                <a:ea typeface="Microsoft YaHei" charset="-122"/>
              </a:rPr>
              <a:t>questionnaire</a:t>
            </a:r>
            <a:r>
              <a:rPr lang="sk-SK" altLang="sk-SK" sz="2800" dirty="0" smtClean="0">
                <a:solidFill>
                  <a:srgbClr val="000000"/>
                </a:solidFill>
                <a:latin typeface="Arial Narrow" pitchFamily="32" charset="0"/>
                <a:ea typeface="Microsoft YaHei" charset="-122"/>
              </a:rPr>
              <a:t>)</a:t>
            </a:r>
          </a:p>
          <a:p>
            <a:pPr lvl="1"/>
            <a:r>
              <a:rPr lang="sk-SK" altLang="sk-SK" sz="2800" dirty="0" smtClean="0">
                <a:solidFill>
                  <a:srgbClr val="000000"/>
                </a:solidFill>
                <a:latin typeface="Arial Narrow" pitchFamily="32" charset="0"/>
                <a:ea typeface="Microsoft YaHei" charset="-122"/>
              </a:rPr>
              <a:t>Pošta</a:t>
            </a:r>
          </a:p>
          <a:p>
            <a:pPr lvl="1"/>
            <a:r>
              <a:rPr lang="sk-SK" altLang="sk-SK" sz="2800" dirty="0" err="1" smtClean="0">
                <a:solidFill>
                  <a:srgbClr val="000000"/>
                </a:solidFill>
                <a:latin typeface="Arial Narrow" pitchFamily="32" charset="0"/>
                <a:ea typeface="Microsoft YaHei" charset="-122"/>
              </a:rPr>
              <a:t>Online</a:t>
            </a:r>
            <a:r>
              <a:rPr lang="sk-SK" altLang="sk-SK" sz="2800" dirty="0" smtClean="0">
                <a:solidFill>
                  <a:srgbClr val="000000"/>
                </a:solidFill>
                <a:latin typeface="Arial Narrow" pitchFamily="32" charset="0"/>
                <a:ea typeface="Microsoft YaHei" charset="-122"/>
              </a:rPr>
              <a:t>: CAWI (</a:t>
            </a:r>
            <a:r>
              <a:rPr lang="en-GB" altLang="sk-SK" sz="2800" dirty="0" smtClean="0">
                <a:solidFill>
                  <a:srgbClr val="000000"/>
                </a:solidFill>
                <a:latin typeface="Arial Narrow" pitchFamily="32" charset="0"/>
                <a:ea typeface="Microsoft YaHei" charset="-122"/>
              </a:rPr>
              <a:t>Computer Aided Web Interviewing</a:t>
            </a:r>
            <a:r>
              <a:rPr lang="sk-SK" altLang="sk-SK" sz="2800" dirty="0" smtClean="0">
                <a:solidFill>
                  <a:srgbClr val="000000"/>
                </a:solidFill>
                <a:latin typeface="Arial Narrow" pitchFamily="32" charset="0"/>
                <a:ea typeface="Microsoft YaHei" charset="-122"/>
              </a:rPr>
              <a:t>)</a:t>
            </a:r>
          </a:p>
          <a:p>
            <a:pPr lvl="1"/>
            <a:r>
              <a:rPr lang="sk-SK" altLang="sk-SK" sz="2800" dirty="0" err="1" smtClean="0">
                <a:solidFill>
                  <a:srgbClr val="000000"/>
                </a:solidFill>
                <a:latin typeface="Arial Narrow" pitchFamily="32" charset="0"/>
                <a:ea typeface="Microsoft YaHei" charset="-122"/>
              </a:rPr>
              <a:t>Group-administered</a:t>
            </a:r>
            <a:r>
              <a:rPr lang="sk-SK" altLang="sk-SK" sz="2800" dirty="0" smtClean="0">
                <a:solidFill>
                  <a:srgbClr val="000000"/>
                </a:solidFill>
                <a:latin typeface="Arial Narrow" pitchFamily="32" charset="0"/>
                <a:ea typeface="Microsoft YaHei" charset="-122"/>
              </a:rPr>
              <a:t> </a:t>
            </a:r>
            <a:r>
              <a:rPr lang="sk-SK" altLang="sk-SK" sz="2800" dirty="0" err="1" smtClean="0">
                <a:solidFill>
                  <a:srgbClr val="000000"/>
                </a:solidFill>
                <a:latin typeface="Arial Narrow" pitchFamily="32" charset="0"/>
                <a:ea typeface="Microsoft YaHei" charset="-122"/>
              </a:rPr>
              <a:t>questionnaire</a:t>
            </a:r>
            <a:endParaRPr lang="sk-SK" altLang="sk-SK" sz="2800" dirty="0" smtClean="0">
              <a:solidFill>
                <a:srgbClr val="000000"/>
              </a:solidFill>
              <a:latin typeface="Arial Narrow" pitchFamily="32" charset="0"/>
              <a:ea typeface="Microsoft YaHei" charset="-122"/>
            </a:endParaRPr>
          </a:p>
          <a:p>
            <a:pPr lvl="1"/>
            <a:r>
              <a:rPr lang="sk-SK" altLang="sk-SK" sz="2800" dirty="0" err="1" smtClean="0">
                <a:solidFill>
                  <a:srgbClr val="000000"/>
                </a:solidFill>
                <a:latin typeface="Arial Narrow" pitchFamily="32" charset="0"/>
                <a:ea typeface="Microsoft YaHei" charset="-122"/>
              </a:rPr>
              <a:t>Household</a:t>
            </a:r>
            <a:r>
              <a:rPr lang="sk-SK" altLang="sk-SK" sz="2800" dirty="0" smtClean="0">
                <a:solidFill>
                  <a:srgbClr val="000000"/>
                </a:solidFill>
                <a:latin typeface="Arial Narrow" pitchFamily="32" charset="0"/>
                <a:ea typeface="Microsoft YaHei" charset="-122"/>
              </a:rPr>
              <a:t> </a:t>
            </a:r>
            <a:r>
              <a:rPr lang="sk-SK" altLang="sk-SK" sz="2800" dirty="0" err="1" smtClean="0">
                <a:solidFill>
                  <a:srgbClr val="000000"/>
                </a:solidFill>
                <a:latin typeface="Arial Narrow" pitchFamily="32" charset="0"/>
                <a:ea typeface="Microsoft YaHei" charset="-122"/>
              </a:rPr>
              <a:t>drop-off</a:t>
            </a:r>
            <a:endParaRPr lang="sk-SK" altLang="sk-SK" sz="2800" dirty="0" smtClean="0">
              <a:solidFill>
                <a:srgbClr val="000000"/>
              </a:solidFill>
              <a:latin typeface="Arial Narrow" pitchFamily="32" charset="0"/>
              <a:ea typeface="Microsoft YaHei" charset="-122"/>
            </a:endParaRPr>
          </a:p>
          <a:p>
            <a:r>
              <a:rPr lang="sk-SK" altLang="sk-SK" sz="2800" dirty="0" err="1" smtClean="0">
                <a:solidFill>
                  <a:srgbClr val="000000"/>
                </a:solidFill>
                <a:latin typeface="Arial Narrow" pitchFamily="32" charset="0"/>
                <a:ea typeface="Microsoft YaHei" charset="-122"/>
              </a:rPr>
              <a:t>Face-to-face</a:t>
            </a:r>
            <a:r>
              <a:rPr lang="sk-SK" altLang="sk-SK" sz="2800" dirty="0" smtClean="0">
                <a:solidFill>
                  <a:srgbClr val="000000"/>
                </a:solidFill>
                <a:latin typeface="Arial Narrow" pitchFamily="32" charset="0"/>
                <a:ea typeface="Microsoft YaHei" charset="-122"/>
              </a:rPr>
              <a:t> interview</a:t>
            </a:r>
          </a:p>
          <a:p>
            <a:pPr lvl="1"/>
            <a:r>
              <a:rPr lang="sk-SK" altLang="sk-SK" sz="2800" dirty="0" smtClean="0">
                <a:solidFill>
                  <a:srgbClr val="000000"/>
                </a:solidFill>
                <a:latin typeface="Arial Narrow" pitchFamily="32" charset="0"/>
                <a:ea typeface="Microsoft YaHei" charset="-122"/>
              </a:rPr>
              <a:t>PAPI (</a:t>
            </a:r>
            <a:r>
              <a:rPr lang="sk-SK" altLang="sk-SK" sz="2800" dirty="0" err="1" smtClean="0">
                <a:solidFill>
                  <a:srgbClr val="000000"/>
                </a:solidFill>
                <a:latin typeface="Arial Narrow" pitchFamily="32" charset="0"/>
                <a:ea typeface="Microsoft YaHei" charset="-122"/>
              </a:rPr>
              <a:t>pen</a:t>
            </a:r>
            <a:r>
              <a:rPr lang="sk-SK" altLang="sk-SK" sz="2800" dirty="0" smtClean="0">
                <a:solidFill>
                  <a:srgbClr val="000000"/>
                </a:solidFill>
                <a:latin typeface="Arial Narrow" pitchFamily="32" charset="0"/>
                <a:ea typeface="Microsoft YaHei" charset="-122"/>
              </a:rPr>
              <a:t> and </a:t>
            </a:r>
            <a:r>
              <a:rPr lang="sk-SK" altLang="sk-SK" sz="2800" dirty="0" err="1" smtClean="0">
                <a:solidFill>
                  <a:srgbClr val="000000"/>
                </a:solidFill>
                <a:latin typeface="Arial Narrow" pitchFamily="32" charset="0"/>
                <a:ea typeface="Microsoft YaHei" charset="-122"/>
              </a:rPr>
              <a:t>pencil</a:t>
            </a:r>
            <a:r>
              <a:rPr lang="sk-SK" altLang="sk-SK" sz="2800" dirty="0" smtClean="0">
                <a:solidFill>
                  <a:srgbClr val="000000"/>
                </a:solidFill>
                <a:latin typeface="Arial Narrow" pitchFamily="32" charset="0"/>
                <a:ea typeface="Microsoft YaHei" charset="-122"/>
              </a:rPr>
              <a:t> interview)</a:t>
            </a:r>
          </a:p>
          <a:p>
            <a:pPr lvl="1"/>
            <a:r>
              <a:rPr lang="sk-SK" altLang="sk-SK" sz="2800" dirty="0" smtClean="0">
                <a:solidFill>
                  <a:srgbClr val="000000"/>
                </a:solidFill>
                <a:latin typeface="Arial Narrow" pitchFamily="32" charset="0"/>
                <a:ea typeface="Microsoft YaHei" charset="-122"/>
              </a:rPr>
              <a:t>CAPI </a:t>
            </a:r>
            <a:r>
              <a:rPr lang="en-GB" altLang="sk-SK" sz="2800" dirty="0" smtClean="0">
                <a:solidFill>
                  <a:srgbClr val="000000"/>
                </a:solidFill>
                <a:latin typeface="Arial Narrow" pitchFamily="32" charset="0"/>
                <a:ea typeface="Microsoft YaHei" charset="-122"/>
              </a:rPr>
              <a:t>(computer assisted personal interview)</a:t>
            </a:r>
            <a:endParaRPr lang="sk-SK" altLang="sk-SK" sz="2800" dirty="0" smtClean="0">
              <a:solidFill>
                <a:srgbClr val="000000"/>
              </a:solidFill>
              <a:latin typeface="Arial Narrow" pitchFamily="32" charset="0"/>
              <a:ea typeface="Microsoft YaHei" charset="-122"/>
            </a:endParaRPr>
          </a:p>
          <a:p>
            <a:r>
              <a:rPr lang="sk-SK" altLang="sk-SK" sz="2800" dirty="0" smtClean="0">
                <a:solidFill>
                  <a:srgbClr val="000000"/>
                </a:solidFill>
                <a:latin typeface="Arial Narrow" pitchFamily="32" charset="0"/>
                <a:ea typeface="Microsoft YaHei" charset="-122"/>
              </a:rPr>
              <a:t>Telefón: CATI </a:t>
            </a:r>
            <a:r>
              <a:rPr lang="en-GB" altLang="sk-SK" sz="2800" dirty="0" smtClean="0">
                <a:solidFill>
                  <a:srgbClr val="000000"/>
                </a:solidFill>
                <a:latin typeface="Arial Narrow" pitchFamily="32" charset="0"/>
                <a:ea typeface="Microsoft YaHei" charset="-122"/>
              </a:rPr>
              <a:t>(computer assisted telephone interview)</a:t>
            </a:r>
          </a:p>
          <a:p>
            <a:pPr lvl="1"/>
            <a:endParaRPr lang="sk-SK" altLang="sk-SK" sz="3000" dirty="0" smtClean="0"/>
          </a:p>
          <a:p>
            <a:pPr lvl="1"/>
            <a:endParaRPr lang="sk-SK" altLang="sk-SK" sz="3000" dirty="0" smtClean="0"/>
          </a:p>
          <a:p>
            <a:pPr>
              <a:buNone/>
            </a:pPr>
            <a:endParaRPr lang="sk-SK" altLang="sk-SK" sz="32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ChangeArrowheads="1"/>
          </p:cNvSpPr>
          <p:nvPr/>
        </p:nvSpPr>
        <p:spPr bwMode="auto">
          <a:xfrm>
            <a:off x="0" y="-661988"/>
            <a:ext cx="9144000" cy="0"/>
          </a:xfrm>
          <a:prstGeom prst="rect">
            <a:avLst/>
          </a:prstGeom>
          <a:noFill/>
          <a:ln w="9525">
            <a:noFill/>
            <a:miter lim="800000"/>
            <a:headEnd/>
            <a:tailEnd/>
          </a:ln>
        </p:spPr>
        <p:txBody>
          <a:bodyPr wrap="none" anchor="ctr">
            <a:spAutoFit/>
          </a:bodyPr>
          <a:lstStyle/>
          <a:p>
            <a:pPr eaLnBrk="1" hangingPunct="1"/>
            <a:endParaRPr lang="sk-SK" altLang="sk-SK"/>
          </a:p>
        </p:txBody>
      </p:sp>
      <p:graphicFrame>
        <p:nvGraphicFramePr>
          <p:cNvPr id="13345" name="Group 33"/>
          <p:cNvGraphicFramePr>
            <a:graphicFrameLocks noGrp="1"/>
          </p:cNvGraphicFramePr>
          <p:nvPr/>
        </p:nvGraphicFramePr>
        <p:xfrm>
          <a:off x="228600" y="304800"/>
          <a:ext cx="8534400" cy="6248400"/>
        </p:xfrm>
        <a:graphic>
          <a:graphicData uri="http://schemas.openxmlformats.org/drawingml/2006/table">
            <a:tbl>
              <a:tblPr/>
              <a:tblGrid>
                <a:gridCol w="1282700"/>
                <a:gridCol w="3095625"/>
                <a:gridCol w="4156075"/>
              </a:tblGrid>
              <a:tr h="8674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lang="sk-SK" altLang="sk-SK" sz="3200" kern="1200" dirty="0" smtClean="0">
                        <a:solidFill>
                          <a:schemeClr val="tx1"/>
                        </a:solidFill>
                        <a:latin typeface="Arial Narrow" pitchFamily="34" charset="0"/>
                        <a:ea typeface="+mn-ea"/>
                        <a:cs typeface="+mn-c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sk-SK" altLang="sk-SK" sz="3200" b="1" kern="1200" dirty="0" smtClean="0">
                          <a:solidFill>
                            <a:schemeClr val="tx1"/>
                          </a:solidFill>
                          <a:latin typeface="Arial Narrow" pitchFamily="34" charset="0"/>
                          <a:ea typeface="+mn-ea"/>
                          <a:cs typeface="+mn-cs"/>
                        </a:rPr>
                        <a:t>Výhody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sk-SK" altLang="sk-SK" sz="3200" b="1" kern="1200" dirty="0" smtClean="0">
                          <a:solidFill>
                            <a:schemeClr val="tx1"/>
                          </a:solidFill>
                          <a:latin typeface="Arial Narrow" pitchFamily="34" charset="0"/>
                          <a:ea typeface="+mn-ea"/>
                          <a:cs typeface="+mn-cs"/>
                        </a:rPr>
                        <a:t>Nevýhody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66"/>
                    </a:solidFill>
                  </a:tcPr>
                </a:tc>
              </a:tr>
              <a:tr h="2894396">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lang="sk-SK" altLang="sk-SK" sz="3200" b="1" kern="1200" dirty="0" smtClean="0">
                          <a:solidFill>
                            <a:schemeClr val="tx1"/>
                          </a:solidFill>
                          <a:latin typeface="Arial Narrow" pitchFamily="34" charset="0"/>
                          <a:ea typeface="+mn-ea"/>
                          <a:cs typeface="+mn-cs"/>
                        </a:rPr>
                        <a:t>Pošta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1E0E0"/>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smtClean="0">
                          <a:solidFill>
                            <a:schemeClr val="tx1"/>
                          </a:solidFill>
                          <a:latin typeface="Arial Narrow" pitchFamily="34" charset="0"/>
                          <a:ea typeface="+mn-ea"/>
                          <a:cs typeface="+mn-cs"/>
                        </a:rPr>
                        <a:t>relatívna anonymita</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smtClean="0">
                          <a:solidFill>
                            <a:schemeClr val="tx1"/>
                          </a:solidFill>
                          <a:latin typeface="Arial Narrow" pitchFamily="34" charset="0"/>
                          <a:ea typeface="+mn-ea"/>
                          <a:cs typeface="+mn-cs"/>
                        </a:rPr>
                        <a:t>relatívne jednoduchá administrácia</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smtClean="0">
                          <a:solidFill>
                            <a:schemeClr val="tx1"/>
                          </a:solidFill>
                          <a:latin typeface="Arial Narrow" pitchFamily="34" charset="0"/>
                          <a:ea typeface="+mn-ea"/>
                          <a:cs typeface="+mn-cs"/>
                        </a:rPr>
                        <a:t>relatívne nízke náklady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smtClean="0">
                          <a:solidFill>
                            <a:schemeClr val="tx1"/>
                          </a:solidFill>
                          <a:latin typeface="Arial Narrow" pitchFamily="34" charset="0"/>
                          <a:ea typeface="+mn-ea"/>
                          <a:cs typeface="+mn-cs"/>
                        </a:rPr>
                        <a:t>nízka návratnosť </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smtClean="0">
                          <a:solidFill>
                            <a:schemeClr val="tx1"/>
                          </a:solidFill>
                          <a:latin typeface="Arial Narrow" pitchFamily="34" charset="0"/>
                          <a:ea typeface="+mn-ea"/>
                          <a:cs typeface="+mn-cs"/>
                        </a:rPr>
                        <a:t>často dlhá doba čakania</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smtClean="0">
                          <a:solidFill>
                            <a:schemeClr val="tx1"/>
                          </a:solidFill>
                          <a:latin typeface="Arial Narrow" pitchFamily="34" charset="0"/>
                          <a:ea typeface="+mn-ea"/>
                          <a:cs typeface="+mn-cs"/>
                        </a:rPr>
                        <a:t>nie je isté, kto odpovedal na otázky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66"/>
                    </a:solidFill>
                  </a:tcPr>
                </a:tc>
              </a:tr>
              <a:tr h="24865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sk-SK" altLang="sk-SK" sz="3200" b="1" kern="1200" dirty="0" smtClean="0">
                          <a:solidFill>
                            <a:schemeClr val="tx1"/>
                          </a:solidFill>
                          <a:latin typeface="Arial Narrow" pitchFamily="34" charset="0"/>
                          <a:ea typeface="+mn-ea"/>
                          <a:cs typeface="+mn-cs"/>
                        </a:rPr>
                        <a:t>E-mail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1E0E0"/>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smtClean="0">
                          <a:solidFill>
                            <a:schemeClr val="tx1"/>
                          </a:solidFill>
                          <a:latin typeface="Arial Narrow" pitchFamily="34" charset="0"/>
                          <a:ea typeface="+mn-ea"/>
                          <a:cs typeface="+mn-cs"/>
                        </a:rPr>
                        <a:t>veľmi nízke náklady</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smtClean="0">
                          <a:solidFill>
                            <a:schemeClr val="tx1"/>
                          </a:solidFill>
                          <a:latin typeface="Arial Narrow" pitchFamily="34" charset="0"/>
                          <a:ea typeface="+mn-ea"/>
                          <a:cs typeface="+mn-cs"/>
                        </a:rPr>
                        <a:t>ľahká a rýchla administrácia i analýza dát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smtClean="0">
                          <a:solidFill>
                            <a:schemeClr val="tx1"/>
                          </a:solidFill>
                          <a:latin typeface="Arial Narrow" pitchFamily="34" charset="0"/>
                          <a:ea typeface="+mn-ea"/>
                          <a:cs typeface="+mn-cs"/>
                        </a:rPr>
                        <a:t>problém reprezentativity</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lang="sk-SK" altLang="sk-SK" sz="2800" kern="1200" dirty="0" smtClean="0">
                          <a:solidFill>
                            <a:schemeClr val="tx1"/>
                          </a:solidFill>
                          <a:latin typeface="Arial Narrow" pitchFamily="34" charset="0"/>
                          <a:ea typeface="+mn-ea"/>
                          <a:cs typeface="+mn-cs"/>
                        </a:rPr>
                        <a:t>SPAM</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66"/>
                    </a:solidFill>
                  </a:tcPr>
                </a:tc>
              </a:tr>
            </a:tbl>
          </a:graphicData>
        </a:graphic>
      </p:graphicFrame>
      <p:sp>
        <p:nvSpPr>
          <p:cNvPr id="12309" name="Rectangle 134"/>
          <p:cNvSpPr>
            <a:spLocks noChangeArrowheads="1"/>
          </p:cNvSpPr>
          <p:nvPr/>
        </p:nvSpPr>
        <p:spPr bwMode="auto">
          <a:xfrm>
            <a:off x="0" y="7519988"/>
            <a:ext cx="9144000" cy="0"/>
          </a:xfrm>
          <a:prstGeom prst="rect">
            <a:avLst/>
          </a:prstGeom>
          <a:noFill/>
          <a:ln w="9525">
            <a:noFill/>
            <a:miter lim="800000"/>
            <a:headEnd/>
            <a:tailEnd/>
          </a:ln>
        </p:spPr>
        <p:txBody>
          <a:bodyPr wrap="none" anchor="ctr">
            <a:spAutoFit/>
          </a:bodyPr>
          <a:lstStyle/>
          <a:p>
            <a:pPr eaLnBrk="1" hangingPunct="1"/>
            <a:endParaRPr lang="sk-SK" altLang="sk-SK"/>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ChangeArrowheads="1"/>
          </p:cNvSpPr>
          <p:nvPr/>
        </p:nvSpPr>
        <p:spPr bwMode="auto">
          <a:xfrm>
            <a:off x="0" y="-661988"/>
            <a:ext cx="9144000" cy="0"/>
          </a:xfrm>
          <a:prstGeom prst="rect">
            <a:avLst/>
          </a:prstGeom>
          <a:noFill/>
          <a:ln w="9525">
            <a:noFill/>
            <a:miter lim="800000"/>
            <a:headEnd/>
            <a:tailEnd/>
          </a:ln>
        </p:spPr>
        <p:txBody>
          <a:bodyPr wrap="none" anchor="ctr">
            <a:spAutoFit/>
          </a:bodyPr>
          <a:lstStyle/>
          <a:p>
            <a:pPr eaLnBrk="1" hangingPunct="1"/>
            <a:endParaRPr lang="sk-SK" altLang="sk-SK"/>
          </a:p>
        </p:txBody>
      </p:sp>
      <p:graphicFrame>
        <p:nvGraphicFramePr>
          <p:cNvPr id="13345" name="Group 33"/>
          <p:cNvGraphicFramePr>
            <a:graphicFrameLocks noGrp="1"/>
          </p:cNvGraphicFramePr>
          <p:nvPr/>
        </p:nvGraphicFramePr>
        <p:xfrm>
          <a:off x="228600" y="304800"/>
          <a:ext cx="8534400" cy="6210422"/>
        </p:xfrm>
        <a:graphic>
          <a:graphicData uri="http://schemas.openxmlformats.org/drawingml/2006/table">
            <a:tbl>
              <a:tblPr/>
              <a:tblGrid>
                <a:gridCol w="1371600"/>
                <a:gridCol w="3006725"/>
                <a:gridCol w="4156075"/>
              </a:tblGrid>
              <a:tr h="8099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k-SK" sz="1400" b="0" i="0" u="none" strike="noStrike" cap="none" normalizeH="0" baseline="0" dirty="0" smtClean="0">
                        <a:ln>
                          <a:noFill/>
                        </a:ln>
                        <a:solidFill>
                          <a:schemeClr val="tx1"/>
                        </a:solidFill>
                        <a:effectLst/>
                        <a:latin typeface="Arial Narrow"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altLang="sk-SK" sz="3200" b="1" kern="1200" dirty="0" smtClean="0">
                          <a:solidFill>
                            <a:schemeClr val="tx1"/>
                          </a:solidFill>
                          <a:latin typeface="Arial Narrow" pitchFamily="34" charset="0"/>
                          <a:ea typeface="+mn-ea"/>
                          <a:cs typeface="+mn-cs"/>
                        </a:rPr>
                        <a:t>Výhody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altLang="sk-SK" sz="3200" b="1" kern="1200" dirty="0" smtClean="0">
                          <a:solidFill>
                            <a:schemeClr val="tx1"/>
                          </a:solidFill>
                          <a:latin typeface="Arial Narrow" pitchFamily="34" charset="0"/>
                          <a:ea typeface="+mn-ea"/>
                          <a:cs typeface="+mn-cs"/>
                        </a:rPr>
                        <a:t>Nevýhody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66"/>
                    </a:solidFill>
                  </a:tcPr>
                </a:tc>
              </a:tr>
              <a:tr h="30402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altLang="sk-SK" sz="3200" b="1" kern="1200" dirty="0" smtClean="0">
                          <a:solidFill>
                            <a:schemeClr val="tx1"/>
                          </a:solidFill>
                          <a:latin typeface="Arial Narrow" pitchFamily="34" charset="0"/>
                          <a:ea typeface="+mn-ea"/>
                          <a:cs typeface="+mn-cs"/>
                        </a:rPr>
                        <a:t>Telefon / CATI</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1E0E0"/>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vyššia návratnosť </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kompletnosť odpovedí</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identifikácia respondenta</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možnosť obsiahnuť vzdialené oblasti</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nemôžeme získať vizuálne typy informácií</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obmedzená možnosť ponuky variant odpovedí</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problém reprezentativity (mobil)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66"/>
                    </a:solidFill>
                  </a:tcPr>
                </a:tc>
              </a:tr>
              <a:tr h="23219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altLang="sk-SK" sz="3200" b="1" kern="1200" dirty="0" smtClean="0">
                          <a:solidFill>
                            <a:schemeClr val="tx1"/>
                          </a:solidFill>
                          <a:latin typeface="Arial Narrow" pitchFamily="34" charset="0"/>
                          <a:ea typeface="+mn-ea"/>
                          <a:cs typeface="+mn-cs"/>
                        </a:rPr>
                        <a:t>Tazateľ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1E0E0"/>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vysoká návratnosť</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nízka miera „</a:t>
                      </a:r>
                      <a:r>
                        <a:rPr kumimoji="0" lang="sk-SK" sz="2800" b="0" i="0" u="none" strike="noStrike" cap="none" normalizeH="0" baseline="0" dirty="0" err="1" smtClean="0">
                          <a:ln>
                            <a:noFill/>
                          </a:ln>
                          <a:solidFill>
                            <a:schemeClr val="tx1"/>
                          </a:solidFill>
                          <a:effectLst/>
                          <a:latin typeface="Arial Narrow" pitchFamily="34" charset="0"/>
                          <a:cs typeface="Times New Roman" pitchFamily="18" charset="0"/>
                        </a:rPr>
                        <a:t>missing</a:t>
                      </a: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 </a:t>
                      </a:r>
                      <a:r>
                        <a:rPr kumimoji="0" lang="sk-SK" sz="2800" b="0" i="0" u="none" strike="noStrike" cap="none" normalizeH="0" baseline="0" dirty="0" err="1" smtClean="0">
                          <a:ln>
                            <a:noFill/>
                          </a:ln>
                          <a:solidFill>
                            <a:schemeClr val="tx1"/>
                          </a:solidFill>
                          <a:effectLst/>
                          <a:latin typeface="Arial Narrow" pitchFamily="34" charset="0"/>
                          <a:cs typeface="Times New Roman" pitchFamily="18" charset="0"/>
                        </a:rPr>
                        <a:t>values</a:t>
                      </a: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málo anonymný</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nákladný</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nutnosť používať tazateľskú sieť</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„interviewer bias“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66"/>
                    </a:solidFill>
                  </a:tcPr>
                </a:tc>
              </a:tr>
            </a:tbl>
          </a:graphicData>
        </a:graphic>
      </p:graphicFrame>
      <p:sp>
        <p:nvSpPr>
          <p:cNvPr id="13333" name="Rectangle 134"/>
          <p:cNvSpPr>
            <a:spLocks noChangeArrowheads="1"/>
          </p:cNvSpPr>
          <p:nvPr/>
        </p:nvSpPr>
        <p:spPr bwMode="auto">
          <a:xfrm>
            <a:off x="0" y="7519988"/>
            <a:ext cx="9144000" cy="0"/>
          </a:xfrm>
          <a:prstGeom prst="rect">
            <a:avLst/>
          </a:prstGeom>
          <a:noFill/>
          <a:ln w="9525">
            <a:noFill/>
            <a:miter lim="800000"/>
            <a:headEnd/>
            <a:tailEnd/>
          </a:ln>
        </p:spPr>
        <p:txBody>
          <a:bodyPr wrap="none" anchor="ctr">
            <a:spAutoFit/>
          </a:bodyPr>
          <a:lstStyle/>
          <a:p>
            <a:pPr eaLnBrk="1" hangingPunct="1"/>
            <a:endParaRPr lang="sk-SK" altLang="sk-SK"/>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914400" y="274638"/>
            <a:ext cx="7772400" cy="944562"/>
          </a:xfrm>
        </p:spPr>
        <p:txBody>
          <a:bodyPr/>
          <a:lstStyle/>
          <a:p>
            <a:r>
              <a:rPr lang="sk-SK" altLang="sk-SK" b="1" dirty="0" smtClean="0">
                <a:solidFill>
                  <a:srgbClr val="696464"/>
                </a:solidFill>
                <a:latin typeface="Arial Narrow" pitchFamily="32" charset="0"/>
                <a:ea typeface="Microsoft YaHei" charset="-122"/>
                <a:cs typeface="+mn-cs"/>
              </a:rPr>
              <a:t>Výber otázok</a:t>
            </a:r>
            <a:endParaRPr lang="cs-CZ" altLang="sk-SK" b="1" dirty="0" smtClean="0">
              <a:solidFill>
                <a:srgbClr val="696464"/>
              </a:solidFill>
              <a:latin typeface="Arial Narrow" pitchFamily="32" charset="0"/>
              <a:ea typeface="Microsoft YaHei" charset="-122"/>
              <a:cs typeface="+mn-cs"/>
            </a:endParaRPr>
          </a:p>
        </p:txBody>
      </p:sp>
      <p:sp>
        <p:nvSpPr>
          <p:cNvPr id="14339" name="Zástupný symbol pro obsah 2"/>
          <p:cNvSpPr>
            <a:spLocks noGrp="1"/>
          </p:cNvSpPr>
          <p:nvPr>
            <p:ph sz="quarter" idx="1"/>
          </p:nvPr>
        </p:nvSpPr>
        <p:spPr>
          <a:xfrm>
            <a:off x="533400" y="1295400"/>
            <a:ext cx="8153400" cy="5105400"/>
          </a:xfrm>
        </p:spPr>
        <p:txBody>
          <a:bodyPr/>
          <a:lstStyle/>
          <a:p>
            <a:r>
              <a:rPr lang="sk-SK" altLang="sk-SK" sz="3200" dirty="0" smtClean="0">
                <a:latin typeface="Arial Narrow" pitchFamily="34" charset="0"/>
              </a:rPr>
              <a:t>aké </a:t>
            </a:r>
            <a:r>
              <a:rPr lang="sk-SK" altLang="sk-SK" sz="3200" dirty="0" err="1" smtClean="0">
                <a:latin typeface="Arial Narrow" pitchFamily="34" charset="0"/>
              </a:rPr>
              <a:t>info</a:t>
            </a:r>
            <a:r>
              <a:rPr lang="sk-SK" altLang="sk-SK" sz="3200" dirty="0" smtClean="0">
                <a:latin typeface="Arial Narrow" pitchFamily="34" charset="0"/>
              </a:rPr>
              <a:t> budeme od respondentov potrebovať?</a:t>
            </a:r>
          </a:p>
          <a:p>
            <a:pPr>
              <a:buFont typeface="Wingdings 2" pitchFamily="16" charset="2"/>
              <a:buNone/>
            </a:pPr>
            <a:endParaRPr lang="sk-SK" altLang="sk-SK" sz="3200" dirty="0" smtClean="0">
              <a:latin typeface="Arial Narrow" pitchFamily="34" charset="0"/>
            </a:endParaRPr>
          </a:p>
          <a:p>
            <a:r>
              <a:rPr lang="sk-SK" altLang="sk-SK" sz="2800" dirty="0" smtClean="0">
                <a:latin typeface="Arial Narrow" pitchFamily="34" charset="0"/>
              </a:rPr>
              <a:t>výskumná téma </a:t>
            </a:r>
          </a:p>
          <a:p>
            <a:r>
              <a:rPr lang="sk-SK" altLang="sk-SK" sz="2800" dirty="0" smtClean="0">
                <a:latin typeface="Arial Narrow" pitchFamily="34" charset="0"/>
              </a:rPr>
              <a:t>výskumný problém</a:t>
            </a:r>
          </a:p>
          <a:p>
            <a:r>
              <a:rPr lang="sk-SK" altLang="sk-SK" sz="2800" dirty="0" smtClean="0">
                <a:latin typeface="Arial Narrow" pitchFamily="34" charset="0"/>
              </a:rPr>
              <a:t>teoretická expozícia</a:t>
            </a:r>
          </a:p>
          <a:p>
            <a:r>
              <a:rPr lang="sk-SK" altLang="sk-SK" sz="2800" dirty="0" smtClean="0">
                <a:latin typeface="Arial Narrow" pitchFamily="34" charset="0"/>
              </a:rPr>
              <a:t>výskumné otázky a hypotézy</a:t>
            </a:r>
          </a:p>
          <a:p>
            <a:r>
              <a:rPr lang="sk-SK" altLang="sk-SK" sz="2800" dirty="0" smtClean="0">
                <a:latin typeface="Arial Narrow" pitchFamily="34" charset="0"/>
              </a:rPr>
              <a:t>koncepty </a:t>
            </a:r>
          </a:p>
          <a:p>
            <a:r>
              <a:rPr lang="sk-SK" altLang="sk-SK" sz="2800" dirty="0" smtClean="0">
                <a:latin typeface="Arial Narrow" pitchFamily="34" charset="0"/>
              </a:rPr>
              <a:t>indikátory</a:t>
            </a:r>
          </a:p>
          <a:p>
            <a:r>
              <a:rPr lang="sk-SK" altLang="sk-SK" sz="2800" dirty="0" smtClean="0">
                <a:latin typeface="Arial Narrow" pitchFamily="34" charset="0"/>
              </a:rPr>
              <a:t>spôsob analýzy</a:t>
            </a:r>
          </a:p>
          <a:p>
            <a:r>
              <a:rPr lang="sk-SK" altLang="sk-SK" sz="2800" dirty="0" smtClean="0">
                <a:latin typeface="Arial Narrow" pitchFamily="34" charset="0"/>
              </a:rPr>
              <a:t>spôsob administrácie</a:t>
            </a:r>
            <a:endParaRPr lang="cs-CZ" altLang="sk-SK" sz="2800" dirty="0" smtClean="0">
              <a:latin typeface="Arial Narrow"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3009</TotalTime>
  <Words>1503</Words>
  <Application>Microsoft Office PowerPoint</Application>
  <PresentationFormat>Prezentácia na obrazovke (4:3)</PresentationFormat>
  <Paragraphs>309</Paragraphs>
  <Slides>44</Slides>
  <Notes>15</Notes>
  <HiddenSlides>0</HiddenSlides>
  <MMClips>0</MMClips>
  <ScaleCrop>false</ScaleCrop>
  <HeadingPairs>
    <vt:vector size="4" baseType="variant">
      <vt:variant>
        <vt:lpstr>Motív</vt:lpstr>
      </vt:variant>
      <vt:variant>
        <vt:i4>1</vt:i4>
      </vt:variant>
      <vt:variant>
        <vt:lpstr>Nadpisy snímok</vt:lpstr>
      </vt:variant>
      <vt:variant>
        <vt:i4>44</vt:i4>
      </vt:variant>
    </vt:vector>
  </HeadingPairs>
  <TitlesOfParts>
    <vt:vector size="45" baseType="lpstr">
      <vt:lpstr>Equity</vt:lpstr>
      <vt:lpstr>Prednáška 5: Survey, obsahová analýza</vt:lpstr>
      <vt:lpstr>Základné metódy a techniky výskumu</vt:lpstr>
      <vt:lpstr>Snímka 3</vt:lpstr>
      <vt:lpstr>Survey</vt:lpstr>
      <vt:lpstr>Dotazník</vt:lpstr>
      <vt:lpstr>Formy distribúcie/vypĺňania dotazníku</vt:lpstr>
      <vt:lpstr>Snímka 7</vt:lpstr>
      <vt:lpstr>Snímka 8</vt:lpstr>
      <vt:lpstr>Výber otázok</vt:lpstr>
      <vt:lpstr>Obsah otázok</vt:lpstr>
      <vt:lpstr>Na čo treba dať pozor?</vt:lpstr>
      <vt:lpstr>Snímka 12</vt:lpstr>
      <vt:lpstr>Štýl a štylistika</vt:lpstr>
      <vt:lpstr>Štýl a štylistika</vt:lpstr>
      <vt:lpstr>Typy otázok  (podľa formátu odpovedí)</vt:lpstr>
      <vt:lpstr>Dramaturgia dotazníku</vt:lpstr>
      <vt:lpstr>Haló efekt</vt:lpstr>
      <vt:lpstr>Haló efekt - príklad</vt:lpstr>
      <vt:lpstr>Pilotáž</vt:lpstr>
      <vt:lpstr>Pilotáž</vt:lpstr>
      <vt:lpstr>Indexy a škály</vt:lpstr>
      <vt:lpstr>Snímka 22</vt:lpstr>
      <vt:lpstr>Obsahová analýza – základné vymedzenie</vt:lpstr>
      <vt:lpstr>Významový posun</vt:lpstr>
      <vt:lpstr>Významový posun</vt:lpstr>
      <vt:lpstr>Účel obsahovej analýzy</vt:lpstr>
      <vt:lpstr>Využitie obsahovej analýzy</vt:lpstr>
      <vt:lpstr>Výhody kvantitatívnej OA </vt:lpstr>
      <vt:lpstr>Výhody kvantitatívnej OA</vt:lpstr>
      <vt:lpstr>Nevýhody kvantitatívnej OA </vt:lpstr>
      <vt:lpstr>Obsahová analýza – požadované charakteristiky (K. Neuendorf)</vt:lpstr>
      <vt:lpstr>Kategórie obsahu - premenné</vt:lpstr>
      <vt:lpstr>Reliabilita v OA</vt:lpstr>
      <vt:lpstr>Snímka 34</vt:lpstr>
      <vt:lpstr>Snímka 35</vt:lpstr>
      <vt:lpstr>Snímka 36</vt:lpstr>
      <vt:lpstr>Snímka 37</vt:lpstr>
      <vt:lpstr>Snímka 38</vt:lpstr>
      <vt:lpstr>Snímka 39</vt:lpstr>
      <vt:lpstr>Snímka 40</vt:lpstr>
      <vt:lpstr>Snímka 41</vt:lpstr>
      <vt:lpstr>Snímka 42</vt:lpstr>
      <vt:lpstr>Snímka 43</vt:lpstr>
      <vt:lpstr>Snímka 44</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Logika sociálně-vědného výzkumu (dedukce, indukce, retrodukce, abdukce); účel výzkumu (explorativní, deskriptivní, explanační); přehled hlavních kvantitativních, kvalitativních a smíšených výzkumných technik; metodologická triangulace.</dc:title>
  <dc:creator>Marina Urbanikova</dc:creator>
  <cp:lastModifiedBy>Marina Urbanikova</cp:lastModifiedBy>
  <cp:revision>274</cp:revision>
  <dcterms:created xsi:type="dcterms:W3CDTF">2012-03-03T13:51:32Z</dcterms:created>
  <dcterms:modified xsi:type="dcterms:W3CDTF">2018-10-16T20:05:00Z</dcterms:modified>
</cp:coreProperties>
</file>