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3" r:id="rId4"/>
    <p:sldId id="258" r:id="rId5"/>
    <p:sldId id="268" r:id="rId6"/>
    <p:sldId id="265" r:id="rId7"/>
    <p:sldId id="261" r:id="rId8"/>
    <p:sldId id="274" r:id="rId9"/>
    <p:sldId id="259" r:id="rId10"/>
    <p:sldId id="270" r:id="rId11"/>
    <p:sldId id="26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10/10/2018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10/10/2018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pagefx.com/data/the-6-companies-that-own-almost-all-media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3B841-FE59-4621-9D18-E0FC54385BE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Marxism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53E722-025F-46D3-BEDD-E3038AEF0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</a:t>
            </a:r>
          </a:p>
        </p:txBody>
      </p:sp>
    </p:spTree>
    <p:extLst>
      <p:ext uri="{BB962C8B-B14F-4D97-AF65-F5344CB8AC3E}">
        <p14:creationId xmlns:p14="http://schemas.microsoft.com/office/powerpoint/2010/main" val="36372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9EDE1-0F17-43EF-A37F-4495646D4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Media Economics and the Global Marketplace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D19CF-700E-4FF5-BA13-B39C63DBF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Corporation – entity structured on the production of profit</a:t>
            </a:r>
          </a:p>
          <a:p>
            <a:pPr lvl="1"/>
            <a:r>
              <a:rPr lang="en-US" dirty="0"/>
              <a:t>$/influence of elites (CEOs)</a:t>
            </a:r>
          </a:p>
          <a:p>
            <a:pPr lvl="1"/>
            <a:r>
              <a:rPr lang="en-US" dirty="0"/>
              <a:t>Deregulation</a:t>
            </a:r>
          </a:p>
          <a:p>
            <a:r>
              <a:rPr lang="en-US" dirty="0"/>
              <a:t>Market Choice: Monopoly, Oligopoly, Limited Competition</a:t>
            </a:r>
          </a:p>
          <a:p>
            <a:pPr lvl="1"/>
            <a:r>
              <a:rPr lang="en-US" dirty="0"/>
              <a:t>Economies of scale </a:t>
            </a:r>
          </a:p>
          <a:p>
            <a:pPr lvl="1"/>
            <a:r>
              <a:rPr lang="en-US" dirty="0">
                <a:hlinkClick r:id="rId2"/>
              </a:rPr>
              <a:t>Consolidation</a:t>
            </a:r>
            <a:r>
              <a:rPr lang="en-US" dirty="0"/>
              <a:t>/Conglomerates/Outsourcing</a:t>
            </a:r>
          </a:p>
          <a:p>
            <a:pPr lvl="1"/>
            <a:r>
              <a:rPr lang="en-US" dirty="0"/>
              <a:t>Convergence/Synergies/Niche Marketing</a:t>
            </a:r>
          </a:p>
          <a:p>
            <a:pPr lvl="1"/>
            <a:r>
              <a:rPr lang="en-US" dirty="0"/>
              <a:t>A global process (hierarchies)</a:t>
            </a:r>
          </a:p>
          <a:p>
            <a:r>
              <a:rPr lang="en-US" dirty="0"/>
              <a:t>Common Sense: Free Market = Democracy; Regulation = “Communism”</a:t>
            </a:r>
          </a:p>
          <a:p>
            <a:pPr lvl="1"/>
            <a:r>
              <a:rPr lang="en-US" dirty="0"/>
              <a:t>Consumer “choice”/control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Cultural Imperialism?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Cultural Inequities?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95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B1E3F-8BA7-4167-BCB6-E4E10F03B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Bridging the Mythical Divide:</a:t>
            </a:r>
            <a:br>
              <a:rPr lang="en-US" sz="3600" dirty="0"/>
            </a:br>
            <a:r>
              <a:rPr lang="en-US" sz="3600" dirty="0"/>
              <a:t>Political Economy and Cultural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D59510-8F85-4C77-AA5A-151704BA13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58691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Frankfurt School (1930s); “</a:t>
            </a:r>
            <a:r>
              <a:rPr lang="en-US" i="1" dirty="0"/>
              <a:t>culture industry” – </a:t>
            </a:r>
            <a:r>
              <a:rPr lang="en-US" dirty="0"/>
              <a:t>textual determinism</a:t>
            </a:r>
          </a:p>
          <a:p>
            <a:r>
              <a:rPr lang="en-US" dirty="0"/>
              <a:t>CPE</a:t>
            </a:r>
          </a:p>
          <a:p>
            <a:pPr lvl="1"/>
            <a:r>
              <a:rPr lang="en-US" dirty="0"/>
              <a:t>role of private business/logics in cultural production</a:t>
            </a:r>
          </a:p>
          <a:p>
            <a:pPr lvl="1"/>
            <a:r>
              <a:rPr lang="en-US" dirty="0"/>
              <a:t>dynamics related to commodification (capitalism) </a:t>
            </a:r>
          </a:p>
          <a:p>
            <a:pPr lvl="1"/>
            <a:r>
              <a:rPr lang="en-US" dirty="0"/>
              <a:t>ownership; consolidation; control of the media; media filters/frameworks</a:t>
            </a:r>
          </a:p>
          <a:p>
            <a:pPr lvl="2"/>
            <a:r>
              <a:rPr lang="en-US" dirty="0"/>
              <a:t>Inculcate individuals with the values, beliefs and codes of behavior to integrate them into the institutional structures of society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Advertising</a:t>
            </a:r>
          </a:p>
          <a:p>
            <a:r>
              <a:rPr lang="en-US" dirty="0"/>
              <a:t>Seeks to explain how economic dynamics structure public discourses; inhibits a fuller understanding of the complexities and ambiguities of our social conditions</a:t>
            </a:r>
          </a:p>
          <a:p>
            <a:r>
              <a:rPr lang="en-US" dirty="0"/>
              <a:t>Examine how consumption is inextricably linked to production (and vice versa)</a:t>
            </a:r>
          </a:p>
          <a:p>
            <a:pPr lvl="1"/>
            <a:r>
              <a:rPr lang="en-US" dirty="0"/>
              <a:t>Agency limited by structures</a:t>
            </a:r>
          </a:p>
          <a:p>
            <a:r>
              <a:rPr lang="en-US" dirty="0"/>
              <a:t>Today: </a:t>
            </a:r>
            <a:r>
              <a:rPr lang="en-US" i="1" dirty="0"/>
              <a:t>complexity, contestation, ambivalence </a:t>
            </a:r>
            <a:r>
              <a:rPr lang="en-US" dirty="0"/>
              <a:t>of cultural industries</a:t>
            </a:r>
          </a:p>
          <a:p>
            <a:pPr lvl="1"/>
            <a:r>
              <a:rPr lang="en-US" b="1" dirty="0"/>
              <a:t>Stress the blurring or fusing of cultural/economic boundaries (mutual constitution of culture and economy)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082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F1B09-FB62-4F89-A93B-127092D5C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as Capitalist Realism 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E5C2B-11C2-44BF-BADD-E77F674905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712889"/>
            <a:ext cx="10058400" cy="458487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Advertising tends to promotes attitudes and lifestyles which extol acquisition and consumption to the detriment of other values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Ads are placeless and timeless utilizing abstract people (social types or demographic category), taking for granted the </a:t>
            </a:r>
            <a:r>
              <a:rPr lang="en-US" dirty="0" err="1"/>
              <a:t>consumer‟s</a:t>
            </a:r>
            <a:r>
              <a:rPr lang="en-US" dirty="0"/>
              <a:t> shopping skills. - it is a set of general reminders or reinforcers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/>
              <a:t>Capitalist Realism</a:t>
            </a:r>
            <a:r>
              <a:rPr lang="en-US" dirty="0"/>
              <a:t>: a set of aesthetic conventions linked to the political economy whose values they celebrate and promote </a:t>
            </a:r>
          </a:p>
          <a:p>
            <a:pPr marL="0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1) it simplifies and typifies reality as it should be, promoting specific values we should identify with and subsequently pursue; i.e. a template for our lives </a:t>
            </a:r>
          </a:p>
          <a:p>
            <a:pPr marL="274320" lvl="1" indent="0">
              <a:buNone/>
            </a:pPr>
            <a:r>
              <a:rPr lang="en-US" dirty="0"/>
              <a:t>2) „Progress‟ in advertising is always implicit, and optimism is always present </a:t>
            </a:r>
          </a:p>
          <a:p>
            <a:pPr marL="274320" lvl="1" indent="0">
              <a:buNone/>
            </a:pPr>
            <a:r>
              <a:rPr lang="en-US" dirty="0"/>
              <a:t>3) Its representations are not of the real but rather the ideal</a:t>
            </a:r>
          </a:p>
          <a:p>
            <a:pPr marL="274320" lvl="1" indent="0">
              <a:buNone/>
            </a:pPr>
            <a:r>
              <a:rPr lang="en-US" dirty="0"/>
              <a:t>4) It primarily focuses on the „new‟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51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5FB8C-B7B6-4CC9-A09A-224DB9EC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Advertising as Capitalist Realism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FA5E9-69BB-43CF-9C45-11B3933E0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60997"/>
            <a:ext cx="10058400" cy="460419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Similarity: advertising and socialist realism: both forms subordinate everything to a message that romanticizes the present or the potential of the present. </a:t>
            </a:r>
          </a:p>
          <a:p>
            <a:pPr lvl="1"/>
            <a:r>
              <a:rPr lang="en-US" dirty="0"/>
              <a:t>the aesthetic of capitalist realism – </a:t>
            </a:r>
            <a:r>
              <a:rPr lang="en-US" dirty="0">
                <a:solidFill>
                  <a:srgbClr val="00B0F0"/>
                </a:solidFill>
              </a:rPr>
              <a:t>glorifies the pleasures and freedoms of consumer choice in defense of the virtues of private life and material ambitions. </a:t>
            </a:r>
          </a:p>
          <a:p>
            <a:r>
              <a:rPr lang="en-US" dirty="0"/>
              <a:t>Ads offer a public portraiture of ideals and values consistent with the promotion of a social order in which </a:t>
            </a:r>
            <a:r>
              <a:rPr lang="en-US" dirty="0">
                <a:solidFill>
                  <a:srgbClr val="C00000"/>
                </a:solidFill>
              </a:rPr>
              <a:t>people are encouraged to think of themselves and their private worlds in material terms</a:t>
            </a:r>
          </a:p>
          <a:p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The power of advertising is that it succeeds in creating attitudes and affiliations very subtly </a:t>
            </a:r>
            <a:r>
              <a:rPr lang="en-US" dirty="0"/>
              <a:t>(singing jingles, linguistic adjustments, etc.) </a:t>
            </a:r>
          </a:p>
          <a:p>
            <a:pPr lvl="1"/>
            <a:r>
              <a:rPr lang="en-US" dirty="0"/>
              <a:t>commercials move into more and more spaces in our lives, informing the way we communicate and understand our world </a:t>
            </a:r>
          </a:p>
          <a:p>
            <a:pPr lvl="1"/>
            <a:r>
              <a:rPr lang="en-US" i="1" dirty="0"/>
              <a:t>The Message – buy this to measure up</a:t>
            </a:r>
          </a:p>
          <a:p>
            <a:r>
              <a:rPr lang="en-US" dirty="0"/>
              <a:t> Advertising does not make people believe in capitalist institutions or even in consumer values, </a:t>
            </a:r>
            <a:r>
              <a:rPr lang="en-US" b="1" dirty="0"/>
              <a:t>but so long as alternative articulations of values are relatively hard to locate in culture, capitalist realist art will have some power.</a:t>
            </a:r>
            <a:r>
              <a:rPr lang="en-US" dirty="0"/>
              <a:t> </a:t>
            </a:r>
          </a:p>
          <a:p>
            <a:r>
              <a:rPr lang="en-US" b="1" i="1" u="sng" dirty="0">
                <a:solidFill>
                  <a:srgbClr val="002060"/>
                </a:solidFill>
              </a:rPr>
              <a:t> Global Media Corporations and commercial communications </a:t>
            </a:r>
          </a:p>
        </p:txBody>
      </p:sp>
    </p:spTree>
    <p:extLst>
      <p:ext uri="{BB962C8B-B14F-4D97-AF65-F5344CB8AC3E}">
        <p14:creationId xmlns:p14="http://schemas.microsoft.com/office/powerpoint/2010/main" val="1856710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E25C8-71EF-431A-AD79-7E335F58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9A206-ECB3-4BE3-9095-D3B7AFAAC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Consider this quote: </a:t>
            </a:r>
          </a:p>
          <a:p>
            <a:pPr marL="0" indent="0">
              <a:buNone/>
            </a:pPr>
            <a:r>
              <a:rPr lang="en-US" sz="3600" i="1" dirty="0"/>
              <a:t>"From each according to his ability, to each according to his needs"</a:t>
            </a:r>
          </a:p>
          <a:p>
            <a:r>
              <a:rPr lang="en-US" sz="3600" dirty="0">
                <a:solidFill>
                  <a:srgbClr val="FF0000"/>
                </a:solidFill>
              </a:rPr>
              <a:t>What are your needs? </a:t>
            </a:r>
          </a:p>
          <a:p>
            <a:r>
              <a:rPr lang="en-US" sz="3600" dirty="0">
                <a:solidFill>
                  <a:srgbClr val="FF0000"/>
                </a:solidFill>
              </a:rPr>
              <a:t>How are they determined?</a:t>
            </a:r>
          </a:p>
          <a:p>
            <a:r>
              <a:rPr lang="en-US" sz="3600" dirty="0">
                <a:solidFill>
                  <a:srgbClr val="FF0000"/>
                </a:solidFill>
              </a:rPr>
              <a:t>Do you control your fate or is your fate set?</a:t>
            </a:r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pPr marL="0" indent="0">
              <a:buNone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44390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B1E34-F9A7-4E93-B7B9-45A5B3ACD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Appeal of Communism after </a:t>
            </a:r>
            <a:r>
              <a:rPr lang="en-US" dirty="0" err="1"/>
              <a:t>wwii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BE5CC-1D3F-4B6D-A725-FAF1A5608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931831"/>
            <a:ext cx="10058400" cy="4240369"/>
          </a:xfrm>
        </p:spPr>
        <p:txBody>
          <a:bodyPr>
            <a:normAutofit/>
          </a:bodyPr>
          <a:lstStyle/>
          <a:p>
            <a:r>
              <a:rPr lang="en-US" dirty="0"/>
              <a:t>For Eastern and Central Europeans, the war left their cities, governments, and economies in total ruin.  For a region faced with destruction and loss at every corner, the idea of a communist society was immensely appealing.  </a:t>
            </a:r>
          </a:p>
          <a:p>
            <a:r>
              <a:rPr lang="en-US" dirty="0"/>
              <a:t>Karl Marx’s writings in the late nineteenth century dreamed of a world where war, poverty, and </a:t>
            </a:r>
            <a:r>
              <a:rPr lang="en-US" dirty="0">
                <a:solidFill>
                  <a:srgbClr val="00B0F0"/>
                </a:solidFill>
              </a:rPr>
              <a:t>the selfish desires of humans would become obsolescent </a:t>
            </a:r>
            <a:r>
              <a:rPr lang="en-US" dirty="0"/>
              <a:t>through the development of a classless society.</a:t>
            </a:r>
          </a:p>
          <a:p>
            <a:pPr lvl="1"/>
            <a:r>
              <a:rPr lang="en-US" dirty="0"/>
              <a:t>Western promises broken (Munich; Plzen)</a:t>
            </a:r>
          </a:p>
          <a:p>
            <a:pPr lvl="1"/>
            <a:r>
              <a:rPr lang="en-US" dirty="0"/>
              <a:t>Soviet Military (sphere of influence)</a:t>
            </a:r>
          </a:p>
          <a:p>
            <a:r>
              <a:rPr lang="en-US" dirty="0"/>
              <a:t>The officials leading the Soviet Union-backed communist parties throughout Eastern Europe, however, did not live up to the promise of full employment, protection of workers’ rights, democracy and transparency.</a:t>
            </a:r>
          </a:p>
          <a:p>
            <a:pPr lvl="1"/>
            <a:r>
              <a:rPr lang="en-US" dirty="0"/>
              <a:t>Beginning in the 1950s and 1960s, many in the region attempted </a:t>
            </a:r>
            <a:r>
              <a:rPr lang="en-US" dirty="0">
                <a:solidFill>
                  <a:srgbClr val="00B0F0"/>
                </a:solidFill>
              </a:rPr>
              <a:t>to reform and recapture the promise of communist government </a:t>
            </a:r>
            <a:r>
              <a:rPr lang="en-US" dirty="0"/>
              <a:t>through demonstrations and workers’ strikes</a:t>
            </a:r>
          </a:p>
        </p:txBody>
      </p:sp>
    </p:spTree>
    <p:extLst>
      <p:ext uri="{BB962C8B-B14F-4D97-AF65-F5344CB8AC3E}">
        <p14:creationId xmlns:p14="http://schemas.microsoft.com/office/powerpoint/2010/main" val="3064649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DFB06-84B5-4A6B-92D5-61EAC10D6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Karl Marx: </a:t>
            </a:r>
            <a:r>
              <a:rPr lang="en-US" i="1" dirty="0"/>
              <a:t>A Contribution to the Critique of Political Economy</a:t>
            </a:r>
            <a:r>
              <a:rPr lang="en-US" dirty="0"/>
              <a:t> (1859)</a:t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F1011-CC28-4BFC-AA73-3B90A762F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ideas of the ruling (material) class are the ruling (intellectual) ideas of society</a:t>
            </a:r>
          </a:p>
          <a:p>
            <a:r>
              <a:rPr lang="en-US" dirty="0"/>
              <a:t>The ruling ideas are the ideal expression of the dominant material relationships (grasped as ideas)</a:t>
            </a:r>
          </a:p>
          <a:p>
            <a:r>
              <a:rPr lang="en-US" dirty="0"/>
              <a:t>The division of labor = division of ruling class labor (mental/material)</a:t>
            </a:r>
          </a:p>
          <a:p>
            <a:r>
              <a:rPr lang="en-US" dirty="0">
                <a:solidFill>
                  <a:srgbClr val="C00000"/>
                </a:solidFill>
              </a:rPr>
              <a:t>Ideas of the ruling class are linked to historical conditions of production and  represented as “common interests” (rational, universal)</a:t>
            </a:r>
          </a:p>
          <a:p>
            <a:r>
              <a:rPr lang="en-US" dirty="0"/>
              <a:t>Base and Superstructure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Men (sic) enter into relations in the social production of their existence  independent of their will</a:t>
            </a:r>
          </a:p>
          <a:p>
            <a:pPr lvl="1"/>
            <a:r>
              <a:rPr lang="en-US" dirty="0"/>
              <a:t>The totality of these relations = the economic structure of society (the base; foundation)</a:t>
            </a:r>
          </a:p>
          <a:p>
            <a:pPr lvl="1"/>
            <a:r>
              <a:rPr lang="en-US" dirty="0"/>
              <a:t>From this foundation, a legal/political superstructure arises which frames the consequent forms of social consciousness</a:t>
            </a:r>
          </a:p>
          <a:p>
            <a:r>
              <a:rPr lang="en-US" dirty="0"/>
              <a:t>The mode of production of material life conditions the social, political, and intellectual life processes in general; social being thus </a:t>
            </a:r>
            <a:r>
              <a:rPr lang="en-US" b="1" dirty="0"/>
              <a:t>determines</a:t>
            </a:r>
            <a:r>
              <a:rPr lang="en-US" dirty="0"/>
              <a:t> social consciousness</a:t>
            </a:r>
          </a:p>
          <a:p>
            <a:pPr lvl="1"/>
            <a:r>
              <a:rPr lang="en-US" dirty="0"/>
              <a:t>A change in the base = a reflected change in the superstructure</a:t>
            </a:r>
          </a:p>
        </p:txBody>
      </p:sp>
    </p:spTree>
    <p:extLst>
      <p:ext uri="{BB962C8B-B14F-4D97-AF65-F5344CB8AC3E}">
        <p14:creationId xmlns:p14="http://schemas.microsoft.com/office/powerpoint/2010/main" val="2691787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6/63/Base-superstructure_Dialectic.png/300px-Base-superstructure_Dialectic.png">
            <a:extLst>
              <a:ext uri="{FF2B5EF4-FFF2-40B4-BE49-F238E27FC236}">
                <a16:creationId xmlns:a16="http://schemas.microsoft.com/office/drawing/2014/main" id="{33115ACD-050C-4250-AEF1-FD840FCBF8E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48" y="421778"/>
            <a:ext cx="6438116" cy="6309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220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45BD3-C29C-4AF7-AF22-268E5F21F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Karl Marx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36F34-B907-4422-81CF-4AC2D275E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Karl Marx himself gave little attention to the concept and working of culture in his own writings. As a result of Marx's focus on economical and political factors, it  granted culture only a secondary position (part of the superstructure)</a:t>
            </a:r>
          </a:p>
          <a:p>
            <a:r>
              <a:rPr lang="en-US" dirty="0"/>
              <a:t>Culture </a:t>
            </a:r>
            <a:r>
              <a:rPr lang="en-US" dirty="0">
                <a:solidFill>
                  <a:srgbClr val="00B0F0"/>
                </a:solidFill>
              </a:rPr>
              <a:t>= something which abstracts the truth and creates "false consciousness" and an incorrect perception of social, political and economic reality endorsed by the ruling class.</a:t>
            </a:r>
          </a:p>
          <a:p>
            <a:r>
              <a:rPr lang="en-US" dirty="0"/>
              <a:t>Extended Tradition </a:t>
            </a:r>
          </a:p>
          <a:p>
            <a:pPr lvl="1"/>
            <a:r>
              <a:rPr lang="en-US" dirty="0"/>
              <a:t>Frankfurt School/Neo-Marxists = Culture as repressive/culture as subversive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29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1F9A8-F02E-48E4-92B9-DD5421372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99623"/>
            <a:ext cx="10058400" cy="1558343"/>
          </a:xfrm>
        </p:spPr>
        <p:txBody>
          <a:bodyPr/>
          <a:lstStyle/>
          <a:p>
            <a:r>
              <a:rPr lang="en-US" dirty="0"/>
              <a:t>Marxist Theoretical Tradition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1F39F-F44F-429D-AAC1-A28951952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448873"/>
            <a:ext cx="10058400" cy="54091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A body of revolutionary theory with a purpose of changing the world</a:t>
            </a:r>
          </a:p>
          <a:p>
            <a:r>
              <a:rPr lang="en-US" dirty="0"/>
              <a:t>History = construction around a mode of production (base)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dirty="0"/>
              <a:t> production of social relations/institutions (superstructure)</a:t>
            </a:r>
          </a:p>
          <a:p>
            <a:pPr lvl="1"/>
            <a:r>
              <a:rPr lang="en-US" b="1" dirty="0"/>
              <a:t>“We make our own history but under very definite assumptions and conditions”</a:t>
            </a:r>
          </a:p>
          <a:p>
            <a:pPr lvl="1"/>
            <a:r>
              <a:rPr lang="en-US" dirty="0"/>
              <a:t>Texts/practices can be active agents in change/stability; must be “read” in relation to the historical conditions that produced it</a:t>
            </a:r>
          </a:p>
          <a:p>
            <a:pPr lvl="2"/>
            <a:r>
              <a:rPr lang="en-US" dirty="0"/>
              <a:t>Subtle dialectic between structure and agency</a:t>
            </a:r>
          </a:p>
          <a:p>
            <a:r>
              <a:rPr lang="en-US" u="sng" dirty="0"/>
              <a:t>Frankfurt School – Discourse From Above (e.g. Arnold)(threat to cultural standards)</a:t>
            </a:r>
          </a:p>
          <a:p>
            <a:r>
              <a:rPr lang="en-US" dirty="0"/>
              <a:t>Adorno: </a:t>
            </a:r>
            <a:r>
              <a:rPr lang="en-US" i="1" dirty="0"/>
              <a:t>Culture Industry as Repressive</a:t>
            </a:r>
          </a:p>
          <a:p>
            <a:pPr lvl="1"/>
            <a:r>
              <a:rPr lang="en-US" dirty="0"/>
              <a:t>Culture </a:t>
            </a:r>
            <a:r>
              <a:rPr lang="en-US" b="1" dirty="0"/>
              <a:t>“reproduces” </a:t>
            </a:r>
            <a:r>
              <a:rPr lang="en-US" dirty="0"/>
              <a:t>social authority – standardization, depoliticization = stunned political imagination &amp; apathy</a:t>
            </a:r>
          </a:p>
          <a:p>
            <a:pPr lvl="1"/>
            <a:r>
              <a:rPr lang="en-US" dirty="0"/>
              <a:t>Culture industry deprives CULTURE of its critical function to challenge thinking</a:t>
            </a:r>
          </a:p>
          <a:p>
            <a:pPr lvl="2"/>
            <a:r>
              <a:rPr lang="en-US" dirty="0"/>
              <a:t>Leisure time is an escape; dumbing down – avoid pursuit of challenging arts</a:t>
            </a:r>
          </a:p>
          <a:p>
            <a:r>
              <a:rPr lang="en-US" dirty="0"/>
              <a:t>MEANING = Mode of Production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dirty="0">
                <a:latin typeface="Rockwell" panose="02060603020205020403" pitchFamily="18" charset="0"/>
                <a:cs typeface="Calibri" panose="020F0502020204030204" pitchFamily="34" charset="0"/>
              </a:rPr>
              <a:t>produced at the moment of consumption (framing “preferred readings” for the masses)</a:t>
            </a:r>
          </a:p>
          <a:p>
            <a:r>
              <a:rPr lang="en-US" dirty="0">
                <a:latin typeface="Rockwell" panose="02060603020205020403" pitchFamily="18" charset="0"/>
                <a:cs typeface="Calibri" panose="020F0502020204030204" pitchFamily="34" charset="0"/>
              </a:rPr>
              <a:t>Russia – 1917 – workers revolution</a:t>
            </a:r>
            <a:endParaRPr lang="en-US" dirty="0">
              <a:latin typeface="Rockwell" panose="02060603020205020403" pitchFamily="18" charset="0"/>
            </a:endParaRPr>
          </a:p>
          <a:p>
            <a:pPr marL="548640" lvl="2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152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0F244-BF64-49FB-9397-054E79B20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Ideal/Real Socialism In Czechoslovakia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AC172-AE01-46FE-8672-BBCCCEC9C3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Communists elected (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en-US" dirty="0"/>
              <a:t>consolidation of power)</a:t>
            </a:r>
          </a:p>
          <a:p>
            <a:r>
              <a:rPr lang="en-US" dirty="0"/>
              <a:t>Create a “Communist” State (cultural values)</a:t>
            </a:r>
          </a:p>
          <a:p>
            <a:pPr lvl="1"/>
            <a:r>
              <a:rPr lang="en-US" dirty="0"/>
              <a:t>Workers celebrated (materially; ideologically); elites disparaged</a:t>
            </a:r>
          </a:p>
          <a:p>
            <a:pPr lvl="1"/>
            <a:r>
              <a:rPr lang="en-US" dirty="0"/>
              <a:t>Repression as “defense” against capitalist ideology</a:t>
            </a:r>
          </a:p>
          <a:p>
            <a:pPr lvl="1"/>
            <a:r>
              <a:rPr lang="en-US" dirty="0"/>
              <a:t>The role of culture as ideology (socialist realism); resistance (humor; </a:t>
            </a:r>
            <a:r>
              <a:rPr lang="en-US" dirty="0" err="1"/>
              <a:t>Jara</a:t>
            </a:r>
            <a:r>
              <a:rPr lang="en-US" dirty="0"/>
              <a:t> </a:t>
            </a:r>
            <a:r>
              <a:rPr lang="en-US" dirty="0" err="1"/>
              <a:t>Cimrman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Prague Spring; Warsaw Pact invasion 1968</a:t>
            </a:r>
          </a:p>
          <a:p>
            <a:r>
              <a:rPr lang="en-US" dirty="0"/>
              <a:t>Normalization</a:t>
            </a:r>
          </a:p>
          <a:p>
            <a:pPr lvl="1"/>
            <a:r>
              <a:rPr lang="en-US" dirty="0"/>
              <a:t>Repression, shortages, </a:t>
            </a:r>
          </a:p>
          <a:p>
            <a:pPr lvl="1"/>
            <a:r>
              <a:rPr lang="en-US" dirty="0"/>
              <a:t>passive resistance (two worlds; steal from the state; indifference tramping/travel); observing the “facts” in the empty rituals of “ideology”</a:t>
            </a:r>
          </a:p>
          <a:p>
            <a:pPr lvl="1"/>
            <a:r>
              <a:rPr lang="en-US" dirty="0"/>
              <a:t>Plastic People of the Universe – Charter 77 (Havel) – public intellectual</a:t>
            </a:r>
          </a:p>
          <a:p>
            <a:pPr lvl="1"/>
            <a:r>
              <a:rPr lang="en-US" dirty="0"/>
              <a:t>1989: the absurd paradoxical world collapsed – what to believe in?</a:t>
            </a:r>
          </a:p>
          <a:p>
            <a:r>
              <a:rPr lang="en-US" b="1" dirty="0">
                <a:solidFill>
                  <a:srgbClr val="C00000"/>
                </a:solidFill>
              </a:rPr>
              <a:t>The appeal in the “freedom” of capitalism</a:t>
            </a:r>
          </a:p>
          <a:p>
            <a:pPr lvl="1"/>
            <a:r>
              <a:rPr lang="en-US" b="1" dirty="0">
                <a:solidFill>
                  <a:srgbClr val="C00000"/>
                </a:solidFill>
              </a:rPr>
              <a:t>Shiny, new, available goods; upstanding behavior</a:t>
            </a:r>
          </a:p>
          <a:p>
            <a:pPr lvl="1"/>
            <a:endParaRPr lang="en-US" b="1" dirty="0">
              <a:solidFill>
                <a:srgbClr val="C00000"/>
              </a:solidFill>
            </a:endParaRPr>
          </a:p>
          <a:p>
            <a:r>
              <a:rPr lang="en-US" b="1" dirty="0">
                <a:solidFill>
                  <a:srgbClr val="C00000"/>
                </a:solidFill>
              </a:rPr>
              <a:t>The End of History</a:t>
            </a:r>
          </a:p>
        </p:txBody>
      </p:sp>
    </p:spTree>
    <p:extLst>
      <p:ext uri="{BB962C8B-B14F-4D97-AF65-F5344CB8AC3E}">
        <p14:creationId xmlns:p14="http://schemas.microsoft.com/office/powerpoint/2010/main" val="428068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FB37-6580-42E1-8BAE-01EA47562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39556"/>
            <a:ext cx="10058400" cy="1609344"/>
          </a:xfrm>
        </p:spPr>
        <p:txBody>
          <a:bodyPr>
            <a:normAutofit/>
          </a:bodyPr>
          <a:lstStyle/>
          <a:p>
            <a:r>
              <a:rPr lang="en-US" sz="3600" dirty="0"/>
              <a:t>Bridging the Mythical Divide:</a:t>
            </a:r>
            <a:br>
              <a:rPr lang="en-US" sz="3600" dirty="0"/>
            </a:br>
            <a:r>
              <a:rPr lang="en-US" sz="3600" dirty="0"/>
              <a:t>Political Economy and Cultural Studies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A394C-1515-4E7A-A6FD-6F5E5DB7F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9836" y="2048900"/>
            <a:ext cx="10058400" cy="4450754"/>
          </a:xfrm>
        </p:spPr>
        <p:txBody>
          <a:bodyPr>
            <a:normAutofit lnSpcReduction="10000"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Critical Political Economy </a:t>
            </a:r>
            <a:r>
              <a:rPr lang="en-US" sz="2200" dirty="0"/>
              <a:t>(CPE) = critique structural inequalities of production and the consequences for representation and access to consumption; </a:t>
            </a:r>
            <a:r>
              <a:rPr lang="en-US" sz="2200" i="1" dirty="0">
                <a:solidFill>
                  <a:srgbClr val="00B050"/>
                </a:solidFill>
              </a:rPr>
              <a:t>how the economic structure of society impacts civic society/democracy</a:t>
            </a:r>
          </a:p>
          <a:p>
            <a:r>
              <a:rPr lang="en-US" sz="2200" dirty="0">
                <a:solidFill>
                  <a:srgbClr val="FF0000"/>
                </a:solidFill>
              </a:rPr>
              <a:t>Cultural Studies  </a:t>
            </a:r>
            <a:r>
              <a:rPr lang="en-US" sz="2200" dirty="0"/>
              <a:t>(CS) = analyses popular culture practices (over dominant/elite practices); </a:t>
            </a:r>
            <a:r>
              <a:rPr lang="en-US" sz="2200" i="1" dirty="0">
                <a:solidFill>
                  <a:srgbClr val="00B050"/>
                </a:solidFill>
              </a:rPr>
              <a:t>emphasizes social agency; capacity to resist social determinations and dominant cultural agendas</a:t>
            </a:r>
          </a:p>
          <a:p>
            <a:endParaRPr lang="en-US" sz="2200" dirty="0"/>
          </a:p>
          <a:p>
            <a:pPr lvl="1"/>
            <a:r>
              <a:rPr lang="en-US" sz="2000" dirty="0"/>
              <a:t>CPE = </a:t>
            </a:r>
            <a:r>
              <a:rPr lang="en-US" sz="2000" b="1" u="sng" dirty="0">
                <a:solidFill>
                  <a:srgbClr val="C00000"/>
                </a:solidFill>
              </a:rPr>
              <a:t>media</a:t>
            </a:r>
            <a:r>
              <a:rPr lang="en-US" sz="2000" dirty="0"/>
              <a:t> = dominant ideology/social stratification (justification/domination)</a:t>
            </a:r>
          </a:p>
          <a:p>
            <a:pPr lvl="2"/>
            <a:r>
              <a:rPr lang="en-US" sz="1800" dirty="0"/>
              <a:t>Production studies</a:t>
            </a:r>
          </a:p>
          <a:p>
            <a:pPr lvl="1"/>
            <a:r>
              <a:rPr lang="en-US" sz="2000" dirty="0"/>
              <a:t>CS = media = artifacts for empowerment/agency</a:t>
            </a:r>
          </a:p>
          <a:p>
            <a:pPr lvl="2"/>
            <a:r>
              <a:rPr lang="en-US" sz="1800" dirty="0"/>
              <a:t>Consumption studies</a:t>
            </a:r>
          </a:p>
          <a:p>
            <a:pPr lvl="1"/>
            <a:r>
              <a:rPr lang="en-US" sz="2000" dirty="0"/>
              <a:t>How to theorize culture and power</a:t>
            </a:r>
            <a:endParaRPr lang="en-US" sz="2000" b="1" dirty="0"/>
          </a:p>
          <a:p>
            <a:endParaRPr lang="en-US" sz="2200" dirty="0"/>
          </a:p>
          <a:p>
            <a:pPr lvl="1"/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059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1697</TotalTime>
  <Words>1274</Words>
  <Application>Microsoft Office PowerPoint</Application>
  <PresentationFormat>Widescreen</PresentationFormat>
  <Paragraphs>128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Rockwell</vt:lpstr>
      <vt:lpstr>Rockwell Condensed</vt:lpstr>
      <vt:lpstr>Wingdings</vt:lpstr>
      <vt:lpstr>Wood Type</vt:lpstr>
      <vt:lpstr>Marxism</vt:lpstr>
      <vt:lpstr>Questions to Consider</vt:lpstr>
      <vt:lpstr>The Appeal of Communism after wwii</vt:lpstr>
      <vt:lpstr> Karl Marx: A Contribution to the Critique of Political Economy (1859)  </vt:lpstr>
      <vt:lpstr>PowerPoint Presentation</vt:lpstr>
      <vt:lpstr>Karl Marx</vt:lpstr>
      <vt:lpstr>Marxist Theoretical Tradition</vt:lpstr>
      <vt:lpstr>Ideal/Real Socialism In Czechoslovakia</vt:lpstr>
      <vt:lpstr>Bridging the Mythical Divide: Political Economy and Cultural Studies </vt:lpstr>
      <vt:lpstr>Media Economics and the Global Marketplace</vt:lpstr>
      <vt:lpstr>Bridging the Mythical Divide: Political Economy and Cultural Studies</vt:lpstr>
      <vt:lpstr>Advertising as Capitalist Realism    </vt:lpstr>
      <vt:lpstr>Advertising as Capitalist Realism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Culture and Civilization</dc:title>
  <dc:creator>Charles Elavsky</dc:creator>
  <cp:lastModifiedBy>Charles Elavsky</cp:lastModifiedBy>
  <cp:revision>38</cp:revision>
  <dcterms:created xsi:type="dcterms:W3CDTF">2018-03-06T21:51:32Z</dcterms:created>
  <dcterms:modified xsi:type="dcterms:W3CDTF">2018-10-11T06:52:53Z</dcterms:modified>
</cp:coreProperties>
</file>