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7" r:id="rId4"/>
    <p:sldId id="260" r:id="rId5"/>
    <p:sldId id="267" r:id="rId6"/>
    <p:sldId id="261" r:id="rId7"/>
    <p:sldId id="320" r:id="rId8"/>
    <p:sldId id="264" r:id="rId9"/>
    <p:sldId id="317" r:id="rId10"/>
    <p:sldId id="318" r:id="rId11"/>
    <p:sldId id="319" r:id="rId12"/>
    <p:sldId id="263" r:id="rId13"/>
    <p:sldId id="265" r:id="rId14"/>
    <p:sldId id="266" r:id="rId15"/>
    <p:sldId id="272" r:id="rId16"/>
    <p:sldId id="274" r:id="rId17"/>
    <p:sldId id="270" r:id="rId18"/>
    <p:sldId id="268" r:id="rId19"/>
    <p:sldId id="309" r:id="rId20"/>
    <p:sldId id="310" r:id="rId21"/>
    <p:sldId id="311" r:id="rId22"/>
    <p:sldId id="313" r:id="rId23"/>
    <p:sldId id="273" r:id="rId24"/>
    <p:sldId id="269" r:id="rId25"/>
    <p:sldId id="307" r:id="rId26"/>
    <p:sldId id="276" r:id="rId27"/>
    <p:sldId id="277" r:id="rId28"/>
    <p:sldId id="321" r:id="rId29"/>
    <p:sldId id="284" r:id="rId30"/>
    <p:sldId id="285" r:id="rId31"/>
    <p:sldId id="315" r:id="rId32"/>
    <p:sldId id="287" r:id="rId33"/>
    <p:sldId id="322" r:id="rId34"/>
    <p:sldId id="288" r:id="rId35"/>
    <p:sldId id="323" r:id="rId36"/>
    <p:sldId id="324" r:id="rId37"/>
    <p:sldId id="283" r:id="rId38"/>
    <p:sldId id="282" r:id="rId39"/>
    <p:sldId id="325" r:id="rId40"/>
    <p:sldId id="326" r:id="rId41"/>
    <p:sldId id="279" r:id="rId42"/>
    <p:sldId id="327" r:id="rId43"/>
    <p:sldId id="293" r:id="rId44"/>
    <p:sldId id="292" r:id="rId45"/>
    <p:sldId id="294" r:id="rId46"/>
    <p:sldId id="304" r:id="rId47"/>
    <p:sldId id="298" r:id="rId48"/>
    <p:sldId id="305" r:id="rId49"/>
    <p:sldId id="328" r:id="rId50"/>
    <p:sldId id="314" r:id="rId51"/>
    <p:sldId id="302" r:id="rId52"/>
    <p:sldId id="306" r:id="rId53"/>
    <p:sldId id="295" r:id="rId54"/>
    <p:sldId id="291" r:id="rId55"/>
    <p:sldId id="296" r:id="rId56"/>
    <p:sldId id="297" r:id="rId57"/>
    <p:sldId id="258" r:id="rId5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320"/>
            <p14:sldId id="264"/>
            <p14:sldId id="317"/>
            <p14:sldId id="318"/>
            <p14:sldId id="319"/>
            <p14:sldId id="263"/>
            <p14:sldId id="265"/>
            <p14:sldId id="266"/>
            <p14:sldId id="272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7"/>
            <p14:sldId id="321"/>
            <p14:sldId id="284"/>
            <p14:sldId id="285"/>
            <p14:sldId id="315"/>
            <p14:sldId id="287"/>
            <p14:sldId id="322"/>
            <p14:sldId id="288"/>
            <p14:sldId id="323"/>
            <p14:sldId id="324"/>
            <p14:sldId id="283"/>
            <p14:sldId id="282"/>
            <p14:sldId id="325"/>
            <p14:sldId id="326"/>
            <p14:sldId id="279"/>
            <p14:sldId id="327"/>
            <p14:sldId id="293"/>
            <p14:sldId id="292"/>
            <p14:sldId id="294"/>
            <p14:sldId id="304"/>
            <p14:sldId id="298"/>
            <p14:sldId id="305"/>
            <p14:sldId id="328"/>
            <p14:sldId id="314"/>
            <p14:sldId id="302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5" d="100"/>
          <a:sy n="65" d="100"/>
        </p:scale>
        <p:origin x="72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7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18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76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48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6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429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846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66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19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01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6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7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9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7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9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4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96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76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03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887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52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8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https://medzur.fss.muni.cz/informace-pro-studenty/bakalarske-a-diplomove-pr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ukol=2&amp;podsekce=16&amp;id=145&amp;letter=M#a145" TargetMode="External"/><Relationship Id="rId5" Type="http://schemas.openxmlformats.org/officeDocument/2006/relationships/hyperlink" Target="http://knihovna.fss.muni.cz/ezdroje.php?ukol=2&amp;podsekce=16&amp;id=54&amp;letter=J#a54" TargetMode="External"/><Relationship Id="rId4" Type="http://schemas.openxmlformats.org/officeDocument/2006/relationships/hyperlink" Target="http://highwire.stanford.edu/lists/freeart.dt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rn.com/en/" TargetMode="External"/><Relationship Id="rId4" Type="http://schemas.openxmlformats.org/officeDocument/2006/relationships/hyperlink" Target="http://road.issn.org/e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Odborný text a práce s informačními zdroji</a:t>
            </a:r>
            <a:b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ZUR787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138033"/>
            <a:ext cx="4752528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612991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0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396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lvl="1" indent="-396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-396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</a:t>
            </a:r>
            <a:r>
              <a:rPr lang="cs-CZ" altLang="cs-CZ" dirty="0" smtClean="0"/>
              <a:t>náležitostí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hlinkClick r:id="rId4"/>
              </a:rPr>
              <a:t>Pravidla pro psaní závěrečné práce</a:t>
            </a:r>
            <a:endParaRPr lang="cs-CZ" dirty="0">
              <a:solidFill>
                <a:prstClr val="black"/>
              </a:solidFill>
            </a:endParaRP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340767"/>
            <a:ext cx="8229600" cy="348803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</a:t>
            </a:r>
            <a:r>
              <a:rPr lang="cs-CZ" altLang="cs-CZ" sz="2600" b="1" dirty="0" smtClean="0"/>
              <a:t>plagiátorství </a:t>
            </a:r>
            <a:endParaRPr lang="cs-CZ" altLang="cs-CZ" sz="2600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</a:t>
            </a:r>
            <a:r>
              <a:rPr lang="cs-CZ" altLang="cs-CZ" dirty="0" smtClean="0"/>
              <a:t>podobě</a:t>
            </a:r>
            <a:endParaRPr lang="cs-CZ" altLang="cs-CZ" dirty="0"/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sz="2400" b="1" u="sng" dirty="0" smtClean="0"/>
              <a:t>účast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na </a:t>
            </a:r>
            <a:r>
              <a:rPr lang="cs-CZ" altLang="cs-CZ" sz="2400" dirty="0" smtClean="0"/>
              <a:t>semináři</a:t>
            </a:r>
            <a:endParaRPr lang="cs-CZ" altLang="cs-CZ" sz="2400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vypracování praktického </a:t>
            </a:r>
            <a:r>
              <a:rPr lang="cs-CZ" altLang="cs-CZ" sz="2400" b="1" u="sng" dirty="0" smtClean="0"/>
              <a:t>úkolu (rešerše) a online cvičení na citace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úspěšné </a:t>
            </a:r>
            <a:r>
              <a:rPr lang="cs-CZ" altLang="cs-CZ" sz="2400" dirty="0" smtClean="0"/>
              <a:t>splnění </a:t>
            </a:r>
            <a:r>
              <a:rPr lang="cs-CZ" altLang="cs-CZ" sz="2400" b="1" u="sng" dirty="0" smtClean="0"/>
              <a:t>testu</a:t>
            </a:r>
          </a:p>
          <a:p>
            <a:pPr>
              <a:buFontTx/>
              <a:buNone/>
              <a:defRPr/>
            </a:pPr>
            <a:endParaRPr lang="cs-CZ" altLang="cs-CZ" sz="1000" dirty="0"/>
          </a:p>
          <a:p>
            <a:pPr marL="0" indent="0">
              <a:buNone/>
              <a:defRPr/>
            </a:pPr>
            <a:r>
              <a:rPr lang="cs-CZ" altLang="cs-CZ" sz="2400" b="1" dirty="0" smtClean="0"/>
              <a:t>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Pá   5. 10.   zaslána prezentace týkající se citací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Pá   2. 11      8:00 – 9:50   praktický seminář (knihovna)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Do Ne 2.12.       do 23:59  vypracování praktického úkolu</a:t>
            </a:r>
          </a:p>
          <a:p>
            <a:pPr marL="457200" lvl="1" indent="0"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                        </a:t>
            </a:r>
            <a:r>
              <a:rPr lang="cs-CZ" altLang="cs-CZ" sz="2400" dirty="0" smtClean="0"/>
              <a:t>        a  vložení do </a:t>
            </a:r>
            <a:r>
              <a:rPr lang="cs-CZ" altLang="cs-CZ" sz="2400" dirty="0" err="1" smtClean="0"/>
              <a:t>Odevzdávárny</a:t>
            </a:r>
            <a:endParaRPr lang="cs-CZ" altLang="cs-CZ" sz="2400" dirty="0" smtClean="0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prosinec 2018  test</a:t>
            </a:r>
            <a:endParaRPr lang="cs-CZ" altLang="cs-CZ" sz="2400" dirty="0" smtClean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endParaRPr lang="cs-CZ" alt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</a:t>
            </a:r>
            <a:r>
              <a:rPr lang="cs-CZ" b="1" dirty="0" err="1" smtClean="0">
                <a:hlinkClick r:id="rId4" action="ppaction://hlinkfile"/>
              </a:rPr>
              <a:t>Discovery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systémy a vědecké sítě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292080" y="2348880"/>
            <a:ext cx="3538736" cy="3312368"/>
          </a:xfrm>
          <a:prstGeom prst="rect">
            <a:avLst/>
          </a:prstGeom>
          <a:solidFill>
            <a:srgbClr val="FFFF66"/>
          </a:solidFill>
          <a:ln>
            <a:solidFill>
              <a:srgbClr val="FFCC99"/>
            </a:solidFill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2495218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57250" lvl="1" indent="-457200">
              <a:buFont typeface="Wingdings" panose="05000000000000000000" pitchFamily="2" charset="2"/>
              <a:buChar char="v"/>
              <a:defRPr/>
            </a:pPr>
            <a:r>
              <a:rPr lang="cs-CZ" sz="2600" b="1" dirty="0" err="1" smtClean="0">
                <a:hlinkClick r:id="rId4"/>
              </a:rPr>
              <a:t>Directory</a:t>
            </a:r>
            <a:r>
              <a:rPr lang="cs-CZ" sz="2600" b="1" dirty="0" smtClean="0">
                <a:hlinkClick r:id="rId4"/>
              </a:rPr>
              <a:t> </a:t>
            </a:r>
            <a:r>
              <a:rPr lang="cs-CZ" sz="2600" b="1" dirty="0" err="1" smtClean="0">
                <a:hlinkClick r:id="rId4"/>
              </a:rPr>
              <a:t>of</a:t>
            </a:r>
            <a:r>
              <a:rPr lang="cs-CZ" sz="2600" b="1" dirty="0" smtClean="0">
                <a:hlinkClick r:id="rId4"/>
              </a:rPr>
              <a:t> Open Access </a:t>
            </a:r>
            <a:r>
              <a:rPr lang="cs-CZ" sz="2600" b="1" dirty="0" err="1" smtClean="0">
                <a:hlinkClick r:id="rId4"/>
              </a:rPr>
              <a:t>Journals</a:t>
            </a:r>
            <a:r>
              <a:rPr lang="cs-CZ" sz="2600" b="1" dirty="0" smtClean="0">
                <a:hlinkClick r:id="rId4"/>
              </a:rPr>
              <a:t> (DOAJ)</a:t>
            </a:r>
            <a:r>
              <a:rPr lang="cs-CZ" sz="2600" b="1" dirty="0" smtClean="0"/>
              <a:t> - </a:t>
            </a:r>
            <a:r>
              <a:rPr lang="cs-CZ" sz="2600" dirty="0">
                <a:latin typeface="Calibri" panose="020F0502020204030204" pitchFamily="34" charset="0"/>
              </a:rPr>
              <a:t>adresář FT vědec. a akad. časopisů s otevřeným přístupem, přes 10.000 čas.</a:t>
            </a:r>
            <a:endParaRPr lang="cs-CZ" altLang="cs-CZ" sz="2600" dirty="0">
              <a:solidFill>
                <a:prstClr val="black"/>
              </a:solidFill>
            </a:endParaRP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 smtClean="0">
                <a:hlinkClick r:id="rId5"/>
              </a:rPr>
              <a:t>Central </a:t>
            </a:r>
            <a:r>
              <a:rPr lang="cs-CZ" sz="2600" b="1" dirty="0" err="1">
                <a:hlinkClick r:id="rId5"/>
              </a:rPr>
              <a:t>European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Journal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of</a:t>
            </a:r>
            <a:r>
              <a:rPr lang="cs-CZ" sz="2600" b="1" dirty="0">
                <a:hlinkClick r:id="rId5"/>
              </a:rPr>
              <a:t> Social </a:t>
            </a:r>
            <a:r>
              <a:rPr lang="cs-CZ" sz="2600" b="1" dirty="0" err="1">
                <a:hlinkClick r:id="rId5"/>
              </a:rPr>
              <a:t>Sciences</a:t>
            </a:r>
            <a:r>
              <a:rPr lang="cs-CZ" sz="2600" b="1" dirty="0">
                <a:hlinkClick r:id="rId5"/>
              </a:rPr>
              <a:t> and </a:t>
            </a:r>
            <a:r>
              <a:rPr lang="cs-CZ" sz="2600" b="1" dirty="0" err="1">
                <a:hlinkClick r:id="rId5"/>
              </a:rPr>
              <a:t>Humanities</a:t>
            </a:r>
            <a:r>
              <a:rPr lang="cs-CZ" sz="2600" b="1" dirty="0">
                <a:hlinkClick r:id="rId5"/>
              </a:rPr>
              <a:t> (CEJSH) </a:t>
            </a:r>
            <a:r>
              <a:rPr lang="cs-CZ" b="1" dirty="0" smtClean="0"/>
              <a:t>– </a:t>
            </a:r>
            <a:r>
              <a:rPr lang="cs-CZ" sz="2600" dirty="0" smtClean="0"/>
              <a:t>abstraktová a fulltextová databáze článků </a:t>
            </a:r>
            <a:r>
              <a:rPr lang="cs-CZ" sz="2600" dirty="0"/>
              <a:t>uveřejněných ve vědeckých časopisech z oblasti humanitních a společenských věd vycházejících v ČR, SR, v </a:t>
            </a:r>
            <a:r>
              <a:rPr lang="cs-CZ" sz="2600" dirty="0" smtClean="0"/>
              <a:t>Maďarsku, Polsku, atd. 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>
                <a:hlinkClick r:id="rId6"/>
              </a:rPr>
              <a:t>De </a:t>
            </a:r>
            <a:r>
              <a:rPr lang="cs-CZ" sz="2600" b="1" dirty="0" err="1">
                <a:hlinkClick r:id="rId6"/>
              </a:rPr>
              <a:t>Gruyter</a:t>
            </a:r>
            <a:r>
              <a:rPr lang="cs-CZ" sz="2600" b="1" dirty="0">
                <a:hlinkClick r:id="rId6"/>
              </a:rPr>
              <a:t> Online</a:t>
            </a:r>
            <a:r>
              <a:rPr lang="cs-CZ" sz="2600" b="1" dirty="0"/>
              <a:t> - </a:t>
            </a:r>
            <a:r>
              <a:rPr lang="cs-CZ" sz="2600" dirty="0"/>
              <a:t>volně dostupný multioborový zdroj, stovky odborných časopisů.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Volně </a:t>
            </a:r>
            <a:r>
              <a:rPr lang="cs-CZ" altLang="cs-CZ" sz="2800" b="1" dirty="0"/>
              <a:t>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hlinkClick r:id="rId4"/>
              </a:rPr>
              <a:t>HighWire</a:t>
            </a:r>
            <a:r>
              <a:rPr lang="en-US" sz="2600" b="1" dirty="0" smtClean="0">
                <a:hlinkClick r:id="rId4"/>
              </a:rPr>
              <a:t> </a:t>
            </a:r>
            <a:r>
              <a:rPr lang="en-US" sz="2600" b="1" dirty="0">
                <a:hlinkClick r:id="rId4"/>
              </a:rPr>
              <a:t>Free Online Full-text Articles</a:t>
            </a:r>
            <a:r>
              <a:rPr lang="cs-CZ" b="1" dirty="0"/>
              <a:t> - </a:t>
            </a:r>
            <a:r>
              <a:rPr lang="cs-CZ" sz="2600" dirty="0" smtClean="0"/>
              <a:t>rozsáhlý </a:t>
            </a:r>
            <a:r>
              <a:rPr lang="cs-CZ" sz="2600" dirty="0"/>
              <a:t>multioborový </a:t>
            </a:r>
            <a:r>
              <a:rPr lang="cs-CZ" sz="2600" dirty="0" err="1"/>
              <a:t>repozitář</a:t>
            </a:r>
            <a:r>
              <a:rPr lang="cs-CZ" sz="2600" dirty="0"/>
              <a:t> plnotextových a volně dostupných vědeckých časopisů z celého </a:t>
            </a:r>
            <a:r>
              <a:rPr lang="cs-CZ" sz="2600" dirty="0" smtClean="0"/>
              <a:t>světa; též přístup </a:t>
            </a:r>
            <a:r>
              <a:rPr lang="cs-CZ" sz="2600" dirty="0"/>
              <a:t>k webovým sídlům s placeným přístupem</a:t>
            </a:r>
            <a:r>
              <a:rPr lang="cs-CZ" sz="26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600" dirty="0" smtClean="0"/>
              <a:t>Časopisy dostupné elektronicky (ÚK FSS)</a:t>
            </a:r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5"/>
              </a:rPr>
              <a:t>Journalism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6"/>
              </a:rPr>
              <a:t>Mediální studia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atd.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426963" cy="4896544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/>
              <a:t> - </a:t>
            </a:r>
            <a:r>
              <a:rPr lang="cs-CZ" dirty="0"/>
              <a:t>volně přístupné akademické knihy, zejména z oblasti humanitních a společenských </a:t>
            </a:r>
            <a:r>
              <a:rPr lang="cs-CZ" dirty="0" smtClean="0"/>
              <a:t>věd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Directory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</a:t>
            </a:r>
            <a:r>
              <a:rPr lang="cs-CZ" altLang="cs-CZ" b="1" dirty="0" smtClean="0">
                <a:hlinkClick r:id="rId5"/>
              </a:rPr>
              <a:t>)</a:t>
            </a:r>
            <a:r>
              <a:rPr lang="cs-CZ" altLang="cs-CZ" b="1" dirty="0" smtClean="0"/>
              <a:t> - </a:t>
            </a:r>
            <a:r>
              <a:rPr lang="cs-CZ" altLang="cs-CZ" dirty="0" smtClean="0"/>
              <a:t>seznam </a:t>
            </a:r>
            <a:r>
              <a:rPr lang="cs-CZ" altLang="cs-CZ" dirty="0"/>
              <a:t>recenzovaných knih (OA), přes 4000 knih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514350" indent="-457200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7"/>
              </a:rPr>
              <a:t>DDA</a:t>
            </a:r>
            <a:r>
              <a:rPr lang="cs-CZ" altLang="cs-CZ" b="1" dirty="0" smtClean="0"/>
              <a:t> </a:t>
            </a:r>
            <a:r>
              <a:rPr lang="cs-CZ" altLang="cs-CZ" dirty="0"/>
              <a:t>- nový způsob nákupu e-knih dle požadavku uživatelů, platforma </a:t>
            </a:r>
            <a:r>
              <a:rPr lang="cs-CZ" altLang="cs-CZ" dirty="0" err="1"/>
              <a:t>ProQuest</a:t>
            </a:r>
            <a:r>
              <a:rPr lang="cs-CZ" altLang="cs-CZ" dirty="0"/>
              <a:t> </a:t>
            </a:r>
            <a:r>
              <a:rPr lang="cs-CZ" altLang="cs-CZ" dirty="0" err="1"/>
              <a:t>Ebook</a:t>
            </a:r>
            <a:r>
              <a:rPr lang="cs-CZ" altLang="cs-CZ" dirty="0"/>
              <a:t> </a:t>
            </a:r>
            <a:r>
              <a:rPr lang="cs-CZ" altLang="cs-CZ" dirty="0" err="1"/>
              <a:t>Central</a:t>
            </a:r>
            <a:endParaRPr lang="cs-CZ" altLang="cs-CZ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dirty="0" smtClean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</a:t>
            </a:r>
            <a:r>
              <a:rPr lang="cs-CZ" altLang="cs-CZ" b="1" dirty="0" smtClean="0">
                <a:hlinkClick r:id="rId4"/>
              </a:rPr>
              <a:t>Online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PressReader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smtClean="0"/>
              <a:t> -</a:t>
            </a:r>
            <a:r>
              <a:rPr lang="cs-CZ" altLang="cs-CZ" dirty="0" smtClean="0"/>
              <a:t> </a:t>
            </a:r>
            <a:r>
              <a:rPr lang="cs-CZ" altLang="cs-CZ" sz="2600" dirty="0" smtClean="0"/>
              <a:t>zahraniční </a:t>
            </a:r>
            <a:r>
              <a:rPr lang="cs-CZ" altLang="cs-CZ" sz="2600" dirty="0"/>
              <a:t>deníky a populárně naučné </a:t>
            </a:r>
            <a:r>
              <a:rPr lang="cs-CZ" altLang="cs-CZ" sz="2600" dirty="0" smtClean="0"/>
              <a:t>časopisy ze 100 zemí světa, archiv </a:t>
            </a:r>
            <a:r>
              <a:rPr lang="cs-CZ" altLang="cs-CZ" sz="2600" dirty="0"/>
              <a:t>je u většiny titulů 3 </a:t>
            </a:r>
            <a:r>
              <a:rPr lang="cs-CZ" altLang="cs-CZ" sz="2600" dirty="0" smtClean="0"/>
              <a:t>měsíce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NEWTON Media</a:t>
            </a:r>
            <a:r>
              <a:rPr lang="cs-CZ" altLang="cs-CZ" b="1" dirty="0" smtClean="0"/>
              <a:t> </a:t>
            </a:r>
            <a:r>
              <a:rPr lang="cs-CZ" altLang="cs-CZ" sz="2600" dirty="0" smtClean="0"/>
              <a:t>– slovenská mediální databáze, retrospektiva do roku 1998</a:t>
            </a:r>
            <a:endParaRPr lang="cs-CZ" altLang="cs-CZ" sz="26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/>
              <a:t>ČTK (pouze ÚK FSS, PC54)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 smtClean="0">
                <a:hlinkClick r:id="rId5"/>
              </a:rPr>
              <a:t>Theses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DART </a:t>
            </a:r>
            <a:r>
              <a:rPr lang="cs-CZ" altLang="cs-CZ" b="1" dirty="0">
                <a:hlinkClick r:id="rId6"/>
              </a:rPr>
              <a:t>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>
                <a:hlinkClick r:id="rId4"/>
              </a:rPr>
              <a:t> </a:t>
            </a:r>
            <a:r>
              <a:rPr lang="cs-CZ" altLang="cs-CZ" dirty="0" smtClean="0"/>
              <a:t>(encyklopedie)</a:t>
            </a:r>
            <a:endParaRPr lang="cs-CZ" altLang="cs-CZ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ROAD - </a:t>
            </a:r>
            <a:r>
              <a:rPr lang="cs-CZ" b="1" dirty="0" err="1">
                <a:hlinkClick r:id="rId4"/>
              </a:rPr>
              <a:t>the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scholarly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Resources</a:t>
            </a:r>
            <a:r>
              <a:rPr lang="cs-CZ" b="1" dirty="0"/>
              <a:t> </a:t>
            </a:r>
            <a:r>
              <a:rPr lang="cs-CZ" dirty="0"/>
              <a:t>- časopisy, konferenční sborníky, akademické </a:t>
            </a:r>
            <a:r>
              <a:rPr lang="cs-CZ" dirty="0" err="1"/>
              <a:t>repozitáře</a:t>
            </a:r>
            <a:r>
              <a:rPr lang="cs-CZ" dirty="0"/>
              <a:t>)</a:t>
            </a:r>
          </a:p>
          <a:p>
            <a:endParaRPr lang="cs-CZ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Science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 Network</a:t>
            </a:r>
            <a:r>
              <a:rPr lang="cs-CZ" b="1" dirty="0"/>
              <a:t> </a:t>
            </a:r>
            <a:r>
              <a:rPr lang="cs-CZ" dirty="0"/>
              <a:t>- Brána k informačním zdrojům pro oblast sociálních věd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ICPSR (Inter-university </a:t>
            </a:r>
            <a:r>
              <a:rPr lang="cs-CZ" b="1" dirty="0" err="1">
                <a:hlinkClick r:id="rId4"/>
              </a:rPr>
              <a:t>Consortium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for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Political</a:t>
            </a:r>
            <a:r>
              <a:rPr lang="cs-CZ" b="1" dirty="0">
                <a:hlinkClick r:id="rId4"/>
              </a:rPr>
              <a:t> and </a:t>
            </a:r>
            <a:r>
              <a:rPr lang="cs-CZ" b="1" dirty="0" err="1">
                <a:hlinkClick r:id="rId4"/>
              </a:rPr>
              <a:t>Social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Research</a:t>
            </a:r>
            <a:r>
              <a:rPr lang="cs-CZ" b="1" dirty="0">
                <a:hlinkClick r:id="rId4"/>
              </a:rPr>
              <a:t>) </a:t>
            </a:r>
            <a:r>
              <a:rPr lang="cs-CZ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archiv</a:t>
            </a:r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600" b="1" dirty="0" err="1">
                <a:hlinkClick r:id="rId5"/>
              </a:rPr>
              <a:t>European</a:t>
            </a:r>
            <a:r>
              <a:rPr lang="cs-CZ" sz="3600" b="1" dirty="0">
                <a:hlinkClick r:id="rId5"/>
              </a:rPr>
              <a:t> Reference Index </a:t>
            </a:r>
            <a:r>
              <a:rPr lang="cs-CZ" sz="3600" b="1" dirty="0" err="1">
                <a:hlinkClick r:id="rId5"/>
              </a:rPr>
              <a:t>for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the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Humanities</a:t>
            </a:r>
            <a:r>
              <a:rPr lang="cs-CZ" sz="3600" b="1" dirty="0">
                <a:hlinkClick r:id="rId5"/>
              </a:rPr>
              <a:t> and </a:t>
            </a:r>
            <a:r>
              <a:rPr lang="cs-CZ" sz="3600" b="1" dirty="0" err="1">
                <a:hlinkClick r:id="rId5"/>
              </a:rPr>
              <a:t>the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Social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Sciences</a:t>
            </a:r>
            <a:r>
              <a:rPr lang="cs-CZ" sz="3600" b="1" dirty="0">
                <a:hlinkClick r:id="rId5"/>
              </a:rPr>
              <a:t> (ERIH PLUS) </a:t>
            </a:r>
            <a:endParaRPr lang="cs-CZ" b="1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Scholar</a:t>
            </a:r>
            <a:r>
              <a:rPr lang="cs-CZ" altLang="cs-CZ" b="1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9846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9461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Zamyslete se o čem chcete psát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dirty="0"/>
              <a:t> je nutné mít dost informací o daném </a:t>
            </a:r>
            <a:r>
              <a:rPr lang="cs-CZ" altLang="cs-CZ" dirty="0" smtClean="0"/>
              <a:t>tématu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(</a:t>
            </a:r>
            <a:r>
              <a:rPr lang="cs-CZ" altLang="cs-CZ" dirty="0"/>
              <a:t>pokud se studiem </a:t>
            </a:r>
            <a:r>
              <a:rPr lang="cs-CZ" altLang="cs-CZ" dirty="0" smtClean="0"/>
              <a:t>problematiky začínáte</a:t>
            </a:r>
            <a:r>
              <a:rPr lang="cs-CZ" altLang="cs-CZ" dirty="0"/>
              <a:t>,  </a:t>
            </a:r>
            <a:r>
              <a:rPr lang="cs-CZ" altLang="cs-CZ" dirty="0" smtClean="0"/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nebojte </a:t>
            </a:r>
            <a:r>
              <a:rPr lang="cs-CZ" altLang="cs-CZ" dirty="0"/>
              <a:t>se využít učebnice, </a:t>
            </a:r>
            <a:r>
              <a:rPr lang="cs-CZ" altLang="cs-CZ" dirty="0" smtClean="0"/>
              <a:t>encyklopedie</a:t>
            </a:r>
            <a:r>
              <a:rPr lang="cs-CZ" altLang="cs-CZ" dirty="0"/>
              <a:t>, </a:t>
            </a:r>
            <a:r>
              <a:rPr lang="cs-CZ" altLang="cs-CZ" dirty="0" smtClean="0"/>
              <a:t>    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radu </a:t>
            </a:r>
            <a:r>
              <a:rPr lang="cs-CZ" altLang="cs-CZ" dirty="0"/>
              <a:t>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</a:t>
            </a:r>
            <a:r>
              <a:rPr lang="cs-CZ" altLang="cs-CZ" sz="2800" dirty="0"/>
              <a:t>Zformulujte téma nebo problém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dirty="0"/>
              <a:t> lze využít tzv. </a:t>
            </a:r>
            <a:r>
              <a:rPr lang="cs-CZ" altLang="cs-CZ" b="1" dirty="0"/>
              <a:t>myšlenkových map </a:t>
            </a:r>
            <a:r>
              <a:rPr lang="cs-CZ" altLang="cs-CZ" dirty="0" smtClean="0"/>
              <a:t>- grafické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dirty="0">
                <a:solidFill>
                  <a:prstClr val="black"/>
                </a:solidFill>
              </a:rPr>
              <a:t> aplikace - </a:t>
            </a:r>
            <a:r>
              <a:rPr lang="cs-CZ" altLang="cs-CZ" dirty="0">
                <a:solidFill>
                  <a:prstClr val="black"/>
                </a:solidFill>
                <a:hlinkClick r:id="rId4"/>
              </a:rPr>
              <a:t>Pět nejlepších nástrojů pro tvorbu myšlenkových map</a:t>
            </a:r>
            <a:endParaRPr lang="cs-CZ" altLang="cs-CZ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přednášky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305" y="213285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400" dirty="0" smtClean="0">
                <a:solidFill>
                  <a:srgbClr val="FF0000"/>
                </a:solidFill>
                <a:hlinkClick r:id="rId4"/>
              </a:rPr>
              <a:t>/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5"/>
              </a:rPr>
              <a:t>https://</a:t>
            </a:r>
            <a:r>
              <a:rPr lang="cs-CZ" altLang="cs-CZ" sz="2400" i="1" dirty="0" smtClean="0">
                <a:hlinkClick r:id="rId5"/>
              </a:rPr>
              <a:t>s-media-cache-ak0.pinimg.com/736x/b1/8c/7d/b18c7dde7e01870bd4715b308241c155.jpg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nedomova@fss.muni.cz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Fishscale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Academicness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625</TotalTime>
  <Words>1685</Words>
  <Application>Microsoft Office PowerPoint</Application>
  <PresentationFormat>Předvádění na obrazovce (4:3)</PresentationFormat>
  <Paragraphs>385</Paragraphs>
  <Slides>56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Tahoma</vt:lpstr>
      <vt:lpstr>Wingdings</vt:lpstr>
      <vt:lpstr>Motiv5</vt:lpstr>
      <vt:lpstr>Motiv systému Office</vt:lpstr>
      <vt:lpstr>Odborný text a práce s informačními zdroji ZUR787</vt:lpstr>
      <vt:lpstr>Osnova kurzu </vt:lpstr>
      <vt:lpstr>Podmínky absolvování předmětu </vt:lpstr>
      <vt:lpstr>Prezentace aplikace PowerPoint</vt:lpstr>
      <vt:lpstr>Osnova přednášky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Licencované zdroje I.  </vt:lpstr>
      <vt:lpstr>Surface Web x Deep Web x Dark Web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45</cp:revision>
  <cp:lastPrinted>2017-10-05T11:58:40Z</cp:lastPrinted>
  <dcterms:created xsi:type="dcterms:W3CDTF">2017-08-02T08:11:17Z</dcterms:created>
  <dcterms:modified xsi:type="dcterms:W3CDTF">2018-10-31T10:37:22Z</dcterms:modified>
</cp:coreProperties>
</file>