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altLang="cs-CZ" lang="cs-CZ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d="100" n="106"/>
          <a:sy d="100" n="106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d="1" n="1"/>
        <a:sy d="1" n="1"/>
      </p:scale>
      <p:origin x="0" y="0"/>
    </p:cViewPr>
  </p:notesTextViewPr>
  <p:gridSpacing cx="73736200" cy="73736200"/>
</p:viewPr>
</file>

<file path=ppt/_rels/presentation.xml.rels><?xml version="1.0" encoding="UTF-8" standalone="yes"?><Relationships xmlns="http://schemas.openxmlformats.org/package/2006/relationships"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altLang="cs-CZ"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DE57DC89-192F-43DE-963F-01CD47A049FC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4" name="Zástupný symbol pro obrázek snímku 3"/>
          <p:cNvSpPr>
            <a:spLocks noChangeAspect="1" noGrp="1" noRot="1"/>
          </p:cNvSpPr>
          <p:nvPr>
            <p:ph idx="2"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altLang="cs-CZ"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idx="3" sz="quarter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altLang="cs-CZ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98465137-5472-4B94-99B6-67C88D49786D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1229865962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5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endParaRPr altLang="cs-CZ" dirty="0"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98465137-5472-4B94-99B6-67C88D49786D}" type="slidenum">
              <a:rPr altLang="cs-CZ" lang="cs-CZ" smtClean="0"/>
              <a:pPr/>
              <a:t>5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1677288902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Podnadpis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cs-CZ" lang="cs-CZ" smtClean="0"/>
              <a:t>Kliknutím lze upravit styl předlohy.</a:t>
            </a:r>
            <a:endParaRPr altLang="cs-CZ"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cs-CZ"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cs-CZ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cs-CZ"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cs-CZ" lang="cs-CZ" smtClean="0"/>
              <a:t>Kliknutím lze upravit styl.</a:t>
            </a:r>
            <a:endParaRPr altLang="cs-CZ"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cs-CZ" lang="cs-CZ" smtClean="0"/>
              <a:t>Kliknutím lze upravit styly předlohy textu.</a:t>
            </a:r>
          </a:p>
          <a:p>
            <a:pPr lvl="1"/>
            <a:r>
              <a:rPr altLang="cs-CZ" lang="cs-CZ" smtClean="0"/>
              <a:t>Druhá úroveň</a:t>
            </a:r>
          </a:p>
          <a:p>
            <a:pPr lvl="2"/>
            <a:r>
              <a:rPr altLang="cs-CZ" lang="cs-CZ" smtClean="0"/>
              <a:t>Třetí úroveň</a:t>
            </a:r>
          </a:p>
          <a:p>
            <a:pPr lvl="3"/>
            <a:r>
              <a:rPr altLang="cs-CZ" lang="cs-CZ" smtClean="0"/>
              <a:t>Čtvrtá úroveň</a:t>
            </a:r>
          </a:p>
          <a:p>
            <a:pPr lvl="4"/>
            <a:r>
              <a:rPr altLang="cs-CZ" lang="cs-CZ" smtClean="0"/>
              <a:t>Pátá úroveň</a:t>
            </a:r>
            <a:endParaRPr altLang="cs-CZ"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altLang="cs-CZ" lang="cs-CZ" smtClean="0"/>
              <a:pPr/>
              <a:t>30. 10. 2018</a:t>
            </a:fld>
            <a:endParaRPr altLang="cs-CZ"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cs-CZ"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altLang="cs-CZ" lang="cs-CZ" smtClean="0"/>
              <a:pPr/>
              <a:t>‹#›</a:t>
            </a:fld>
            <a:endParaRPr altLang="cs-CZ" lang="cs-CZ"/>
          </a:p>
        </p:txBody>
      </p:sp>
    </p:spTree>
    <p:extLst>
      <p:ext uri="{BB962C8B-B14F-4D97-AF65-F5344CB8AC3E}">
        <p14:creationId xmlns="" xmlns:p14="http://schemas.microsoft.com/office/powerpoint/2010/main" val="1449033977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charset="0" panose="020B0604020202020204" pitchFamily="34"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anose="020B0604020202020204" pitchFamily="34"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anose="020B0604020202020204" pitchFamily="34"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anose="020B0604020202020204" pitchFamily="34"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cs-CZ" lang="cs-CZ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arget="../media/image1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4" Target="../media/image3.jpeg" Type="http://schemas.openxmlformats.org/officeDocument/2006/relationships/image"/><Relationship Id="rId3" Target="../media/image2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altLang="pl-PL" b="0" dirty="0" lang="pl-PL" smtClean="0"/>
              <a:t>Francouzská revoluce a napoleonské války</a:t>
            </a:r>
            <a:endParaRPr altLang="cs-CZ" dirty="0"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idx="2" sz="half" type="body"/>
          </p:nvPr>
        </p:nvSpPr>
        <p:spPr/>
        <p:txBody>
          <a:bodyPr numCol="1">
            <a:normAutofit/>
          </a:bodyPr>
          <a:lstStyle/>
          <a:p>
            <a:pPr algn="ctr"/>
            <a:r>
              <a:rPr altLang="cs-CZ" dirty="0" lang="cs-CZ" smtClean="0"/>
              <a:t>BSS102 Dějiny vojenství</a:t>
            </a:r>
          </a:p>
          <a:p>
            <a:pPr algn="ctr"/>
            <a:r>
              <a:rPr altLang="cs-CZ" dirty="0" lang="cs-CZ" smtClean="0"/>
              <a:t>(Napoleon v bitvě u Slavkova, </a:t>
            </a:r>
            <a:r>
              <a:rPr altLang="cs-CZ" dirty="0" err="1" lang="cs-CZ" smtClean="0"/>
              <a:t>François</a:t>
            </a:r>
            <a:r>
              <a:rPr altLang="cs-CZ" dirty="0" lang="cs-CZ" smtClean="0"/>
              <a:t> </a:t>
            </a:r>
            <a:r>
              <a:rPr altLang="cs-CZ" dirty="0" err="1" lang="cs-CZ" smtClean="0"/>
              <a:t>Gérard</a:t>
            </a:r>
            <a:r>
              <a:rPr altLang="cs-CZ" dirty="0" lang="cs-CZ" smtClean="0"/>
              <a:t>)</a:t>
            </a:r>
            <a:endParaRPr altLang="cs-CZ" dirty="0" lang="cs-CZ"/>
          </a:p>
        </p:txBody>
      </p:sp>
      <p:pic>
        <p:nvPicPr>
          <p:cNvPr id="8" name="Zástupný symbol pro obrázek 7"/>
          <p:cNvPicPr>
            <a:picLocks noChangeAspect="1" noGrp="1"/>
          </p:cNvPicPr>
          <p:nvPr>
            <p:ph idx="1" type="pic"/>
          </p:nvPr>
        </p:nvPicPr>
        <p:blipFill>
          <a:blip cstate="print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944" r="16944"/>
          <a:stretch>
            <a:fillRect/>
          </a:stretch>
        </p:blipFill>
        <p:spPr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9327728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numCol="1">
            <a:normAutofit/>
          </a:bodyPr>
          <a:lstStyle/>
          <a:p>
            <a:r>
              <a:rPr altLang="cs-CZ" dirty="0" lang="cs-CZ" smtClean="0"/>
              <a:t>Problémy revoluční armády</a:t>
            </a:r>
            <a:endParaRPr altLang="cs-CZ" dirty="0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altLang="cs-CZ" dirty="0" lang="cs-CZ" smtClean="0"/>
              <a:t>Značný rozklad v královské armádě (důstojníci = šlechta)</a:t>
            </a:r>
          </a:p>
          <a:p>
            <a:r>
              <a:rPr altLang="cs-CZ" dirty="0" lang="cs-CZ" smtClean="0"/>
              <a:t>Problémy s disciplínou</a:t>
            </a:r>
          </a:p>
          <a:p>
            <a:r>
              <a:rPr altLang="cs-CZ" dirty="0" lang="cs-CZ" smtClean="0"/>
              <a:t>Nutnost čelit zahraniční intervenci</a:t>
            </a:r>
          </a:p>
          <a:p>
            <a:r>
              <a:rPr altLang="cs-CZ" dirty="0" lang="cs-CZ" smtClean="0"/>
              <a:t>Nadšení dobrovolníci, od roku 1793 všeobecná branná povinnost, není čas na výcvik</a:t>
            </a:r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38897370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dirty="0" lang="cs-CZ" smtClean="0"/>
              <a:t>a jejich vyřešení</a:t>
            </a:r>
            <a:endParaRPr altLang="cs-CZ" dirty="0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altLang="cs-CZ" dirty="0" lang="cs-CZ" smtClean="0"/>
              <a:t>Všeobecná branná povinnost značně zvýšila počty (proti asi 100 000 interventů stálo cca. 800 000 mužů)</a:t>
            </a:r>
          </a:p>
          <a:p>
            <a:r>
              <a:rPr altLang="cs-CZ" dirty="0" lang="cs-CZ" smtClean="0"/>
              <a:t>Vojáci schopni využívat terén (využití rozptýlených střelců – lehká pěchota) a ochotní razantně útočit, útok v koloně</a:t>
            </a:r>
          </a:p>
          <a:p>
            <a:r>
              <a:rPr altLang="cs-CZ" dirty="0" lang="cs-CZ" smtClean="0"/>
              <a:t>Možnost rychlé vojenské kariéry (z 18 maršálů roku 1804 byl před revolucí 1 generál, </a:t>
            </a:r>
            <a:r>
              <a:rPr altLang="cs-CZ" dirty="0" lang="cs-CZ" smtClean="0"/>
              <a:t>ale v </a:t>
            </a:r>
            <a:r>
              <a:rPr altLang="cs-CZ" dirty="0" lang="cs-CZ" smtClean="0"/>
              <a:t>polovině 90. let jich bylo generály 13)</a:t>
            </a:r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34102040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dirty="0" lang="cs-CZ" smtClean="0"/>
              <a:t>Členění vojska</a:t>
            </a:r>
            <a:endParaRPr altLang="cs-CZ" dirty="0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altLang="cs-CZ" dirty="0" lang="cs-CZ" smtClean="0"/>
              <a:t>(neúspěšná) snaha odstranit pluky, základem má být brigáda, pluky krátce přejmenovány na </a:t>
            </a:r>
            <a:r>
              <a:rPr altLang="cs-CZ" dirty="0" err="1" lang="cs-CZ" smtClean="0"/>
              <a:t>půlbrigády</a:t>
            </a:r>
            <a:endParaRPr altLang="cs-CZ" dirty="0" lang="cs-CZ" smtClean="0"/>
          </a:p>
          <a:p>
            <a:r>
              <a:rPr altLang="cs-CZ" dirty="0" lang="cs-CZ" smtClean="0"/>
              <a:t>1793 permanentní divize</a:t>
            </a:r>
          </a:p>
          <a:p>
            <a:r>
              <a:rPr altLang="cs-CZ" dirty="0" lang="cs-CZ" smtClean="0"/>
              <a:t>Armádní sbor – „miniaturní“ armáda, zahrnuje 2 – 4 pěší a 1 jezdeckou divizi, dělostřelectvo (divizní a zálohu), ženisty, týl</a:t>
            </a:r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13537187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dirty="0" lang="cs-CZ" smtClean="0"/>
              <a:t>Důležitá role generálního štábu</a:t>
            </a:r>
            <a:endParaRPr altLang="cs-CZ" dirty="0" lang="cs-CZ"/>
          </a:p>
        </p:txBody>
      </p:sp>
      <p:pic>
        <p:nvPicPr>
          <p:cNvPr id="6" name="Zástupný symbol pro obsah 5"/>
          <p:cNvPicPr>
            <a:picLocks noChangeAspect="1" noGrp="1"/>
          </p:cNvPicPr>
          <p:nvPr>
            <p:ph idx="1" sz="half"/>
          </p:nvPr>
        </p:nvPicPr>
        <p:blipFill>
          <a:blip cstate="print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2084211" cy="3476842"/>
          </a:xfrm>
        </p:spPr>
      </p:pic>
      <p:pic>
        <p:nvPicPr>
          <p:cNvPr id="7" name="Zástupný symbol pro obsah 6"/>
          <p:cNvPicPr>
            <a:picLocks noChangeAspect="1" noGrp="1"/>
          </p:cNvPicPr>
          <p:nvPr>
            <p:ph idx="2" sz="half"/>
          </p:nvPr>
        </p:nvPicPr>
        <p:blipFill>
          <a:blip cstate="print"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68" y="1605215"/>
            <a:ext cx="2239087" cy="3476841"/>
          </a:xfrm>
        </p:spPr>
      </p:pic>
      <p:sp>
        <p:nvSpPr>
          <p:cNvPr id="8" name="Obdélník 7"/>
          <p:cNvSpPr/>
          <p:nvPr/>
        </p:nvSpPr>
        <p:spPr>
          <a:xfrm>
            <a:off x="1955621" y="5229200"/>
            <a:ext cx="1268296" cy="369332"/>
          </a:xfrm>
          <a:prstGeom prst="rect">
            <a:avLst/>
          </a:prstGeom>
        </p:spPr>
        <p:txBody>
          <a:bodyPr numCol="1" wrap="none">
            <a:spAutoFit/>
          </a:bodyPr>
          <a:lstStyle/>
          <a:p>
            <a:r>
              <a:rPr altLang="cs-CZ" dirty="0" lang="cs-CZ"/>
              <a:t>Napoleon I.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64088" y="5250522"/>
            <a:ext cx="2166812" cy="369332"/>
          </a:xfrm>
          <a:prstGeom prst="rect">
            <a:avLst/>
          </a:prstGeom>
        </p:spPr>
        <p:txBody>
          <a:bodyPr numCol="1" wrap="none">
            <a:spAutoFit/>
          </a:bodyPr>
          <a:lstStyle/>
          <a:p>
            <a:r>
              <a:rPr altLang="cs-CZ" dirty="0" lang="cs-CZ"/>
              <a:t>maršál </a:t>
            </a:r>
            <a:r>
              <a:rPr altLang="cs-CZ" dirty="0" lang="cs-CZ" smtClean="0"/>
              <a:t>Louis </a:t>
            </a:r>
            <a:r>
              <a:rPr altLang="cs-CZ" dirty="0" err="1" lang="cs-CZ" smtClean="0"/>
              <a:t>Berthier</a:t>
            </a:r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150950449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altLang="cs-CZ" dirty="0" lang="cs-CZ" smtClean="0"/>
              <a:t>Napoleonova strategie a taktika</a:t>
            </a:r>
            <a:endParaRPr altLang="cs-CZ" dirty="0"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altLang="cs-CZ" dirty="0" lang="cs-CZ" smtClean="0"/>
              <a:t>Vyhledávání rozhodující bitvy</a:t>
            </a:r>
          </a:p>
          <a:p>
            <a:r>
              <a:rPr altLang="cs-CZ" dirty="0" lang="cs-CZ" smtClean="0"/>
              <a:t>Rychlý přesun, usnadněný rekvizicemi</a:t>
            </a:r>
          </a:p>
          <a:p>
            <a:r>
              <a:rPr altLang="cs-CZ" dirty="0" lang="cs-CZ" smtClean="0"/>
              <a:t>V bitvě kombinace průlomu, obchvatu či útoku na křídla</a:t>
            </a:r>
          </a:p>
          <a:p>
            <a:r>
              <a:rPr altLang="cs-CZ" dirty="0" lang="cs-CZ" smtClean="0"/>
              <a:t>Využití záložního dělostřelectva, snaha koncentrovat palbu na klíčová místa</a:t>
            </a:r>
          </a:p>
          <a:p>
            <a:r>
              <a:rPr altLang="cs-CZ" dirty="0" lang="cs-CZ" smtClean="0"/>
              <a:t>Kombinace rojnice a kolony v útoku</a:t>
            </a:r>
          </a:p>
          <a:p>
            <a:r>
              <a:rPr altLang="cs-CZ" dirty="0" lang="cs-CZ" smtClean="0"/>
              <a:t>Schopnost měnit sestavu</a:t>
            </a:r>
          </a:p>
          <a:p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59824309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cs-CZ" dirty="0" lang="cs-CZ" smtClean="0"/>
              <a:t>Příklad – před bitvou u Slavkova</a:t>
            </a:r>
            <a:endParaRPr altLang="cs-CZ" dirty="0"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 sz="half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altLang="cs-CZ" dirty="0" lang="cs-CZ" smtClean="0"/>
              <a:t>Spojenci</a:t>
            </a:r>
          </a:p>
          <a:p>
            <a:pPr lvl="1"/>
            <a:r>
              <a:rPr altLang="cs-CZ" dirty="0" lang="cs-CZ" smtClean="0"/>
              <a:t>27. 11. odchod od Olomouce</a:t>
            </a:r>
          </a:p>
          <a:p>
            <a:pPr lvl="1"/>
            <a:r>
              <a:rPr altLang="cs-CZ" dirty="0" lang="cs-CZ" smtClean="0"/>
              <a:t>28. obsazen Vyškov</a:t>
            </a:r>
          </a:p>
          <a:p>
            <a:pPr lvl="1"/>
            <a:r>
              <a:rPr altLang="cs-CZ" dirty="0" lang="cs-CZ" smtClean="0"/>
              <a:t>29. posunutí na jih</a:t>
            </a:r>
          </a:p>
          <a:p>
            <a:pPr lvl="1"/>
            <a:r>
              <a:rPr altLang="cs-CZ" dirty="0" lang="cs-CZ" smtClean="0"/>
              <a:t>30. armáda mezi Slavkovem a Bučovicemi</a:t>
            </a:r>
          </a:p>
          <a:p>
            <a:pPr lvl="1"/>
            <a:r>
              <a:rPr altLang="cs-CZ" dirty="0" lang="cs-CZ" smtClean="0"/>
              <a:t>1. 12. (večer) příchod na bojiště</a:t>
            </a:r>
          </a:p>
          <a:p>
            <a:pPr lvl="1"/>
            <a:r>
              <a:rPr altLang="cs-CZ" dirty="0" lang="cs-CZ" smtClean="0"/>
              <a:t>Vzdušnou čarou přesun o 50 – 60 km</a:t>
            </a:r>
          </a:p>
          <a:p>
            <a:pPr lvl="1"/>
            <a:endParaRPr altLang="cs-CZ" dirty="0"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2" sz="half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altLang="cs-CZ" dirty="0" lang="cs-CZ" smtClean="0"/>
              <a:t>Francie</a:t>
            </a:r>
          </a:p>
          <a:p>
            <a:pPr lvl="1"/>
            <a:r>
              <a:rPr altLang="cs-CZ" dirty="0" lang="cs-CZ" smtClean="0"/>
              <a:t>28. ústup předvoje od Vyškova, povolány posily</a:t>
            </a:r>
          </a:p>
          <a:p>
            <a:pPr lvl="1"/>
            <a:r>
              <a:rPr altLang="cs-CZ" dirty="0" lang="cs-CZ" smtClean="0"/>
              <a:t>29. příchod 1 divize (cca. 6000 mužů) a několika útvarů jízdy (cca. 2500)</a:t>
            </a:r>
          </a:p>
          <a:p>
            <a:pPr lvl="1"/>
            <a:r>
              <a:rPr altLang="cs-CZ" dirty="0" lang="cs-CZ" smtClean="0"/>
              <a:t>30. – 1. přichází I. sbor od Jihlavy (cca. 12 300)</a:t>
            </a:r>
          </a:p>
          <a:p>
            <a:pPr lvl="1"/>
            <a:r>
              <a:rPr altLang="cs-CZ" dirty="0" lang="cs-CZ" smtClean="0"/>
              <a:t>1. večer do Rajhradu dorazí z Vídně část III. sboru (cca. 6300), od večera 29. přesun vzdušnou čarou kolem 100 km</a:t>
            </a:r>
            <a:endParaRPr altLang="cs-CZ" dirty="0" lang="cs-CZ"/>
          </a:p>
        </p:txBody>
      </p:sp>
    </p:spTree>
    <p:extLst>
      <p:ext uri="{BB962C8B-B14F-4D97-AF65-F5344CB8AC3E}">
        <p14:creationId xmlns="" xmlns:p14="http://schemas.microsoft.com/office/powerpoint/2010/main" val="349438800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>FSS MU</Company>
  <Words>344</Words>
  <Paragraphs>40</Paragraphs>
  <Slides>7</Slides>
  <Notes>1</Notes>
  <TotalTime>602</TotalTime>
  <HiddenSlides>0</HiddenSlides>
  <MMClips>0</MMClips>
  <ScaleCrop>false</ScaleCrop>
  <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baseType="lpstr" size="8">
      <vt:lpstr>Motiv systému Office</vt:lpstr>
      <vt:lpstr>Francouzská revoluce a napoleonské války</vt:lpstr>
      <vt:lpstr>Problémy revoluční armády</vt:lpstr>
      <vt:lpstr>a jejich vyřešení</vt:lpstr>
      <vt:lpstr>Členění vojska</vt:lpstr>
      <vt:lpstr>Důležitá role generálního štábu</vt:lpstr>
      <vt:lpstr>Napoleonova strategie a taktika</vt:lpstr>
      <vt:lpstr>Příklad – před bitvou u Slavkova</vt:lpstr>
    </vt:vector>
  </TitlesOfParts>
  <LinksUpToDate>false</LinksUpToDate>
  <SharedDoc>false</SharedDoc>
  <HyperlinksChanged>false</HyperlinksChanged>
  <Application>Microsoft Office PowerPoint</Application>
  <AppVersion>12.0000</AppVersion>
  <PresentationFormat>Předvádění na obrazovce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2013-10-20T08:36:54Z</dcterms:created>
  <dc:creator>CIKT</dc:creator>
  <cp:lastModifiedBy>Jak.se</cp:lastModifiedBy>
  <dcterms:modified xsi:type="dcterms:W3CDTF">2018-10-30T18:27:17Z</dcterms:modified>
  <cp:revision>65</cp:revision>
  <dc:title>Prezentace aplikace PowerPoint</dc:title>
</cp:coreProperties>
</file>