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 alt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94A55F27-BE15-4B66-A70C-A97C6517E6AB}" type="datetimeFigureOut">
              <a:rPr lang="cs-CZ" altLang="cs-CZ" smtClean="0"/>
              <a:pPr/>
              <a:t>11.11.2019</a:t>
            </a:fld>
            <a:endParaRPr lang="cs-CZ" alt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cs-CZ" alt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82866D43-1FE3-484F-95E3-2D39DD21F3EE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1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82866D43-1FE3-484F-95E3-2D39DD21F3EE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04316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82866D43-1FE3-484F-95E3-2D39DD21F3EE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338597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82866D43-1FE3-484F-95E3-2D39DD21F3EE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93753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82866D43-1FE3-484F-95E3-2D39DD21F3EE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6384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82866D43-1FE3-484F-95E3-2D39DD21F3EE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0537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82866D43-1FE3-484F-95E3-2D39DD21F3EE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2104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82866D43-1FE3-484F-95E3-2D39DD21F3EE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8547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82866D43-1FE3-484F-95E3-2D39DD21F3EE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84362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82866D43-1FE3-484F-95E3-2D39DD21F3EE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31292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82866D43-1FE3-484F-95E3-2D39DD21F3EE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43833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82866D43-1FE3-484F-95E3-2D39DD21F3EE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28482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82866D43-1FE3-484F-95E3-2D39DD21F3EE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6538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alt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11.11.2019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1572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11.11.2019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477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11.11.2019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289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11.11.2019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54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numCol="1" anchor="t"/>
          <a:lstStyle>
            <a:lvl1pPr algn="l">
              <a:defRPr sz="4000" b="1" cap="all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numCol="1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11.11.2019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1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11.11.2019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207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11.11.2019</a:t>
            </a:fld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535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11.11.2019</a:t>
            </a:fld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056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11.11.2019</a:t>
            </a:fld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822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11.11.2019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219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alt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11.11.2019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390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BA506-50E9-4BB2-B26B-454A6C17DD79}" type="datetimeFigureOut">
              <a:rPr lang="cs-CZ" altLang="cs-CZ" smtClean="0"/>
              <a:pPr/>
              <a:t>11.11.2019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903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 alt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pPr algn="ctr"/>
            <a:r>
              <a:rPr lang="pl-PL" altLang="pl-PL" b="0" dirty="0"/>
              <a:t>Vojenství v období první světové války</a:t>
            </a:r>
            <a:endParaRPr lang="cs-CZ" alt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 numCol="1">
            <a:normAutofit/>
          </a:bodyPr>
          <a:lstStyle/>
          <a:p>
            <a:pPr algn="ctr"/>
            <a:r>
              <a:rPr lang="cs-CZ" altLang="cs-CZ" dirty="0"/>
              <a:t>BSS 102 Dějiny vojenství</a:t>
            </a:r>
          </a:p>
        </p:txBody>
      </p:sp>
      <p:pic>
        <p:nvPicPr>
          <p:cNvPr id="8" name="Zástupný symbol pro obrázek 7"/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93277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Tanky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Už před válkou obrněné automobily</a:t>
            </a:r>
          </a:p>
          <a:p>
            <a:r>
              <a:rPr lang="cs-CZ" altLang="cs-CZ" dirty="0"/>
              <a:t>První tanky nasazeny Velkou Británií v bitvě na </a:t>
            </a:r>
            <a:r>
              <a:rPr lang="cs-CZ" altLang="cs-CZ" dirty="0" err="1"/>
              <a:t>Sommě</a:t>
            </a:r>
            <a:r>
              <a:rPr lang="cs-CZ" altLang="cs-CZ" dirty="0"/>
              <a:t> 1916, masivní nasazení pak v bitvě u </a:t>
            </a:r>
            <a:r>
              <a:rPr lang="cs-CZ" altLang="cs-CZ" dirty="0" err="1"/>
              <a:t>Cambrai</a:t>
            </a:r>
            <a:r>
              <a:rPr lang="cs-CZ" altLang="cs-CZ" dirty="0"/>
              <a:t> 1917 (378 tanků)</a:t>
            </a:r>
          </a:p>
          <a:p>
            <a:r>
              <a:rPr lang="cs-CZ" altLang="cs-CZ" dirty="0"/>
              <a:t>První vzájemný boj tanků 24. 4. 1918 (britské Mark IV proti německým </a:t>
            </a:r>
            <a:r>
              <a:rPr lang="cs-CZ" altLang="cs-CZ"/>
              <a:t>A7V)</a:t>
            </a: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93282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146" y="1485237"/>
            <a:ext cx="4471854" cy="2515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826700" cy="1485237"/>
          </a:xfrm>
          <a:prstGeom prst="rect">
            <a:avLst/>
          </a:prstGeom>
        </p:spPr>
      </p:pic>
      <p:sp>
        <p:nvSpPr>
          <p:cNvPr id="6" name="AutoShape 2" descr="Výsledek obrázku pro A7V"/>
          <p:cNvSpPr>
            <a:spLocks noChangeAspect="1" noChangeArrowheads="1"/>
          </p:cNvSpPr>
          <p:nvPr/>
        </p:nvSpPr>
        <p:spPr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700808"/>
            <a:ext cx="4396222" cy="3297166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7112" y="4365104"/>
            <a:ext cx="4653665" cy="2738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843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Popisky pro minulý list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cs-CZ" altLang="cs-CZ" dirty="0"/>
              <a:t>Shora:</a:t>
            </a:r>
          </a:p>
          <a:p>
            <a:pPr lvl="1"/>
            <a:r>
              <a:rPr lang="cs-CZ" altLang="cs-CZ" dirty="0"/>
              <a:t>britský </a:t>
            </a:r>
            <a:r>
              <a:rPr lang="cs-CZ" altLang="cs-CZ" dirty="0" err="1"/>
              <a:t>mark</a:t>
            </a:r>
            <a:r>
              <a:rPr lang="cs-CZ" altLang="cs-CZ" dirty="0"/>
              <a:t> I tank</a:t>
            </a:r>
          </a:p>
          <a:p>
            <a:pPr lvl="1"/>
            <a:r>
              <a:rPr lang="cs-CZ" altLang="cs-CZ" dirty="0"/>
              <a:t>britský </a:t>
            </a:r>
            <a:r>
              <a:rPr lang="cs-CZ" altLang="cs-CZ" dirty="0" err="1"/>
              <a:t>mark</a:t>
            </a:r>
            <a:r>
              <a:rPr lang="cs-CZ" altLang="cs-CZ" dirty="0"/>
              <a:t> IV tank</a:t>
            </a:r>
          </a:p>
          <a:p>
            <a:pPr lvl="1"/>
            <a:r>
              <a:rPr lang="cs-CZ" altLang="cs-CZ" dirty="0"/>
              <a:t>německý A7V</a:t>
            </a:r>
          </a:p>
          <a:p>
            <a:pPr lvl="1"/>
            <a:r>
              <a:rPr lang="cs-CZ" altLang="cs-CZ" dirty="0"/>
              <a:t>francouzský Renault FT (FT-17)</a:t>
            </a:r>
          </a:p>
        </p:txBody>
      </p:sp>
    </p:spTree>
    <p:extLst>
      <p:ext uri="{BB962C8B-B14F-4D97-AF65-F5344CB8AC3E}">
        <p14:creationId xmlns:p14="http://schemas.microsoft.com/office/powerpoint/2010/main" val="3981307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Chemické zbraně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 numCol="1">
            <a:normAutofit fontScale="62500" lnSpcReduction="20000"/>
          </a:bodyPr>
          <a:lstStyle/>
          <a:p>
            <a:r>
              <a:rPr lang="cs-CZ" altLang="cs-CZ" dirty="0"/>
              <a:t>Masové užití chemických zbraní</a:t>
            </a:r>
          </a:p>
          <a:p>
            <a:r>
              <a:rPr lang="cs-CZ" altLang="cs-CZ" dirty="0"/>
              <a:t>Zpočátku jen „slzný plyn“ (Francie 1914 </a:t>
            </a:r>
            <a:r>
              <a:rPr lang="cs-CZ" altLang="cs-CZ" dirty="0" err="1"/>
              <a:t>ethylbromacetát</a:t>
            </a:r>
            <a:r>
              <a:rPr lang="cs-CZ" altLang="cs-CZ" dirty="0"/>
              <a:t>)</a:t>
            </a:r>
          </a:p>
          <a:p>
            <a:r>
              <a:rPr lang="cs-CZ" altLang="cs-CZ" dirty="0"/>
              <a:t>Za skutečný počátek chemické války bývá označováno použití Německem v roce 1915 při bitvě u </a:t>
            </a:r>
            <a:r>
              <a:rPr lang="cs-CZ" altLang="cs-CZ" dirty="0" err="1"/>
              <a:t>Ypres</a:t>
            </a:r>
            <a:r>
              <a:rPr lang="cs-CZ" altLang="cs-CZ" dirty="0"/>
              <a:t> (chlor) – první oběti na životech</a:t>
            </a:r>
          </a:p>
          <a:p>
            <a:r>
              <a:rPr lang="cs-CZ" altLang="cs-CZ" dirty="0"/>
              <a:t>Zpočátku vypouštění z tlakových nádob (závislé na větru), později hlavně dělostřelectvem</a:t>
            </a:r>
          </a:p>
          <a:p>
            <a:r>
              <a:rPr lang="cs-CZ" altLang="cs-CZ" dirty="0"/>
              <a:t>Podpora průlomu, později vytváření chemických zátarasů</a:t>
            </a:r>
          </a:p>
          <a:p>
            <a:r>
              <a:rPr lang="cs-CZ" altLang="cs-CZ" dirty="0"/>
              <a:t>Chemické zbraně usmrtily kolem 80 000 lidí</a:t>
            </a:r>
          </a:p>
          <a:p>
            <a:r>
              <a:rPr lang="cs-CZ" altLang="cs-CZ" dirty="0"/>
              <a:t>Výrazný psychologický efekt chemických zbraní</a:t>
            </a:r>
          </a:p>
          <a:p>
            <a:r>
              <a:rPr lang="cs-CZ" altLang="cs-CZ" dirty="0"/>
              <a:t>Zformulovány dodnes platné základní principy použití chemických zbraní:</a:t>
            </a:r>
          </a:p>
          <a:p>
            <a:pPr marL="514350" indent="-514350">
              <a:buAutoNum type="arabicPeriod"/>
            </a:pPr>
            <a:r>
              <a:rPr lang="cs-CZ" altLang="cs-CZ" dirty="0"/>
              <a:t>Princip dosažení maximální koncentrace toxických látek;</a:t>
            </a:r>
          </a:p>
          <a:p>
            <a:pPr marL="514350" indent="-514350">
              <a:buAutoNum type="arabicPeriod"/>
            </a:pPr>
            <a:r>
              <a:rPr lang="cs-CZ" altLang="cs-CZ" dirty="0"/>
              <a:t>Princip neočekávanosti;</a:t>
            </a:r>
          </a:p>
          <a:p>
            <a:pPr marL="514350" indent="-514350">
              <a:buAutoNum type="arabicPeriod"/>
            </a:pPr>
            <a:r>
              <a:rPr lang="cs-CZ" altLang="cs-CZ" dirty="0"/>
              <a:t>Princip masového účinku;</a:t>
            </a:r>
          </a:p>
          <a:p>
            <a:pPr marL="514350" indent="-514350">
              <a:buAutoNum type="arabicPeriod"/>
            </a:pPr>
            <a:r>
              <a:rPr lang="cs-CZ" altLang="cs-CZ" dirty="0"/>
              <a:t>Princip překonání protichemické obrany protivníka;</a:t>
            </a:r>
          </a:p>
          <a:p>
            <a:pPr marL="514350" indent="-514350">
              <a:buAutoNum type="arabicPeriod"/>
            </a:pPr>
            <a:r>
              <a:rPr lang="cs-CZ" altLang="cs-CZ" dirty="0"/>
              <a:t>Princip použití nových toxických chemikálií</a:t>
            </a:r>
          </a:p>
        </p:txBody>
      </p:sp>
    </p:spTree>
    <p:extLst>
      <p:ext uri="{BB962C8B-B14F-4D97-AF65-F5344CB8AC3E}">
        <p14:creationId xmlns:p14="http://schemas.microsoft.com/office/powerpoint/2010/main" val="1781703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Letectvo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85000" lnSpcReduction="20000"/>
          </a:bodyPr>
          <a:lstStyle/>
          <a:p>
            <a:r>
              <a:rPr lang="cs-CZ" altLang="cs-CZ" dirty="0"/>
              <a:t>Pozorovací balony</a:t>
            </a:r>
          </a:p>
          <a:p>
            <a:r>
              <a:rPr lang="cs-CZ" altLang="cs-CZ" dirty="0"/>
              <a:t>Vzducholodě – průzkum a bombardování, s rostoucím dostupem letadel jejich význam klesá (plněny vodíkem)</a:t>
            </a:r>
          </a:p>
          <a:p>
            <a:r>
              <a:rPr lang="cs-CZ" altLang="cs-CZ" dirty="0"/>
              <a:t>Letadla zpočátku užívána k průzkumu či bombardování</a:t>
            </a:r>
          </a:p>
          <a:p>
            <a:r>
              <a:rPr lang="cs-CZ" altLang="cs-CZ" dirty="0"/>
              <a:t>Od 1915 rozvoj stíhacích letadel, výrazný pokrok přinesla synchronizace kulometu, koncem války dosahují rychlost přes 200km/h</a:t>
            </a:r>
          </a:p>
          <a:p>
            <a:r>
              <a:rPr lang="cs-CZ" altLang="cs-CZ" dirty="0"/>
              <a:t>Lehké a střední bombardovací letouny, od 1917 i bitevní letouny</a:t>
            </a:r>
          </a:p>
          <a:p>
            <a:r>
              <a:rPr lang="cs-CZ" altLang="cs-CZ" dirty="0"/>
              <a:t>Rozvoj strategického bombardování</a:t>
            </a:r>
          </a:p>
          <a:p>
            <a:r>
              <a:rPr lang="cs-CZ" altLang="cs-CZ" dirty="0"/>
              <a:t>Letectvo využito i námořnictvem</a:t>
            </a:r>
          </a:p>
        </p:txBody>
      </p:sp>
    </p:spTree>
    <p:extLst>
      <p:ext uri="{BB962C8B-B14F-4D97-AF65-F5344CB8AC3E}">
        <p14:creationId xmlns:p14="http://schemas.microsoft.com/office/powerpoint/2010/main" val="2972039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Námořnictvo</a:t>
            </a:r>
            <a:endParaRPr lang="cs-CZ" alt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85000" lnSpcReduction="10000"/>
          </a:bodyPr>
          <a:lstStyle/>
          <a:p>
            <a:r>
              <a:rPr lang="cs-CZ" altLang="cs-CZ" dirty="0"/>
              <a:t>Jediné velké střetnutí dreadnoughtů v bitvě u Jutska skončilo nerozhodně</a:t>
            </a:r>
          </a:p>
          <a:p>
            <a:r>
              <a:rPr lang="cs-CZ" altLang="cs-CZ" dirty="0"/>
              <a:t>Nástup ponorek jako mimořádně efektivní zbraně</a:t>
            </a:r>
          </a:p>
          <a:p>
            <a:r>
              <a:rPr lang="cs-CZ" altLang="cs-CZ" dirty="0"/>
              <a:t>Otázka potápění obchodních lodí ponorkami</a:t>
            </a:r>
          </a:p>
          <a:p>
            <a:r>
              <a:rPr lang="cs-CZ" altLang="cs-CZ" dirty="0"/>
              <a:t>Reakcí na neomezenou ponorkovou válku bylo zavedení konvojového systému (1917)</a:t>
            </a:r>
          </a:p>
          <a:p>
            <a:r>
              <a:rPr lang="cs-CZ" altLang="cs-CZ" dirty="0"/>
              <a:t>Využití rychlých člunů</a:t>
            </a:r>
          </a:p>
          <a:p>
            <a:r>
              <a:rPr lang="cs-CZ" altLang="cs-CZ" dirty="0"/>
              <a:t>Výsadek u Gallipoli byl první moderní výsadkovou operací</a:t>
            </a:r>
          </a:p>
          <a:p>
            <a:r>
              <a:rPr lang="cs-CZ" altLang="cs-CZ" dirty="0"/>
              <a:t>První letadlové lodě, jejich potenciál však nevyužit</a:t>
            </a:r>
          </a:p>
        </p:txBody>
      </p:sp>
    </p:spTree>
    <p:extLst>
      <p:ext uri="{BB962C8B-B14F-4D97-AF65-F5344CB8AC3E}">
        <p14:creationId xmlns:p14="http://schemas.microsoft.com/office/powerpoint/2010/main" val="2761988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sz="3200" dirty="0"/>
              <a:t>Základní charakteristika I. světové války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85000" lnSpcReduction="20000"/>
          </a:bodyPr>
          <a:lstStyle/>
          <a:p>
            <a:r>
              <a:rPr lang="cs-CZ" altLang="cs-CZ" dirty="0"/>
              <a:t>Konflikt, do kterého se postupně zapojily všechny rozhodující mocnosti tehdejší doby („Velká válka“)</a:t>
            </a:r>
          </a:p>
          <a:p>
            <a:r>
              <a:rPr lang="cs-CZ" altLang="cs-CZ" dirty="0"/>
              <a:t>Světová byla nejen rozsahem bojišť, ale i nasazením vojáků ze zámoří a kolonií</a:t>
            </a:r>
          </a:p>
          <a:p>
            <a:r>
              <a:rPr lang="cs-CZ" altLang="cs-CZ" dirty="0"/>
              <a:t>Plánována jako ofenzivní a manévrová (obchvaty a průlomy masou pěchoty podpořenou lehkými kanony)</a:t>
            </a:r>
          </a:p>
          <a:p>
            <a:r>
              <a:rPr lang="cs-CZ" altLang="cs-CZ" dirty="0"/>
              <a:t>Změnila se na poziční válku („zákopová válka“)</a:t>
            </a:r>
          </a:p>
          <a:p>
            <a:r>
              <a:rPr lang="cs-CZ" altLang="cs-CZ" dirty="0"/>
              <a:t>Tvrdě zasažen civilní život (devastace v místě bojů, námořní blokáda)</a:t>
            </a:r>
          </a:p>
          <a:p>
            <a:r>
              <a:rPr lang="cs-CZ" altLang="cs-CZ" dirty="0"/>
              <a:t>Do války povoláno 70 000 000 lidí</a:t>
            </a:r>
          </a:p>
          <a:p>
            <a:r>
              <a:rPr lang="cs-CZ" altLang="cs-CZ" dirty="0"/>
              <a:t>Padlo kolem 10 000 000, další lidské ztráty 20 000 000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9928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„Národ ve válce“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cs-CZ" altLang="cs-CZ" dirty="0"/>
              <a:t>všeobecná mobilizace sil v podmínkách všeobecné branné povinnosti</a:t>
            </a:r>
          </a:p>
          <a:p>
            <a:pPr lvl="1"/>
            <a:r>
              <a:rPr lang="cs-CZ" altLang="cs-CZ" dirty="0"/>
              <a:t>jen Británie začínala s malou profesionální armádou (do konce roku 1914 prakticky zanikla), do roku 1916 doplňována jen dobrovolníky</a:t>
            </a:r>
          </a:p>
          <a:p>
            <a:pPr lvl="1"/>
            <a:r>
              <a:rPr lang="cs-CZ" altLang="cs-CZ" dirty="0"/>
              <a:t>v USA zavedeny krátce po vstupu do války povinné odvody</a:t>
            </a:r>
          </a:p>
          <a:p>
            <a:r>
              <a:rPr lang="cs-CZ" altLang="cs-CZ" dirty="0"/>
              <a:t>zásobování, průmysl, doprava, věda… podřízeny potřebám vedení války </a:t>
            </a:r>
          </a:p>
        </p:txBody>
      </p:sp>
    </p:spTree>
    <p:extLst>
      <p:ext uri="{BB962C8B-B14F-4D97-AF65-F5344CB8AC3E}">
        <p14:creationId xmlns:p14="http://schemas.microsoft.com/office/powerpoint/2010/main" val="2767963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 fontScale="90000"/>
          </a:bodyPr>
          <a:lstStyle/>
          <a:p>
            <a:r>
              <a:rPr lang="cs-CZ" altLang="cs-CZ" dirty="0"/>
              <a:t>Hlavní a vedlejší fronty I. světové války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999922"/>
              </p:ext>
            </p:extLst>
          </p:nvPr>
        </p:nvGraphicFramePr>
        <p:xfrm>
          <a:off x="457200" y="1600200"/>
          <a:ext cx="8229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2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7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7659">
                <a:tc>
                  <a:txBody>
                    <a:bodyPr/>
                    <a:lstStyle/>
                    <a:p>
                      <a:r>
                        <a:rPr lang="cs-CZ" altLang="cs-CZ" sz="2400" dirty="0"/>
                        <a:t>Hlavní evropské fronty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400" dirty="0"/>
                        <a:t>Západní fronta (Německo</a:t>
                      </a:r>
                      <a:r>
                        <a:rPr lang="cs-CZ" altLang="cs-CZ" sz="2400" baseline="0" dirty="0"/>
                        <a:t> proti Francii, Velké Británii a od roku 1917 USA)</a:t>
                      </a:r>
                      <a:endParaRPr lang="cs-CZ" altLang="cs-CZ" sz="2400" dirty="0"/>
                    </a:p>
                    <a:p>
                      <a:r>
                        <a:rPr lang="cs-CZ" altLang="cs-CZ" sz="2400" dirty="0"/>
                        <a:t>Východní fronta (Německo a Rakousko-Uhersko proti Rusku)</a:t>
                      </a:r>
                      <a:r>
                        <a:rPr lang="cs-CZ" altLang="cs-CZ" sz="2400" baseline="0" dirty="0"/>
                        <a:t> </a:t>
                      </a:r>
                    </a:p>
                    <a:p>
                      <a:r>
                        <a:rPr lang="cs-CZ" altLang="cs-CZ" sz="2400" baseline="0" dirty="0"/>
                        <a:t>Italská fronta </a:t>
                      </a:r>
                      <a:endParaRPr lang="cs-CZ" alt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7659">
                <a:tc>
                  <a:txBody>
                    <a:bodyPr/>
                    <a:lstStyle/>
                    <a:p>
                      <a:r>
                        <a:rPr lang="cs-CZ" altLang="cs-CZ" sz="2400" dirty="0"/>
                        <a:t>Vedlejší evropské fronty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400" dirty="0"/>
                        <a:t>Srbská a soluňská</a:t>
                      </a:r>
                      <a:r>
                        <a:rPr lang="cs-CZ" altLang="cs-CZ" sz="2400" baseline="0" dirty="0"/>
                        <a:t> fronta</a:t>
                      </a:r>
                    </a:p>
                    <a:p>
                      <a:r>
                        <a:rPr lang="cs-CZ" altLang="cs-CZ" sz="2400" baseline="0" dirty="0"/>
                        <a:t>Rumunská fronta </a:t>
                      </a:r>
                    </a:p>
                    <a:p>
                      <a:r>
                        <a:rPr lang="cs-CZ" altLang="cs-CZ" sz="2400" baseline="0" dirty="0"/>
                        <a:t>Dardanelská operace/Gallipoli (1915)</a:t>
                      </a:r>
                    </a:p>
                    <a:p>
                      <a:r>
                        <a:rPr lang="cs-CZ" altLang="cs-CZ" sz="2400" baseline="0" dirty="0"/>
                        <a:t>Kavkazská fronta (Rusko proti Turecku)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7659">
                <a:tc>
                  <a:txBody>
                    <a:bodyPr/>
                    <a:lstStyle/>
                    <a:p>
                      <a:r>
                        <a:rPr lang="cs-CZ" altLang="cs-CZ" sz="2400" dirty="0"/>
                        <a:t>Mimoevropské fronty  a bojiště</a:t>
                      </a:r>
                      <a:r>
                        <a:rPr lang="cs-CZ" altLang="cs-CZ" sz="2400" baseline="0" dirty="0"/>
                        <a:t> </a:t>
                      </a:r>
                      <a:endParaRPr lang="cs-CZ" alt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400" dirty="0"/>
                        <a:t>Fronty na</a:t>
                      </a:r>
                      <a:r>
                        <a:rPr lang="cs-CZ" altLang="cs-CZ" sz="2400" baseline="0" dirty="0"/>
                        <a:t> Blízkém a Středním Východě (mezopotámská, perská, egyptsko-levantská)</a:t>
                      </a:r>
                    </a:p>
                    <a:p>
                      <a:r>
                        <a:rPr lang="cs-CZ" altLang="cs-CZ" sz="2400" baseline="0" dirty="0"/>
                        <a:t>Kampaň ve východní Africe</a:t>
                      </a:r>
                    </a:p>
                    <a:p>
                      <a:r>
                        <a:rPr lang="cs-CZ" altLang="cs-CZ" sz="2400" dirty="0"/>
                        <a:t>Východní Asie a</a:t>
                      </a:r>
                      <a:r>
                        <a:rPr lang="cs-CZ" altLang="cs-CZ" sz="2400" baseline="0" dirty="0"/>
                        <a:t> Pacifik (izolovaná bojiště)</a:t>
                      </a:r>
                      <a:endParaRPr lang="cs-CZ" alt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933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 fontScale="90000"/>
          </a:bodyPr>
          <a:lstStyle/>
          <a:p>
            <a:r>
              <a:rPr lang="cs-CZ" altLang="cs-CZ" dirty="0"/>
              <a:t>Hlavní bitvy a ofenzívy I. světové války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1188293"/>
              </p:ext>
            </p:extLst>
          </p:nvPr>
        </p:nvGraphicFramePr>
        <p:xfrm>
          <a:off x="457200" y="1600200"/>
          <a:ext cx="8229600" cy="5120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0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9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0808">
                <a:tc>
                  <a:txBody>
                    <a:bodyPr/>
                    <a:lstStyle/>
                    <a:p>
                      <a:r>
                        <a:rPr lang="cs-CZ" altLang="cs-CZ" sz="2400" dirty="0"/>
                        <a:t>Západní fronta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400" dirty="0"/>
                        <a:t>Bitva na Marně (1914)</a:t>
                      </a:r>
                    </a:p>
                    <a:p>
                      <a:r>
                        <a:rPr lang="cs-CZ" altLang="cs-CZ" sz="2400" dirty="0"/>
                        <a:t>Bitva u </a:t>
                      </a:r>
                      <a:r>
                        <a:rPr lang="cs-CZ" altLang="cs-CZ" sz="2400" dirty="0" err="1"/>
                        <a:t>Verdunu</a:t>
                      </a:r>
                      <a:r>
                        <a:rPr lang="cs-CZ" altLang="cs-CZ" sz="2400" baseline="0" dirty="0"/>
                        <a:t> (1916)</a:t>
                      </a:r>
                    </a:p>
                    <a:p>
                      <a:r>
                        <a:rPr lang="cs-CZ" altLang="cs-CZ" sz="2400" baseline="0" dirty="0"/>
                        <a:t>Bitva na </a:t>
                      </a:r>
                      <a:r>
                        <a:rPr lang="cs-CZ" altLang="cs-CZ" sz="2400" baseline="0" dirty="0" err="1"/>
                        <a:t>Sommě</a:t>
                      </a:r>
                      <a:r>
                        <a:rPr lang="cs-CZ" altLang="cs-CZ" sz="2400" baseline="0" dirty="0"/>
                        <a:t> (1916)</a:t>
                      </a:r>
                    </a:p>
                    <a:p>
                      <a:r>
                        <a:rPr lang="cs-CZ" altLang="cs-CZ" sz="2400" baseline="0" dirty="0" err="1"/>
                        <a:t>Ludendorffova</a:t>
                      </a:r>
                      <a:r>
                        <a:rPr lang="cs-CZ" altLang="cs-CZ" sz="2400" baseline="0" dirty="0"/>
                        <a:t> ofenzíva (1918)</a:t>
                      </a:r>
                    </a:p>
                    <a:p>
                      <a:r>
                        <a:rPr lang="cs-CZ" altLang="cs-CZ" sz="2400" baseline="0" dirty="0"/>
                        <a:t>Bitva u Amiensu (1918)</a:t>
                      </a:r>
                      <a:endParaRPr lang="cs-CZ" alt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969">
                <a:tc>
                  <a:txBody>
                    <a:bodyPr/>
                    <a:lstStyle/>
                    <a:p>
                      <a:r>
                        <a:rPr lang="cs-CZ" altLang="cs-CZ" sz="2400" dirty="0"/>
                        <a:t>Východní fronta</a:t>
                      </a:r>
                      <a:r>
                        <a:rPr lang="cs-CZ" altLang="cs-CZ" sz="2400" baseline="0" dirty="0"/>
                        <a:t> </a:t>
                      </a:r>
                      <a:endParaRPr lang="cs-CZ" alt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400" dirty="0"/>
                        <a:t>Bitva u</a:t>
                      </a:r>
                      <a:r>
                        <a:rPr lang="cs-CZ" altLang="cs-CZ" sz="2400" baseline="0" dirty="0"/>
                        <a:t> </a:t>
                      </a:r>
                      <a:r>
                        <a:rPr lang="cs-CZ" altLang="cs-CZ" sz="2400" baseline="0" dirty="0" err="1"/>
                        <a:t>Tannenbergu</a:t>
                      </a:r>
                      <a:r>
                        <a:rPr lang="cs-CZ" altLang="cs-CZ" sz="2400" baseline="0" dirty="0"/>
                        <a:t> (1914)</a:t>
                      </a:r>
                    </a:p>
                    <a:p>
                      <a:r>
                        <a:rPr lang="cs-CZ" altLang="cs-CZ" sz="2400" baseline="0" dirty="0" err="1"/>
                        <a:t>Brusilovova</a:t>
                      </a:r>
                      <a:r>
                        <a:rPr lang="cs-CZ" altLang="cs-CZ" sz="2400" baseline="0" dirty="0"/>
                        <a:t> ofenzíva (1916)</a:t>
                      </a:r>
                      <a:endParaRPr lang="cs-CZ" alt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1082">
                <a:tc>
                  <a:txBody>
                    <a:bodyPr/>
                    <a:lstStyle/>
                    <a:p>
                      <a:r>
                        <a:rPr lang="cs-CZ" altLang="cs-CZ" sz="2400" dirty="0"/>
                        <a:t>Italská</a:t>
                      </a:r>
                      <a:r>
                        <a:rPr lang="cs-CZ" altLang="cs-CZ" sz="2400" baseline="0" dirty="0"/>
                        <a:t> fronta </a:t>
                      </a:r>
                      <a:endParaRPr lang="cs-CZ" alt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400" dirty="0"/>
                        <a:t>Bitvy na Soči (1915-1917)</a:t>
                      </a:r>
                    </a:p>
                    <a:p>
                      <a:r>
                        <a:rPr lang="cs-CZ" altLang="cs-CZ" sz="2400" dirty="0"/>
                        <a:t>Bitva u </a:t>
                      </a:r>
                      <a:r>
                        <a:rPr lang="cs-CZ" altLang="cs-CZ" sz="2400" dirty="0" err="1"/>
                        <a:t>Caporetta</a:t>
                      </a:r>
                      <a:r>
                        <a:rPr lang="cs-CZ" altLang="cs-CZ" sz="2400" dirty="0"/>
                        <a:t> (1917)</a:t>
                      </a:r>
                    </a:p>
                    <a:p>
                      <a:r>
                        <a:rPr lang="cs-CZ" altLang="cs-CZ" sz="2400" dirty="0"/>
                        <a:t>Bitva</a:t>
                      </a:r>
                      <a:r>
                        <a:rPr lang="cs-CZ" altLang="cs-CZ" sz="2400" baseline="0" dirty="0"/>
                        <a:t> na </a:t>
                      </a:r>
                      <a:r>
                        <a:rPr lang="cs-CZ" altLang="cs-CZ" sz="2400" baseline="0" dirty="0" err="1"/>
                        <a:t>Piavě</a:t>
                      </a:r>
                      <a:r>
                        <a:rPr lang="cs-CZ" altLang="cs-CZ" sz="2400" baseline="0" dirty="0"/>
                        <a:t> (1918)</a:t>
                      </a:r>
                      <a:endParaRPr lang="cs-CZ" alt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1086">
                <a:tc>
                  <a:txBody>
                    <a:bodyPr/>
                    <a:lstStyle/>
                    <a:p>
                      <a:r>
                        <a:rPr lang="cs-CZ" altLang="cs-CZ" sz="2400" dirty="0"/>
                        <a:t>Námořní bitvy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400" dirty="0"/>
                        <a:t>Bitvy u </a:t>
                      </a:r>
                      <a:r>
                        <a:rPr lang="cs-CZ" altLang="cs-CZ" sz="2400" dirty="0" err="1"/>
                        <a:t>Coronelu</a:t>
                      </a:r>
                      <a:r>
                        <a:rPr lang="cs-CZ" altLang="cs-CZ" sz="2400" dirty="0"/>
                        <a:t> a Falklandských ostrovů (1914)</a:t>
                      </a:r>
                    </a:p>
                    <a:p>
                      <a:r>
                        <a:rPr lang="cs-CZ" altLang="cs-CZ" sz="2400" dirty="0"/>
                        <a:t>Bitva u Jutska (Bitva u Skagerraku) (1916)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430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Strategie a taktika pozemní války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Přerůstání bitev v operace</a:t>
            </a:r>
          </a:p>
          <a:p>
            <a:r>
              <a:rPr lang="cs-CZ" altLang="cs-CZ" dirty="0"/>
              <a:t>Jednotlivé zákopy postupně nahradila linie zákopů a obranných zařízení, pak i obranná pásma a předpolí</a:t>
            </a:r>
          </a:p>
          <a:p>
            <a:r>
              <a:rPr lang="cs-CZ" altLang="cs-CZ" dirty="0"/>
              <a:t>Průlomy zákopů pomocí vln (několik rojnic) a valů (několik vln), postupné střídání bojovými skupinami (např. </a:t>
            </a:r>
            <a:r>
              <a:rPr lang="cs-CZ" altLang="cs-CZ" dirty="0" err="1"/>
              <a:t>Stoßtruppen</a:t>
            </a:r>
            <a:r>
              <a:rPr lang="cs-CZ" altLang="cs-CZ" dirty="0"/>
              <a:t>)</a:t>
            </a:r>
          </a:p>
          <a:p>
            <a:r>
              <a:rPr lang="cs-CZ" altLang="cs-CZ" dirty="0"/>
              <a:t>Podpora dělostřelectva, později tanků</a:t>
            </a:r>
          </a:p>
        </p:txBody>
      </p:sp>
    </p:spTree>
    <p:extLst>
      <p:ext uri="{BB962C8B-B14F-4D97-AF65-F5344CB8AC3E}">
        <p14:creationId xmlns:p14="http://schemas.microsoft.com/office/powerpoint/2010/main" val="30673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Fortifikace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 numCol="1">
            <a:normAutofit fontScale="92500" lnSpcReduction="10000"/>
          </a:bodyPr>
          <a:lstStyle/>
          <a:p>
            <a:r>
              <a:rPr lang="cs-CZ" altLang="cs-CZ" sz="3400" dirty="0"/>
              <a:t>Pevnosti 19. století nemohou odolat modernímu dělostřelectvu</a:t>
            </a:r>
          </a:p>
          <a:p>
            <a:r>
              <a:rPr lang="cs-CZ" altLang="cs-CZ" sz="3400" dirty="0"/>
              <a:t>Nové materiály (železobeton, pancéřové kopule)</a:t>
            </a:r>
          </a:p>
          <a:p>
            <a:r>
              <a:rPr lang="cs-CZ" altLang="cs-CZ" sz="3400" dirty="0"/>
              <a:t>Význam pevností v bitvě o </a:t>
            </a:r>
            <a:r>
              <a:rPr lang="cs-CZ" altLang="cs-CZ" sz="3400" dirty="0" err="1"/>
              <a:t>Verdun</a:t>
            </a:r>
            <a:endParaRPr lang="cs-CZ" altLang="cs-CZ" sz="3400" dirty="0"/>
          </a:p>
          <a:p>
            <a:r>
              <a:rPr lang="cs-CZ" altLang="cs-CZ" sz="3400" dirty="0"/>
              <a:t>Dlouhý boj o rakousko-uherskou pevnost </a:t>
            </a:r>
            <a:r>
              <a:rPr lang="cs-CZ" altLang="cs-CZ" sz="3400" dirty="0" err="1"/>
              <a:t>Przemyśl</a:t>
            </a:r>
            <a:r>
              <a:rPr lang="cs-CZ" altLang="cs-CZ" sz="3400" dirty="0"/>
              <a:t>, její pád po vyčerpání zásob potravin</a:t>
            </a:r>
          </a:p>
          <a:p>
            <a:r>
              <a:rPr lang="cs-CZ" altLang="cs-CZ" sz="3400" dirty="0"/>
              <a:t>Úspěšný rakousko-uherský horský pevnostní systém v jižním Tyrolsku</a:t>
            </a:r>
          </a:p>
          <a:p>
            <a:r>
              <a:rPr lang="cs-CZ" altLang="cs-CZ" sz="3400" dirty="0"/>
              <a:t>V poli zesilování zákopových opevnění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84281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Pěchotní zbraně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Standardem opakovací puška, „symbolem“ těžký kulomet</a:t>
            </a:r>
          </a:p>
          <a:p>
            <a:r>
              <a:rPr lang="cs-CZ" altLang="cs-CZ" dirty="0"/>
              <a:t>Nové či „znovuobjevené“ zbraně (lehké kulomety, granáty, první samopaly, plamenomety, improvizované zbraně pro boj zblízka)</a:t>
            </a:r>
          </a:p>
          <a:p>
            <a:r>
              <a:rPr lang="cs-CZ" altLang="cs-CZ" dirty="0"/>
              <a:t>V roce 1918 první protitanková zbraň</a:t>
            </a:r>
          </a:p>
        </p:txBody>
      </p:sp>
    </p:spTree>
    <p:extLst>
      <p:ext uri="{BB962C8B-B14F-4D97-AF65-F5344CB8AC3E}">
        <p14:creationId xmlns:p14="http://schemas.microsoft.com/office/powerpoint/2010/main" val="3348052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Dělostřelectvo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20000"/>
          </a:bodyPr>
          <a:lstStyle/>
          <a:p>
            <a:r>
              <a:rPr lang="cs-CZ" altLang="cs-CZ" dirty="0"/>
              <a:t>Zvýšení hustoty dělostřelectva a rychlosti palby</a:t>
            </a:r>
          </a:p>
          <a:p>
            <a:r>
              <a:rPr lang="cs-CZ" altLang="cs-CZ" dirty="0"/>
              <a:t>Symbolem francouzské dělo ráže 75mm (</a:t>
            </a:r>
            <a:r>
              <a:rPr lang="fr-FR" altLang="fr-FR" dirty="0"/>
              <a:t>Matériel de 75mm Mle 1897</a:t>
            </a:r>
            <a:r>
              <a:rPr lang="cs-CZ" altLang="cs-CZ" dirty="0"/>
              <a:t>)</a:t>
            </a:r>
          </a:p>
          <a:p>
            <a:r>
              <a:rPr lang="cs-CZ" altLang="cs-CZ" dirty="0"/>
              <a:t>Nárůst dostřelu, snaha o dalekonosnou palbu (takticky nevýznamné, propaganda)</a:t>
            </a:r>
          </a:p>
          <a:p>
            <a:r>
              <a:rPr lang="cs-CZ" altLang="cs-CZ" dirty="0"/>
              <a:t>Roste význam těžkých děl, houfnic, minometů</a:t>
            </a:r>
          </a:p>
          <a:p>
            <a:r>
              <a:rPr lang="cs-CZ" altLang="cs-CZ" dirty="0"/>
              <a:t>Prodlužování palební přípravy, pohyblivá palebná přehrada</a:t>
            </a:r>
          </a:p>
          <a:p>
            <a:r>
              <a:rPr lang="cs-CZ" altLang="cs-CZ" dirty="0"/>
              <a:t>Ze ztrát na bojišti připadalo 75 % na ztráty způsobené dělostřeleckou palbou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567907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</TotalTime>
  <Words>847</Words>
  <Application>Microsoft Office PowerPoint</Application>
  <PresentationFormat>Předvádění na obrazovce (4:3)</PresentationFormat>
  <Paragraphs>121</Paragraphs>
  <Slides>15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systému Office</vt:lpstr>
      <vt:lpstr>Vojenství v období první světové války</vt:lpstr>
      <vt:lpstr>Základní charakteristika I. světové války</vt:lpstr>
      <vt:lpstr>„Národ ve válce“</vt:lpstr>
      <vt:lpstr>Hlavní a vedlejší fronty I. světové války </vt:lpstr>
      <vt:lpstr>Hlavní bitvy a ofenzívy I. světové války</vt:lpstr>
      <vt:lpstr>Strategie a taktika pozemní války</vt:lpstr>
      <vt:lpstr>Fortifikace</vt:lpstr>
      <vt:lpstr>Pěchotní zbraně</vt:lpstr>
      <vt:lpstr>Dělostřelectvo</vt:lpstr>
      <vt:lpstr>Tanky</vt:lpstr>
      <vt:lpstr>Prezentace aplikace PowerPoint</vt:lpstr>
      <vt:lpstr>Popisky pro minulý list</vt:lpstr>
      <vt:lpstr>Chemické zbraně</vt:lpstr>
      <vt:lpstr>Letectvo</vt:lpstr>
      <vt:lpstr>Námořnictvo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CIKT</dc:creator>
  <cp:lastModifiedBy>Jakub Šedo</cp:lastModifiedBy>
  <cp:revision>119</cp:revision>
  <dcterms:created xsi:type="dcterms:W3CDTF">2013-10-20T08:36:54Z</dcterms:created>
  <dcterms:modified xsi:type="dcterms:W3CDTF">2019-11-11T13:33:23Z</dcterms:modified>
</cp:coreProperties>
</file>