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 alt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7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C549E229-8F3F-4BA2-83AC-4AB370A90DDB}" type="datetimeFigureOut">
              <a:rPr lang="cs-CZ" altLang="cs-CZ" smtClean="0"/>
              <a:pPr/>
              <a:t>3. 12. 2019</a:t>
            </a:fld>
            <a:endParaRPr lang="cs-CZ" alt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cs-CZ" alt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E56F1B78-AD6F-493F-BE90-70F731BF8B7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831114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426450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9287456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9662223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7505904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3493096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6939675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152638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5872679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486467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107675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513129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565561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581873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941448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991173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682027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626946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altLang="cs-CZ" smtClean="0"/>
              <a:t>Kliknutím lze upravit styl předlohy.</a:t>
            </a:r>
            <a:endParaRPr lang="cs-CZ" alt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3. 12. 2019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cs-CZ" alt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3. 12. 2019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cs-CZ" alt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3. 12. 2019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cs-CZ" alt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3. 12. 2019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3. 12. 2019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cs-CZ" alt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3. 12. 2019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cs-CZ" alt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cs-CZ" alt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3. 12. 2019</a:t>
            </a:fld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3. 12. 2019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3. 12. 2019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cs-CZ" alt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3. 12. 2019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alt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3. 12. 2019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cs-CZ" alt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altLang="cs-CZ" smtClean="0"/>
              <a:pPr/>
              <a:t>3. 12. 2019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 alt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pl-PL" altLang="pl-PL" b="0" dirty="0" smtClean="0"/>
              <a:t>Vojenství v období studené války (1946-1989) </a:t>
            </a:r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cs-CZ" altLang="cs-CZ" dirty="0" smtClean="0"/>
              <a:t>BSS 102 Dějiny vojenství</a:t>
            </a:r>
            <a:endParaRPr lang="cs-CZ" altLang="cs-CZ" dirty="0"/>
          </a:p>
        </p:txBody>
      </p:sp>
      <p:pic>
        <p:nvPicPr>
          <p:cNvPr id="2" name="Zástupný symbol pro obrázek 1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500" r="125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189327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 smtClean="0"/>
              <a:t>Protiraketová a protijaderná obrana 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 smtClean="0"/>
              <a:t>Systém antiraket rozvíjen již od 40. let</a:t>
            </a:r>
          </a:p>
          <a:p>
            <a:r>
              <a:rPr lang="cs-CZ" altLang="cs-CZ" dirty="0" smtClean="0"/>
              <a:t>Omezení smlouvou ABM (1972)</a:t>
            </a:r>
          </a:p>
          <a:p>
            <a:r>
              <a:rPr lang="cs-CZ" altLang="cs-CZ" dirty="0" smtClean="0"/>
              <a:t>Nový rozvoj strategická obranná iniciativa (SDI) v 80. letech v USA, která však nebyla uskutečněna </a:t>
            </a:r>
          </a:p>
          <a:p>
            <a:r>
              <a:rPr lang="cs-CZ" altLang="cs-CZ" dirty="0" smtClean="0"/>
              <a:t>Pasivní ochrana podzemní bunkry a specializované objekty na bojišti + jednotky k dekontaminaci + IPO</a:t>
            </a:r>
          </a:p>
        </p:txBody>
      </p:sp>
    </p:spTree>
    <p:extLst>
      <p:ext uri="{BB962C8B-B14F-4D97-AF65-F5344CB8AC3E}">
        <p14:creationId xmlns:p14="http://schemas.microsoft.com/office/powerpoint/2010/main" xmlns="" val="313152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 smtClean="0"/>
              <a:t>Snaha o jaderné odzbrojení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 smtClean="0"/>
              <a:t>Řada smluv omezujících jaderné zbraně:</a:t>
            </a:r>
          </a:p>
          <a:p>
            <a:pPr lvl="1"/>
            <a:r>
              <a:rPr lang="cs-CZ" altLang="cs-CZ" dirty="0"/>
              <a:t>omezení testů (1963)</a:t>
            </a:r>
          </a:p>
          <a:p>
            <a:pPr lvl="1"/>
            <a:r>
              <a:rPr lang="cs-CZ" altLang="cs-CZ" dirty="0"/>
              <a:t>snaha zabránit jejich šíření (1968)</a:t>
            </a:r>
          </a:p>
          <a:p>
            <a:pPr lvl="1"/>
            <a:r>
              <a:rPr lang="cs-CZ" altLang="cs-CZ" dirty="0"/>
              <a:t>omezování počtů (1972, 1979)</a:t>
            </a:r>
          </a:p>
          <a:p>
            <a:pPr lvl="1"/>
            <a:r>
              <a:rPr lang="cs-CZ" altLang="cs-CZ" dirty="0"/>
              <a:t>omezení protiraketové obrany (1972)</a:t>
            </a:r>
          </a:p>
          <a:p>
            <a:pPr lvl="1"/>
            <a:r>
              <a:rPr lang="cs-CZ" altLang="cs-CZ" dirty="0"/>
              <a:t>zákaz raket středního a krátkého </a:t>
            </a:r>
            <a:r>
              <a:rPr lang="cs-CZ" altLang="cs-CZ" dirty="0" smtClean="0"/>
              <a:t>doletu </a:t>
            </a:r>
            <a:r>
              <a:rPr lang="cs-CZ" altLang="cs-CZ" dirty="0"/>
              <a:t>(500-5000 km</a:t>
            </a:r>
            <a:r>
              <a:rPr lang="cs-CZ" altLang="cs-CZ" dirty="0" smtClean="0"/>
              <a:t>), SSSR a USA </a:t>
            </a:r>
            <a:r>
              <a:rPr lang="cs-CZ" altLang="cs-CZ" dirty="0"/>
              <a:t>(1987)</a:t>
            </a:r>
          </a:p>
          <a:p>
            <a:r>
              <a:rPr lang="cs-CZ" altLang="cs-CZ" dirty="0" smtClean="0"/>
              <a:t>Další smlouvy po skončení studené války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 smtClean="0"/>
              <a:t>Chemické a biologické zbraně 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altLang="cs-CZ" dirty="0" smtClean="0"/>
              <a:t>Pokračující rozvoj arzenálů chemických a biologických zbraní</a:t>
            </a:r>
          </a:p>
          <a:p>
            <a:r>
              <a:rPr lang="cs-CZ" altLang="cs-CZ" dirty="0" smtClean="0"/>
              <a:t>Nasazení „Agent Orange“ ve Vietnamu</a:t>
            </a:r>
          </a:p>
          <a:p>
            <a:r>
              <a:rPr lang="cs-CZ" altLang="cs-CZ" dirty="0" smtClean="0"/>
              <a:t>„Sverdlovský incident“ – únik antraxu</a:t>
            </a:r>
          </a:p>
          <a:p>
            <a:r>
              <a:rPr lang="cs-CZ" altLang="cs-CZ" dirty="0" smtClean="0"/>
              <a:t>Nasazení chemických zbraní v irácko-iránské válce a proti kurdskému odboji a civilistům ze strany Iráku.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56014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 smtClean="0"/>
              <a:t>Pěchotní zbraně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 smtClean="0"/>
              <a:t>Masivní rozvoj útočných (automatických) pušek (globální rozšíření sovětské AK 47</a:t>
            </a:r>
            <a:r>
              <a:rPr lang="cs-CZ" altLang="cs-CZ" dirty="0" smtClean="0"/>
              <a:t>)</a:t>
            </a:r>
            <a:endParaRPr lang="cs-CZ" altLang="cs-CZ" dirty="0" smtClean="0"/>
          </a:p>
          <a:p>
            <a:r>
              <a:rPr lang="cs-CZ" altLang="cs-CZ" dirty="0" smtClean="0"/>
              <a:t>Dílčí ústup samopalů, rozvoj speciálních </a:t>
            </a:r>
            <a:r>
              <a:rPr lang="cs-CZ" altLang="cs-CZ" dirty="0" smtClean="0"/>
              <a:t>samopalů</a:t>
            </a:r>
            <a:endParaRPr lang="cs-CZ" altLang="cs-CZ" dirty="0" smtClean="0"/>
          </a:p>
          <a:p>
            <a:r>
              <a:rPr lang="cs-CZ" altLang="cs-CZ" dirty="0" smtClean="0"/>
              <a:t>Rozvoj univerzálních </a:t>
            </a:r>
            <a:r>
              <a:rPr lang="cs-CZ" altLang="cs-CZ" dirty="0" smtClean="0"/>
              <a:t>kulometů</a:t>
            </a:r>
            <a:endParaRPr lang="cs-CZ" altLang="cs-CZ" dirty="0" smtClean="0"/>
          </a:p>
          <a:p>
            <a:r>
              <a:rPr lang="cs-CZ" altLang="cs-CZ" dirty="0" smtClean="0"/>
              <a:t>Rozvoj protitankových </a:t>
            </a:r>
            <a:r>
              <a:rPr lang="cs-CZ" altLang="cs-CZ" dirty="0" smtClean="0"/>
              <a:t>zbraní</a:t>
            </a: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40416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 smtClean="0"/>
              <a:t>Dělostřelectvo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77500" lnSpcReduction="20000"/>
          </a:bodyPr>
          <a:lstStyle/>
          <a:p>
            <a:r>
              <a:rPr lang="cs-CZ" altLang="cs-CZ" dirty="0" smtClean="0"/>
              <a:t>Výrazný nárůst dostřelu klasického dělostřelectva (až 50 km</a:t>
            </a:r>
            <a:r>
              <a:rPr lang="cs-CZ" altLang="cs-CZ" dirty="0" smtClean="0"/>
              <a:t>)</a:t>
            </a:r>
            <a:endParaRPr lang="cs-CZ" altLang="cs-CZ" dirty="0" smtClean="0"/>
          </a:p>
          <a:p>
            <a:r>
              <a:rPr lang="cs-CZ" altLang="cs-CZ" dirty="0" smtClean="0"/>
              <a:t>Postupně význam elektroniky v řízení dělostřelecké </a:t>
            </a:r>
            <a:r>
              <a:rPr lang="cs-CZ" altLang="cs-CZ" dirty="0" smtClean="0"/>
              <a:t>palby</a:t>
            </a:r>
            <a:endParaRPr lang="cs-CZ" altLang="cs-CZ" dirty="0" smtClean="0"/>
          </a:p>
          <a:p>
            <a:r>
              <a:rPr lang="cs-CZ" altLang="cs-CZ" dirty="0" smtClean="0"/>
              <a:t>Rozvoj samohybného dělostřelectva, včetně </a:t>
            </a:r>
            <a:r>
              <a:rPr lang="cs-CZ" altLang="cs-CZ" dirty="0" smtClean="0"/>
              <a:t>protiletadlového</a:t>
            </a:r>
            <a:endParaRPr lang="cs-CZ" altLang="cs-CZ" dirty="0" smtClean="0"/>
          </a:p>
          <a:p>
            <a:r>
              <a:rPr lang="cs-CZ" altLang="cs-CZ" dirty="0" smtClean="0"/>
              <a:t>Výrazný rozvoj dělostřeleckých raketových </a:t>
            </a:r>
            <a:r>
              <a:rPr lang="cs-CZ" altLang="cs-CZ" dirty="0" smtClean="0"/>
              <a:t>zbraní</a:t>
            </a:r>
            <a:endParaRPr lang="cs-CZ" altLang="cs-CZ" dirty="0" smtClean="0"/>
          </a:p>
          <a:p>
            <a:r>
              <a:rPr lang="cs-CZ" altLang="cs-CZ" dirty="0" smtClean="0"/>
              <a:t>Taktické </a:t>
            </a:r>
            <a:r>
              <a:rPr lang="cs-CZ" altLang="cs-CZ" dirty="0" smtClean="0"/>
              <a:t>rakety</a:t>
            </a:r>
            <a:endParaRPr lang="cs-CZ" altLang="cs-CZ" dirty="0" smtClean="0"/>
          </a:p>
          <a:p>
            <a:r>
              <a:rPr lang="cs-CZ" altLang="cs-CZ" dirty="0" smtClean="0"/>
              <a:t>Protiletadlové rakety v protivzdušné obraně kombinovány s tradičním protiletadlovým </a:t>
            </a:r>
            <a:r>
              <a:rPr lang="cs-CZ" altLang="cs-CZ" dirty="0" smtClean="0"/>
              <a:t>dělostřelectvem</a:t>
            </a:r>
            <a:endParaRPr lang="cs-CZ" altLang="cs-CZ" dirty="0" smtClean="0"/>
          </a:p>
          <a:p>
            <a:r>
              <a:rPr lang="cs-CZ" altLang="cs-CZ" dirty="0" smtClean="0"/>
              <a:t>Od 50. letech jaderné </a:t>
            </a:r>
            <a:r>
              <a:rPr lang="cs-CZ" altLang="cs-CZ" dirty="0" smtClean="0"/>
              <a:t>dělostřelectvo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80498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 smtClean="0"/>
              <a:t>Tanky a bojová vozidla 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r>
              <a:rPr lang="cs-CZ" altLang="cs-CZ" dirty="0" smtClean="0"/>
              <a:t>Příprava na průnik masových tankových vojsk na jaderném válčišti zvláště ze strany Varšavské </a:t>
            </a:r>
            <a:r>
              <a:rPr lang="cs-CZ" altLang="cs-CZ" dirty="0" smtClean="0"/>
              <a:t>smlouvy</a:t>
            </a:r>
            <a:endParaRPr lang="cs-CZ" altLang="cs-CZ" dirty="0" smtClean="0"/>
          </a:p>
          <a:p>
            <a:r>
              <a:rPr lang="cs-CZ" altLang="cs-CZ" dirty="0" smtClean="0"/>
              <a:t>Rozvoj elektronického vybavení a další technologie </a:t>
            </a:r>
            <a:r>
              <a:rPr lang="cs-CZ" altLang="cs-CZ" dirty="0" smtClean="0"/>
              <a:t>tanků</a:t>
            </a:r>
            <a:endParaRPr lang="cs-CZ" altLang="cs-CZ" dirty="0" smtClean="0"/>
          </a:p>
          <a:p>
            <a:r>
              <a:rPr lang="cs-CZ" altLang="cs-CZ" dirty="0" smtClean="0"/>
              <a:t>Tankové bitvy především v izraelsko-arabských válkách a v irácko-íránské </a:t>
            </a:r>
            <a:r>
              <a:rPr lang="cs-CZ" altLang="cs-CZ" dirty="0" smtClean="0"/>
              <a:t>válce</a:t>
            </a:r>
            <a:endParaRPr lang="cs-CZ" altLang="cs-CZ" dirty="0" smtClean="0"/>
          </a:p>
          <a:p>
            <a:r>
              <a:rPr lang="cs-CZ" altLang="cs-CZ" dirty="0" smtClean="0"/>
              <a:t>Od 60. let výrazný rozvoj bojových vozidel </a:t>
            </a:r>
            <a:r>
              <a:rPr lang="cs-CZ" altLang="cs-CZ" dirty="0" smtClean="0"/>
              <a:t>pěchoty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17208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 smtClean="0"/>
              <a:t>Námořnictvo 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10000"/>
          </a:bodyPr>
          <a:lstStyle/>
          <a:p>
            <a:r>
              <a:rPr lang="cs-CZ" altLang="cs-CZ" dirty="0" smtClean="0"/>
              <a:t>Nadvláda letadlových lodí, </a:t>
            </a:r>
            <a:r>
              <a:rPr lang="cs-CZ" altLang="cs-CZ" dirty="0" err="1" smtClean="0"/>
              <a:t>marginalizace</a:t>
            </a:r>
            <a:r>
              <a:rPr lang="cs-CZ" altLang="cs-CZ" dirty="0" smtClean="0"/>
              <a:t> bitevních </a:t>
            </a:r>
            <a:r>
              <a:rPr lang="cs-CZ" altLang="cs-CZ" dirty="0" smtClean="0"/>
              <a:t>lodí</a:t>
            </a:r>
            <a:endParaRPr lang="cs-CZ" altLang="cs-CZ" dirty="0" smtClean="0"/>
          </a:p>
          <a:p>
            <a:r>
              <a:rPr lang="cs-CZ" altLang="cs-CZ" dirty="0" smtClean="0"/>
              <a:t>SSSR neměl kapacitu na stavbu velkých letadlových </a:t>
            </a:r>
            <a:r>
              <a:rPr lang="cs-CZ" altLang="cs-CZ" dirty="0" smtClean="0"/>
              <a:t>lodí</a:t>
            </a:r>
            <a:endParaRPr lang="cs-CZ" altLang="cs-CZ" dirty="0" smtClean="0"/>
          </a:p>
          <a:p>
            <a:r>
              <a:rPr lang="cs-CZ" altLang="cs-CZ" dirty="0" smtClean="0"/>
              <a:t>Využití jaderného pohonu (1954 první jaderná ponorka, 1961 letadlová loď</a:t>
            </a:r>
            <a:r>
              <a:rPr lang="cs-CZ" altLang="cs-CZ" dirty="0" smtClean="0"/>
              <a:t>)</a:t>
            </a:r>
            <a:endParaRPr lang="cs-CZ" altLang="cs-CZ" dirty="0" smtClean="0"/>
          </a:p>
          <a:p>
            <a:r>
              <a:rPr lang="cs-CZ" altLang="cs-CZ" dirty="0" smtClean="0"/>
              <a:t>Ponorky stíhací i raketonosné, součást „jaderné triády</a:t>
            </a:r>
            <a:r>
              <a:rPr lang="cs-CZ" altLang="cs-CZ" dirty="0" smtClean="0"/>
              <a:t>“</a:t>
            </a:r>
            <a:endParaRPr lang="cs-CZ" altLang="cs-CZ" dirty="0" smtClean="0"/>
          </a:p>
          <a:p>
            <a:r>
              <a:rPr lang="cs-CZ" altLang="cs-CZ" dirty="0" smtClean="0"/>
              <a:t>Palubní dělostřelectvo zastíněno </a:t>
            </a:r>
            <a:r>
              <a:rPr lang="en-GB" altLang="en-GB" dirty="0" err="1" smtClean="0"/>
              <a:t>raketovou</a:t>
            </a:r>
            <a:r>
              <a:rPr lang="en-GB" altLang="en-GB" dirty="0" smtClean="0"/>
              <a:t> v</a:t>
            </a:r>
            <a:r>
              <a:rPr lang="cs-CZ" altLang="cs-CZ" dirty="0" err="1" smtClean="0"/>
              <a:t>ýzbrojí</a:t>
            </a:r>
            <a:endParaRPr lang="cs-CZ" altLang="cs-CZ" dirty="0" smtClean="0"/>
          </a:p>
          <a:p>
            <a:r>
              <a:rPr lang="cs-CZ" altLang="cs-CZ" dirty="0" smtClean="0"/>
              <a:t>Význam raketových </a:t>
            </a:r>
            <a:r>
              <a:rPr lang="cs-CZ" altLang="cs-CZ" dirty="0" smtClean="0"/>
              <a:t>člunů</a:t>
            </a:r>
            <a:endParaRPr lang="cs-CZ" altLang="cs-CZ" dirty="0" smtClean="0"/>
          </a:p>
          <a:p>
            <a:r>
              <a:rPr lang="cs-CZ" altLang="cs-CZ" dirty="0" smtClean="0"/>
              <a:t>Rozvoj speciálních výsadkových </a:t>
            </a:r>
            <a:r>
              <a:rPr lang="cs-CZ" altLang="cs-CZ" dirty="0" smtClean="0"/>
              <a:t>plavidel</a:t>
            </a: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76389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 smtClean="0"/>
              <a:t>Letectvo 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r>
              <a:rPr lang="cs-CZ" altLang="cs-CZ" dirty="0" smtClean="0"/>
              <a:t>Rozhodující část letectva přechází na proudový pohon a šípová </a:t>
            </a:r>
            <a:r>
              <a:rPr lang="cs-CZ" altLang="cs-CZ" dirty="0" smtClean="0"/>
              <a:t>křídla</a:t>
            </a:r>
            <a:endParaRPr lang="cs-CZ" altLang="cs-CZ" dirty="0" smtClean="0"/>
          </a:p>
          <a:p>
            <a:r>
              <a:rPr lang="cs-CZ" altLang="cs-CZ" dirty="0" smtClean="0"/>
              <a:t>První souboje proudových stíhacích letadel v korejské </a:t>
            </a:r>
            <a:r>
              <a:rPr lang="cs-CZ" altLang="cs-CZ" dirty="0" smtClean="0"/>
              <a:t>válce</a:t>
            </a:r>
            <a:endParaRPr lang="cs-CZ" altLang="cs-CZ" dirty="0" smtClean="0"/>
          </a:p>
          <a:p>
            <a:r>
              <a:rPr lang="cs-CZ" altLang="cs-CZ" dirty="0" smtClean="0"/>
              <a:t>Od vietnamské války dominuje raketová výzbroj stíhacích </a:t>
            </a:r>
            <a:r>
              <a:rPr lang="cs-CZ" altLang="cs-CZ" dirty="0" smtClean="0"/>
              <a:t>letadel</a:t>
            </a:r>
            <a:endParaRPr lang="cs-CZ" altLang="cs-CZ" dirty="0" smtClean="0"/>
          </a:p>
          <a:p>
            <a:r>
              <a:rPr lang="cs-CZ" altLang="cs-CZ" dirty="0" smtClean="0"/>
              <a:t>Kolmo startující letouny v námořním letectvu i dalších druzích letectva</a:t>
            </a:r>
          </a:p>
          <a:p>
            <a:r>
              <a:rPr lang="cs-CZ" altLang="cs-CZ" dirty="0" smtClean="0"/>
              <a:t>První letadla kategorie „</a:t>
            </a:r>
            <a:r>
              <a:rPr lang="cs-CZ" altLang="cs-CZ" dirty="0" err="1" smtClean="0"/>
              <a:t>Stealth</a:t>
            </a:r>
            <a:r>
              <a:rPr lang="cs-CZ" altLang="cs-CZ" dirty="0" smtClean="0"/>
              <a:t>“ </a:t>
            </a:r>
          </a:p>
          <a:p>
            <a:r>
              <a:rPr lang="cs-CZ" altLang="cs-CZ" dirty="0" smtClean="0"/>
              <a:t>Strategické bombardéry součástí jaderné triády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14768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 smtClean="0"/>
              <a:t>Kosmické zbraně 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altLang="cs-CZ" dirty="0" smtClean="0"/>
              <a:t>Projekty na kosmické bombardéry v 50. letech a 60. letech, nicméně ty byly </a:t>
            </a:r>
            <a:r>
              <a:rPr lang="cs-CZ" altLang="cs-CZ" dirty="0" smtClean="0"/>
              <a:t>utlumeny</a:t>
            </a:r>
            <a:endParaRPr lang="cs-CZ" altLang="cs-CZ" dirty="0" smtClean="0"/>
          </a:p>
          <a:p>
            <a:r>
              <a:rPr lang="cs-CZ" altLang="cs-CZ" dirty="0" smtClean="0"/>
              <a:t>Od 60. let zdokonalování špionážních </a:t>
            </a:r>
            <a:r>
              <a:rPr lang="cs-CZ" altLang="cs-CZ" dirty="0" smtClean="0"/>
              <a:t>družic</a:t>
            </a:r>
            <a:endParaRPr lang="cs-CZ" altLang="cs-CZ" dirty="0" smtClean="0"/>
          </a:p>
          <a:p>
            <a:r>
              <a:rPr lang="cs-CZ" altLang="cs-CZ" dirty="0" smtClean="0"/>
              <a:t>Významná role vesmíru ve Strategické obranné iniciativě („Star </a:t>
            </a:r>
            <a:r>
              <a:rPr lang="cs-CZ" altLang="cs-CZ" dirty="0" err="1" smtClean="0"/>
              <a:t>Wars</a:t>
            </a:r>
            <a:r>
              <a:rPr lang="cs-CZ" altLang="cs-CZ" dirty="0" smtClean="0"/>
              <a:t>“), včetně plánovaného umístěni </a:t>
            </a:r>
            <a:r>
              <a:rPr lang="cs-CZ" altLang="cs-CZ" smtClean="0"/>
              <a:t>laserových </a:t>
            </a:r>
            <a:r>
              <a:rPr lang="cs-CZ" altLang="cs-CZ" smtClean="0"/>
              <a:t>děl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00282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sz="3200" dirty="0" smtClean="0"/>
              <a:t>Základní charakteristika studené války</a:t>
            </a:r>
            <a:endParaRPr lang="cs-CZ" alt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08912" cy="4781128"/>
          </a:xfrm>
        </p:spPr>
        <p:txBody>
          <a:bodyPr numCol="1">
            <a:normAutofit fontScale="77500" lnSpcReduction="20000"/>
          </a:bodyPr>
          <a:lstStyle/>
          <a:p>
            <a:r>
              <a:rPr lang="cs-CZ" altLang="cs-CZ" sz="3400" dirty="0" smtClean="0"/>
              <a:t>„Studená válka“ – vojensko-politické soupeření supervelmocí (USA a SSSR) a na ně navázaných ideologických mocenských bloků, které nepřešlo do formy globální „horké“ války;</a:t>
            </a:r>
          </a:p>
          <a:p>
            <a:r>
              <a:rPr lang="cs-CZ" altLang="cs-CZ" sz="3400" dirty="0" smtClean="0"/>
              <a:t>Masový jaderný konflikt by znamenal zánik lidské civilizace;</a:t>
            </a:r>
          </a:p>
          <a:p>
            <a:r>
              <a:rPr lang="cs-CZ" altLang="cs-CZ" sz="3400" dirty="0" smtClean="0"/>
              <a:t>Soupeření na celé planetě, hlavní fronty v případě „horké války“ ve střední Evropě a v Arktidě;</a:t>
            </a:r>
          </a:p>
          <a:p>
            <a:r>
              <a:rPr lang="cs-CZ" altLang="cs-CZ" sz="3400" dirty="0" smtClean="0"/>
              <a:t>Vedle dvou hlavních mocenských  bloků se etablovali i další aktéři;</a:t>
            </a:r>
          </a:p>
          <a:p>
            <a:r>
              <a:rPr lang="cs-CZ" altLang="cs-CZ" sz="3400" dirty="0" smtClean="0"/>
              <a:t>Během studené války se objevila řada „</a:t>
            </a:r>
            <a:r>
              <a:rPr lang="cs-CZ" altLang="cs-CZ" sz="3400" dirty="0" err="1" smtClean="0"/>
              <a:t>proxy</a:t>
            </a:r>
            <a:r>
              <a:rPr lang="cs-CZ" altLang="cs-CZ" sz="3400" dirty="0" smtClean="0"/>
              <a:t> </a:t>
            </a:r>
            <a:r>
              <a:rPr lang="cs-CZ" altLang="cs-CZ" sz="3400" dirty="0" err="1" smtClean="0"/>
              <a:t>wars</a:t>
            </a:r>
            <a:r>
              <a:rPr lang="cs-CZ" altLang="cs-CZ" sz="3400" dirty="0" smtClean="0"/>
              <a:t>“;</a:t>
            </a:r>
          </a:p>
          <a:p>
            <a:r>
              <a:rPr lang="cs-CZ" altLang="cs-CZ" sz="3400" dirty="0" smtClean="0"/>
              <a:t>Nejen konflikty v rámci sporů hlavních velmocí.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0992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 smtClean="0"/>
              <a:t>Hlavní fáze studené války </a:t>
            </a:r>
            <a:endParaRPr lang="cs-CZ" alt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31684042"/>
              </p:ext>
            </p:extLst>
          </p:nvPr>
        </p:nvGraphicFramePr>
        <p:xfrm>
          <a:off x="457200" y="1196753"/>
          <a:ext cx="8229600" cy="57619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746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549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31692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Vznik a první vyhrocení  (1946-1955)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baseline="0" dirty="0" smtClean="0"/>
                        <a:t>Komunistická expanze ve střední a východní Evropě</a:t>
                      </a:r>
                    </a:p>
                    <a:p>
                      <a:r>
                        <a:rPr lang="cs-CZ" altLang="cs-CZ" baseline="0" dirty="0" smtClean="0"/>
                        <a:t>První berlínská krize</a:t>
                      </a:r>
                    </a:p>
                    <a:p>
                      <a:r>
                        <a:rPr lang="cs-CZ" altLang="cs-CZ" baseline="0" dirty="0" smtClean="0"/>
                        <a:t>Vznik NATO (1949) a Varšavské smlouvy (1955)</a:t>
                      </a:r>
                    </a:p>
                    <a:p>
                      <a:r>
                        <a:rPr lang="cs-CZ" altLang="cs-CZ" baseline="0" dirty="0" smtClean="0"/>
                        <a:t>Korejská válka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5025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 smtClean="0"/>
                        <a:t>Zmírnění</a:t>
                      </a:r>
                      <a:r>
                        <a:rPr lang="cs-CZ" altLang="cs-CZ" baseline="0" dirty="0" smtClean="0"/>
                        <a:t> napětí </a:t>
                      </a:r>
                      <a:r>
                        <a:rPr lang="cs-CZ" altLang="cs-CZ" dirty="0" smtClean="0"/>
                        <a:t>(1956-1959)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 smtClean="0"/>
                        <a:t>Ženevská jednání </a:t>
                      </a:r>
                    </a:p>
                    <a:p>
                      <a:r>
                        <a:rPr lang="cs-CZ" altLang="cs-CZ" dirty="0" smtClean="0"/>
                        <a:t>Suezská krize </a:t>
                      </a:r>
                    </a:p>
                    <a:p>
                      <a:r>
                        <a:rPr lang="cs-CZ" altLang="cs-CZ" baseline="0" dirty="0" smtClean="0"/>
                        <a:t>Intervence  v Maďarsku</a:t>
                      </a:r>
                      <a:endParaRPr lang="cs-CZ" alt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5025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Krizové období (1960-1962)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Krize „U-2“ </a:t>
                      </a:r>
                    </a:p>
                    <a:p>
                      <a:r>
                        <a:rPr lang="cs-CZ" altLang="cs-CZ" dirty="0" smtClean="0"/>
                        <a:t>Druhá Berlínská krize</a:t>
                      </a:r>
                    </a:p>
                    <a:p>
                      <a:r>
                        <a:rPr lang="cs-CZ" altLang="cs-CZ" dirty="0" smtClean="0"/>
                        <a:t>Karibská krize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85025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Uvolnění (</a:t>
                      </a:r>
                      <a:r>
                        <a:rPr lang="cs-CZ" altLang="cs-CZ" dirty="0" err="1" smtClean="0"/>
                        <a:t>Détente</a:t>
                      </a:r>
                      <a:r>
                        <a:rPr lang="cs-CZ" altLang="cs-CZ" dirty="0" smtClean="0"/>
                        <a:t>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Jednání</a:t>
                      </a:r>
                      <a:r>
                        <a:rPr lang="cs-CZ" altLang="cs-CZ" baseline="0" dirty="0" smtClean="0"/>
                        <a:t> mezi velmocemi </a:t>
                      </a:r>
                    </a:p>
                    <a:p>
                      <a:r>
                        <a:rPr lang="cs-CZ" altLang="cs-CZ" baseline="0" dirty="0" smtClean="0"/>
                        <a:t>Etablování „třetích sil“(Čína,Francie,</a:t>
                      </a:r>
                      <a:r>
                        <a:rPr lang="cs-CZ" altLang="cs-CZ" baseline="0" dirty="0" err="1" smtClean="0"/>
                        <a:t>Hn</a:t>
                      </a:r>
                      <a:r>
                        <a:rPr lang="cs-CZ" altLang="cs-CZ" baseline="0" dirty="0" smtClean="0"/>
                        <a:t>. nezúčastněných) </a:t>
                      </a:r>
                      <a:endParaRPr lang="cs-CZ" altLang="cs-CZ" dirty="0" smtClean="0"/>
                    </a:p>
                    <a:p>
                      <a:r>
                        <a:rPr lang="cs-CZ" altLang="cs-CZ" dirty="0" smtClean="0"/>
                        <a:t>Vietnamská</a:t>
                      </a:r>
                      <a:r>
                        <a:rPr lang="cs-CZ" altLang="cs-CZ" baseline="0" dirty="0" smtClean="0"/>
                        <a:t> válka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4218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 smtClean="0"/>
                        <a:t>Vyhrocení (1980-1985) </a:t>
                      </a:r>
                    </a:p>
                    <a:p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 smtClean="0"/>
                        <a:t>Nástup Ronalda Reagana 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 smtClean="0"/>
                        <a:t>Strategická obranná iniciativa 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 smtClean="0"/>
                        <a:t>Intervence SSSR v Afghánistánu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15669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 smtClean="0"/>
                        <a:t>Uvolňování napětí (1986-1989-91)</a:t>
                      </a:r>
                    </a:p>
                    <a:p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Nástup Michaila Gorbačova</a:t>
                      </a:r>
                    </a:p>
                    <a:p>
                      <a:r>
                        <a:rPr lang="cs-CZ" altLang="cs-CZ" dirty="0" smtClean="0"/>
                        <a:t>Stažení SSSR z Afghánistánu </a:t>
                      </a:r>
                    </a:p>
                    <a:p>
                      <a:r>
                        <a:rPr lang="cs-CZ" altLang="cs-CZ" dirty="0" smtClean="0"/>
                        <a:t>Pád komunismu ve středovýchodní Evropě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9790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 smtClean="0"/>
              <a:t>Hlavní krize studené války</a:t>
            </a:r>
            <a:endParaRPr lang="cs-CZ" alt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26396150"/>
              </p:ext>
            </p:extLst>
          </p:nvPr>
        </p:nvGraphicFramePr>
        <p:xfrm>
          <a:off x="457200" y="1600200"/>
          <a:ext cx="8229600" cy="38640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86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709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08720">
                <a:tc>
                  <a:txBody>
                    <a:bodyPr/>
                    <a:lstStyle/>
                    <a:p>
                      <a:r>
                        <a:rPr lang="cs-CZ" altLang="cs-CZ" sz="2000" dirty="0" smtClean="0"/>
                        <a:t>Druhá Berlínská krize</a:t>
                      </a:r>
                    </a:p>
                    <a:p>
                      <a:r>
                        <a:rPr lang="cs-CZ" altLang="cs-CZ" sz="2000" dirty="0" smtClean="0"/>
                        <a:t>( 1961)</a:t>
                      </a:r>
                      <a:endParaRPr lang="cs-CZ" alt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000" dirty="0" smtClean="0"/>
                        <a:t>Stavba Berlínské zdi, tanky SSSR</a:t>
                      </a:r>
                      <a:r>
                        <a:rPr lang="cs-CZ" altLang="cs-CZ" sz="2000" baseline="0" dirty="0" smtClean="0"/>
                        <a:t> a USA v Berlíně stály v bojových pozicích proti sobě</a:t>
                      </a:r>
                      <a:endParaRPr lang="cs-CZ" alt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77685">
                <a:tc>
                  <a:txBody>
                    <a:bodyPr/>
                    <a:lstStyle/>
                    <a:p>
                      <a:r>
                        <a:rPr lang="cs-CZ" altLang="cs-CZ" sz="2000" dirty="0" smtClean="0"/>
                        <a:t>Karibská krize </a:t>
                      </a:r>
                    </a:p>
                    <a:p>
                      <a:r>
                        <a:rPr lang="cs-CZ" altLang="cs-CZ" sz="2000" dirty="0" smtClean="0"/>
                        <a:t>(1962)</a:t>
                      </a:r>
                      <a:endParaRPr lang="cs-CZ" alt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000" dirty="0" smtClean="0"/>
                        <a:t>Rozmístění sovětských raket s jadernými hlavicemi na</a:t>
                      </a:r>
                      <a:r>
                        <a:rPr lang="cs-CZ" altLang="cs-CZ" sz="2000" baseline="0" dirty="0" smtClean="0"/>
                        <a:t> Kubě </a:t>
                      </a:r>
                      <a:endParaRPr lang="cs-CZ" altLang="cs-CZ" sz="2000" dirty="0" smtClean="0"/>
                    </a:p>
                    <a:p>
                      <a:r>
                        <a:rPr lang="cs-CZ" altLang="cs-CZ" sz="2000" dirty="0" smtClean="0"/>
                        <a:t>Americká blokáda Kuby (zamezení</a:t>
                      </a:r>
                      <a:r>
                        <a:rPr lang="cs-CZ" altLang="cs-CZ" sz="2000" baseline="0" dirty="0" smtClean="0"/>
                        <a:t> dalších dodávek)</a:t>
                      </a:r>
                      <a:endParaRPr lang="cs-CZ" altLang="cs-CZ" sz="2000" dirty="0" smtClean="0"/>
                    </a:p>
                    <a:p>
                      <a:r>
                        <a:rPr lang="cs-CZ" altLang="cs-CZ" sz="2000" baseline="0" dirty="0" smtClean="0"/>
                        <a:t>Odvrácení jaderné války dohodou  </a:t>
                      </a:r>
                      <a:r>
                        <a:rPr lang="cs-CZ" altLang="cs-CZ" sz="2000" dirty="0" smtClean="0"/>
                        <a:t> </a:t>
                      </a:r>
                      <a:endParaRPr lang="cs-CZ" alt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77685">
                <a:tc>
                  <a:txBody>
                    <a:bodyPr/>
                    <a:lstStyle/>
                    <a:p>
                      <a:r>
                        <a:rPr lang="cs-CZ" altLang="cs-CZ" sz="2000" dirty="0" smtClean="0"/>
                        <a:t>„</a:t>
                      </a:r>
                      <a:r>
                        <a:rPr lang="cs-CZ" altLang="cs-CZ" sz="2000" dirty="0" err="1" smtClean="0"/>
                        <a:t>Nuclear</a:t>
                      </a:r>
                      <a:r>
                        <a:rPr lang="cs-CZ" altLang="cs-CZ" sz="2000" baseline="0" dirty="0" smtClean="0"/>
                        <a:t> </a:t>
                      </a:r>
                      <a:r>
                        <a:rPr lang="cs-CZ" altLang="cs-CZ" sz="2000" dirty="0" err="1" smtClean="0"/>
                        <a:t>Scare</a:t>
                      </a:r>
                      <a:r>
                        <a:rPr lang="cs-CZ" altLang="cs-CZ" sz="2000" dirty="0" smtClean="0"/>
                        <a:t>“ </a:t>
                      </a:r>
                    </a:p>
                    <a:p>
                      <a:r>
                        <a:rPr lang="cs-CZ" altLang="cs-CZ" sz="2000" dirty="0" smtClean="0"/>
                        <a:t>(1983)</a:t>
                      </a:r>
                      <a:endParaRPr lang="cs-CZ" alt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000" dirty="0" smtClean="0"/>
                        <a:t>Ve vyhrocené</a:t>
                      </a:r>
                      <a:r>
                        <a:rPr lang="cs-CZ" altLang="cs-CZ" sz="2000" baseline="0" dirty="0" smtClean="0"/>
                        <a:t> situaci SSSR věřil, že cvičení NATO </a:t>
                      </a:r>
                      <a:r>
                        <a:rPr lang="cs-CZ" altLang="cs-CZ" sz="2000" baseline="0" dirty="0" err="1" smtClean="0"/>
                        <a:t>Able</a:t>
                      </a:r>
                      <a:r>
                        <a:rPr lang="cs-CZ" altLang="cs-CZ" sz="2000" baseline="0" dirty="0" smtClean="0"/>
                        <a:t> </a:t>
                      </a:r>
                      <a:r>
                        <a:rPr lang="cs-CZ" altLang="cs-CZ" sz="2000" baseline="0" dirty="0" err="1" smtClean="0"/>
                        <a:t>Archer</a:t>
                      </a:r>
                      <a:r>
                        <a:rPr lang="cs-CZ" altLang="cs-CZ" sz="2000" baseline="0" dirty="0" smtClean="0"/>
                        <a:t> 83 je krycí operací pro zahájení války;</a:t>
                      </a:r>
                    </a:p>
                    <a:p>
                      <a:r>
                        <a:rPr lang="cs-CZ" altLang="cs-CZ" sz="2000" baseline="0" dirty="0" smtClean="0"/>
                        <a:t>Uvedení části vojsk do pohotovosti;</a:t>
                      </a:r>
                    </a:p>
                    <a:p>
                      <a:r>
                        <a:rPr lang="cs-CZ" altLang="cs-CZ" sz="2000" baseline="0" dirty="0" smtClean="0"/>
                        <a:t>Vyřešení mj. díky dvojité špionáži. </a:t>
                      </a:r>
                      <a:endParaRPr lang="cs-CZ" alt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3440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 smtClean="0"/>
              <a:t>Hlavní „</a:t>
            </a:r>
            <a:r>
              <a:rPr lang="cs-CZ" altLang="cs-CZ" dirty="0" err="1" smtClean="0"/>
              <a:t>proxy</a:t>
            </a:r>
            <a:r>
              <a:rPr lang="cs-CZ" altLang="cs-CZ" dirty="0" smtClean="0"/>
              <a:t>“ války studené války </a:t>
            </a:r>
            <a:endParaRPr lang="cs-CZ" alt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95652375"/>
              </p:ext>
            </p:extLst>
          </p:nvPr>
        </p:nvGraphicFramePr>
        <p:xfrm>
          <a:off x="457200" y="1600200"/>
          <a:ext cx="8229600" cy="49190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25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870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12845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Korejská</a:t>
                      </a:r>
                      <a:r>
                        <a:rPr lang="cs-CZ" altLang="cs-CZ" baseline="0" dirty="0" smtClean="0"/>
                        <a:t> válka (1950-1953)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Vpád komunistické KLDR do Korejské republiky</a:t>
                      </a:r>
                      <a:r>
                        <a:rPr lang="cs-CZ" altLang="cs-CZ" baseline="0" dirty="0" smtClean="0"/>
                        <a:t>, na její obranu USA a spojenci (garance OSN), na stranu KLDR „čínští dobrovolníci“ + experti východního bloku; </a:t>
                      </a:r>
                      <a:r>
                        <a:rPr lang="cs-CZ" altLang="cs-CZ" dirty="0" smtClean="0"/>
                        <a:t>nejprve výrazné přesuny front</a:t>
                      </a:r>
                      <a:r>
                        <a:rPr lang="cs-CZ" altLang="cs-CZ" baseline="0" dirty="0" smtClean="0"/>
                        <a:t> a manévry, poté ustálení a příměří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2845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Vietnamská válka (1955-1975)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Do</a:t>
                      </a:r>
                      <a:r>
                        <a:rPr lang="cs-CZ" altLang="cs-CZ" baseline="0" dirty="0" smtClean="0"/>
                        <a:t> střetů mezi severním a jižním Vietnamem od roku 1965 silně intervenují USA se spojenci, guerillový boj </a:t>
                      </a:r>
                      <a:r>
                        <a:rPr lang="cs-CZ" altLang="cs-CZ" baseline="0" dirty="0" err="1" smtClean="0"/>
                        <a:t>Vietkongu</a:t>
                      </a:r>
                      <a:r>
                        <a:rPr lang="cs-CZ" altLang="cs-CZ" baseline="0" dirty="0" smtClean="0"/>
                        <a:t> na jihu, po odchodu USA vítězství Severního Vietnamu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2845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Afghánská válka (1979-1989)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Intervence SSSR do Afghánistánu, muslimský odboj podporovaný západními státy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2845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Arabsko-izraelské</a:t>
                      </a:r>
                      <a:r>
                        <a:rPr lang="cs-CZ" altLang="cs-CZ" baseline="0" dirty="0" smtClean="0"/>
                        <a:t> války (1949-1989)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Několik</a:t>
                      </a:r>
                      <a:r>
                        <a:rPr lang="cs-CZ" altLang="cs-CZ" baseline="0" dirty="0" smtClean="0"/>
                        <a:t> </a:t>
                      </a:r>
                      <a:r>
                        <a:rPr lang="cs-CZ" altLang="cs-CZ" baseline="0" dirty="0" err="1" smtClean="0"/>
                        <a:t>protizraelských</a:t>
                      </a:r>
                      <a:r>
                        <a:rPr lang="cs-CZ" altLang="cs-CZ" baseline="0" dirty="0" smtClean="0"/>
                        <a:t> koalic, s výjimkou roku 1949 komunistický  blok na straně arabských států (včetně působení vojenských poradců a pilotů), Suezská válka 1956, Šestidenní válka 1967 a </a:t>
                      </a:r>
                      <a:r>
                        <a:rPr lang="cs-CZ" altLang="cs-CZ" baseline="0" dirty="0" err="1" smtClean="0"/>
                        <a:t>Jomkipurská</a:t>
                      </a:r>
                      <a:r>
                        <a:rPr lang="cs-CZ" altLang="cs-CZ" baseline="0" dirty="0" smtClean="0"/>
                        <a:t> válka 1973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12845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Protikoloniální války a následné občanské války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V procesu bojů proti koloniální nadvládě</a:t>
                      </a:r>
                      <a:r>
                        <a:rPr lang="cs-CZ" altLang="cs-CZ" baseline="0" dirty="0" smtClean="0"/>
                        <a:t> silná intervence velmocí, n</a:t>
                      </a:r>
                      <a:r>
                        <a:rPr lang="cs-CZ" altLang="cs-CZ" dirty="0" smtClean="0"/>
                        <a:t>apř. válka o </a:t>
                      </a:r>
                      <a:r>
                        <a:rPr lang="cs-CZ" altLang="cs-CZ" dirty="0" err="1" smtClean="0"/>
                        <a:t>Katangu</a:t>
                      </a:r>
                      <a:r>
                        <a:rPr lang="cs-CZ" altLang="cs-CZ" dirty="0" smtClean="0"/>
                        <a:t> v roce 1960, válka v Angole 1975-1991 apod.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6218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 smtClean="0"/>
              <a:t>Další významné ozbrojené konflikty</a:t>
            </a:r>
            <a:endParaRPr lang="cs-CZ" alt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94966817"/>
              </p:ext>
            </p:extLst>
          </p:nvPr>
        </p:nvGraphicFramePr>
        <p:xfrm>
          <a:off x="457200" y="1600200"/>
          <a:ext cx="8229600" cy="34129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92696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Indicko-pákistánské války (1947, 1965,</a:t>
                      </a:r>
                      <a:r>
                        <a:rPr lang="cs-CZ" altLang="cs-CZ" baseline="0" dirty="0" smtClean="0"/>
                        <a:t> </a:t>
                      </a:r>
                      <a:r>
                        <a:rPr lang="cs-CZ" altLang="cs-CZ" dirty="0" smtClean="0"/>
                        <a:t>1971)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Spor o území Kašmíru a v roce 1971 i o území Bangladéše</a:t>
                      </a:r>
                    </a:p>
                    <a:p>
                      <a:r>
                        <a:rPr lang="cs-CZ" altLang="cs-CZ" dirty="0" smtClean="0"/>
                        <a:t>Války se staly příčinou</a:t>
                      </a:r>
                      <a:r>
                        <a:rPr lang="cs-CZ" altLang="cs-CZ" baseline="0" dirty="0" smtClean="0"/>
                        <a:t> jaderného vyzbrojení obou stran konfliktu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81675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Irácko-íránská válka (1980-1988)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baseline="0" dirty="0" smtClean="0"/>
                        <a:t>Válka iráckého diktátora proti novému islamistickému režimu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baseline="0" dirty="0" smtClean="0"/>
                        <a:t>Rozsáhlé pozemní frontové operace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 smtClean="0"/>
                        <a:t>Raketové</a:t>
                      </a:r>
                      <a:r>
                        <a:rPr lang="cs-CZ" altLang="cs-CZ" baseline="0" dirty="0" smtClean="0"/>
                        <a:t> ostřelování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baseline="0" dirty="0" smtClean="0"/>
                        <a:t>Nasazení chemických zbraní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35536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Falklandská</a:t>
                      </a:r>
                      <a:r>
                        <a:rPr lang="cs-CZ" altLang="cs-CZ" baseline="0" dirty="0" smtClean="0"/>
                        <a:t> válka (UK vs. Argentina) (1982)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„Poslední</a:t>
                      </a:r>
                      <a:r>
                        <a:rPr lang="cs-CZ" altLang="cs-CZ" baseline="0" dirty="0" smtClean="0"/>
                        <a:t> koloniální válka Velké Británie“?</a:t>
                      </a:r>
                    </a:p>
                    <a:p>
                      <a:r>
                        <a:rPr lang="cs-CZ" altLang="cs-CZ" baseline="0" dirty="0" smtClean="0"/>
                        <a:t>Operace Britů ve velké vzdálenosti od vlastních základen </a:t>
                      </a:r>
                    </a:p>
                    <a:p>
                      <a:r>
                        <a:rPr lang="cs-CZ" altLang="cs-CZ" baseline="0" dirty="0" smtClean="0"/>
                        <a:t>Nasazení moderních zbraní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8863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 smtClean="0"/>
              <a:t>Vybrané omezené vojenské operace studené války</a:t>
            </a:r>
            <a:endParaRPr lang="cs-CZ" alt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55669384"/>
              </p:ext>
            </p:extLst>
          </p:nvPr>
        </p:nvGraphicFramePr>
        <p:xfrm>
          <a:off x="457200" y="1600200"/>
          <a:ext cx="8229600" cy="49587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79197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Letecké souboje</a:t>
                      </a:r>
                      <a:r>
                        <a:rPr lang="cs-CZ" altLang="cs-CZ" baseline="0" dirty="0" smtClean="0"/>
                        <a:t> a tajné operace na „železné oponě“ (1948-1989)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Špionážní lety, ostré</a:t>
                      </a:r>
                      <a:r>
                        <a:rPr lang="cs-CZ" altLang="cs-CZ" baseline="0" dirty="0" smtClean="0"/>
                        <a:t> souboje, </a:t>
                      </a:r>
                      <a:r>
                        <a:rPr lang="cs-CZ" altLang="cs-CZ" dirty="0" smtClean="0"/>
                        <a:t>západní podpora guerilly a odboje</a:t>
                      </a:r>
                      <a:r>
                        <a:rPr lang="cs-CZ" altLang="cs-CZ" baseline="0" dirty="0" smtClean="0"/>
                        <a:t> v zemích komunistického bloku v 50. letech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79197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Sovětské intervence v zemích komunistického</a:t>
                      </a:r>
                      <a:r>
                        <a:rPr lang="cs-CZ" altLang="cs-CZ" baseline="0" dirty="0" smtClean="0"/>
                        <a:t> bloku (1948-1989)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Maďarsko 1956, ČSSR 1968, příprava</a:t>
                      </a:r>
                      <a:r>
                        <a:rPr lang="cs-CZ" altLang="cs-CZ" baseline="0" dirty="0" smtClean="0"/>
                        <a:t> na Polsko 1981 (nakonec pouze zásah polské armády)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9197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Sovětsko-čínský konflikt na řece </a:t>
                      </a:r>
                      <a:r>
                        <a:rPr lang="cs-CZ" altLang="cs-CZ" dirty="0" err="1" smtClean="0"/>
                        <a:t>Ussuri</a:t>
                      </a:r>
                      <a:r>
                        <a:rPr lang="cs-CZ" altLang="cs-CZ" dirty="0" smtClean="0"/>
                        <a:t> (1969)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Prostorově</a:t>
                      </a:r>
                      <a:r>
                        <a:rPr lang="cs-CZ" altLang="cs-CZ" baseline="0" dirty="0" smtClean="0"/>
                        <a:t> omezený konflikt o sporný hraniční ostrov </a:t>
                      </a:r>
                      <a:r>
                        <a:rPr lang="cs-CZ" altLang="cs-CZ" dirty="0" err="1" smtClean="0">
                          <a:effectLst/>
                        </a:rPr>
                        <a:t>Damanskij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79197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Čínsko-vietnamská válka (1979)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Čínský</a:t>
                      </a:r>
                      <a:r>
                        <a:rPr lang="cs-CZ" altLang="cs-CZ" baseline="0" dirty="0" smtClean="0"/>
                        <a:t> útok na severu Vietnamu, odražen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7152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Izraelský</a:t>
                      </a:r>
                      <a:r>
                        <a:rPr lang="cs-CZ" altLang="cs-CZ" baseline="0" dirty="0" smtClean="0"/>
                        <a:t> útok na </a:t>
                      </a:r>
                      <a:r>
                        <a:rPr lang="cs-CZ" altLang="cs-CZ" baseline="0" dirty="0" err="1" smtClean="0"/>
                        <a:t>Osirak</a:t>
                      </a:r>
                      <a:r>
                        <a:rPr lang="cs-CZ" altLang="cs-CZ" baseline="0" dirty="0" smtClean="0"/>
                        <a:t> (1981)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Úspěšný</a:t>
                      </a:r>
                      <a:r>
                        <a:rPr lang="cs-CZ" altLang="cs-CZ" baseline="0" dirty="0" smtClean="0"/>
                        <a:t> nálet na irácké jaderné zařízení.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79197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 smtClean="0"/>
                        <a:t>Americké</a:t>
                      </a:r>
                      <a:r>
                        <a:rPr lang="cs-CZ" altLang="cs-CZ" baseline="0" dirty="0" smtClean="0"/>
                        <a:t> nálety na Libyi (1986)</a:t>
                      </a:r>
                      <a:endParaRPr lang="cs-CZ" altLang="cs-CZ" dirty="0" smtClean="0"/>
                    </a:p>
                    <a:p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 smtClean="0"/>
                        <a:t>Odveta za lybijskou angažovanost v podpoře terorismu. </a:t>
                      </a:r>
                    </a:p>
                    <a:p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432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sz="3200" dirty="0" smtClean="0"/>
              <a:t>Obecné rysy vojenství v období studené války</a:t>
            </a:r>
            <a:endParaRPr lang="cs-CZ" alt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62500" lnSpcReduction="20000"/>
          </a:bodyPr>
          <a:lstStyle/>
          <a:p>
            <a:r>
              <a:rPr lang="cs-CZ" altLang="cs-CZ" dirty="0" smtClean="0"/>
              <a:t>Jaderné zbraně mění celkový charakter  války a strategie. </a:t>
            </a:r>
          </a:p>
          <a:p>
            <a:r>
              <a:rPr lang="cs-CZ" altLang="cs-CZ" dirty="0"/>
              <a:t>Jaderné zbraně způsobily, že se zbraně staly rozhodujícím činitelem strategie namísto pouhého nástroje v rukou stratégů</a:t>
            </a:r>
            <a:endParaRPr lang="cs-CZ" altLang="cs-CZ" dirty="0" smtClean="0"/>
          </a:p>
          <a:p>
            <a:r>
              <a:rPr lang="cs-CZ" altLang="cs-CZ" dirty="0" smtClean="0"/>
              <a:t>Strategie nasazení jaderných zbraní zohledňují masivní a omezené nasazení a první a odvetný úder   </a:t>
            </a:r>
          </a:p>
          <a:p>
            <a:r>
              <a:rPr lang="cs-CZ" altLang="cs-CZ" dirty="0" smtClean="0"/>
              <a:t>V „horkých válkách“ válkách se uplatňovala běžná strategie (korejská válka se podobala operacím II. světové války, vietnamská a afghánská válka měla rysy </a:t>
            </a:r>
            <a:r>
              <a:rPr lang="cs-CZ" altLang="cs-CZ" dirty="0" err="1" smtClean="0"/>
              <a:t>counterinsurgency</a:t>
            </a:r>
            <a:r>
              <a:rPr lang="cs-CZ" altLang="cs-CZ" dirty="0" smtClean="0"/>
              <a:t>);</a:t>
            </a:r>
          </a:p>
          <a:p>
            <a:r>
              <a:rPr lang="cs-CZ" altLang="cs-CZ" dirty="0" smtClean="0"/>
              <a:t>Armády východního bloku založené na všeobecné branné povinnosti se silným základem profesionálních vojáků, u států NATO různé způsoby doplňování ozbrojených sil; </a:t>
            </a:r>
          </a:p>
          <a:p>
            <a:r>
              <a:rPr lang="cs-CZ" altLang="cs-CZ" dirty="0" smtClean="0"/>
              <a:t>Rozvoj masivních výsadkových a speciálních sil.</a:t>
            </a:r>
          </a:p>
          <a:p>
            <a:r>
              <a:rPr lang="cs-CZ" altLang="cs-CZ" dirty="0" smtClean="0"/>
              <a:t>Silná „</a:t>
            </a:r>
            <a:r>
              <a:rPr lang="cs-CZ" altLang="cs-CZ" dirty="0" err="1" smtClean="0"/>
              <a:t>paramilitarizace</a:t>
            </a:r>
            <a:r>
              <a:rPr lang="cs-CZ" altLang="cs-CZ" dirty="0" smtClean="0"/>
              <a:t>“ ve východním bloku. </a:t>
            </a:r>
          </a:p>
          <a:p>
            <a:r>
              <a:rPr lang="cs-CZ" altLang="cs-CZ" dirty="0" smtClean="0"/>
              <a:t>Guerillové armády ve třetím světě.</a:t>
            </a:r>
          </a:p>
          <a:p>
            <a:r>
              <a:rPr lang="cs-CZ" altLang="cs-CZ" dirty="0" smtClean="0"/>
              <a:t>Ve třetím světě i žoldnéřské jednotky, většinou vedené příslušníky západních  států.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32323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 smtClean="0"/>
              <a:t>Jaderné zbraně a jejich nosiče  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 numCol="1">
            <a:normAutofit fontScale="85000" lnSpcReduction="10000"/>
          </a:bodyPr>
          <a:lstStyle/>
          <a:p>
            <a:r>
              <a:rPr lang="cs-CZ" altLang="cs-CZ" dirty="0" smtClean="0"/>
              <a:t>Jaderné zbraně štěpné a termonukleární (fúzní, obecně nazývány vodíkové) </a:t>
            </a:r>
          </a:p>
          <a:p>
            <a:r>
              <a:rPr lang="cs-CZ" altLang="cs-CZ" dirty="0" smtClean="0"/>
              <a:t>Hlavní strategické nosiče zbraní („jaderná triáda“) – mezikontinentální balistické rakety (+ střely s plochou dráhou letu), jaderné raketonosné ponorky, strategické </a:t>
            </a:r>
            <a:r>
              <a:rPr lang="cs-CZ" altLang="cs-CZ" dirty="0" smtClean="0"/>
              <a:t>bombardéry </a:t>
            </a:r>
            <a:endParaRPr lang="cs-CZ" altLang="cs-CZ" dirty="0" smtClean="0"/>
          </a:p>
          <a:p>
            <a:r>
              <a:rPr lang="cs-CZ" altLang="cs-CZ" dirty="0" smtClean="0"/>
              <a:t>Dále taktické jaderné dělostřelectvo, miny, torpéda apod.</a:t>
            </a:r>
            <a:endParaRPr lang="cs-CZ" alt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053380035"/>
              </p:ext>
            </p:extLst>
          </p:nvPr>
        </p:nvGraphicFramePr>
        <p:xfrm>
          <a:off x="4648200" y="1600200"/>
          <a:ext cx="4038600" cy="4367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21297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USA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1945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SSSR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1949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Velká Británie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1952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Francie 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1960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Čína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1964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Izrael/JAR?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Konec 60. let, pokus 1979?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Indie 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 smtClean="0"/>
                        <a:t>1974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9100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2146</TotalTime>
  <Words>1315</Words>
  <Application>Microsoft Office PowerPoint</Application>
  <PresentationFormat>Předvádění na obrazovce (4:3)</PresentationFormat>
  <Paragraphs>186</Paragraphs>
  <Slides>18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Vojenství v období studené války (1946-1989) </vt:lpstr>
      <vt:lpstr>Základní charakteristika studené války</vt:lpstr>
      <vt:lpstr>Hlavní fáze studené války </vt:lpstr>
      <vt:lpstr>Hlavní krize studené války</vt:lpstr>
      <vt:lpstr>Hlavní „proxy“ války studené války </vt:lpstr>
      <vt:lpstr>Další významné ozbrojené konflikty</vt:lpstr>
      <vt:lpstr>Vybrané omezené vojenské operace studené války</vt:lpstr>
      <vt:lpstr>Obecné rysy vojenství v období studené války</vt:lpstr>
      <vt:lpstr>Jaderné zbraně a jejich nosiče  </vt:lpstr>
      <vt:lpstr>Protiraketová a protijaderná obrana </vt:lpstr>
      <vt:lpstr>Snaha o jaderné odzbrojení</vt:lpstr>
      <vt:lpstr>Chemické a biologické zbraně </vt:lpstr>
      <vt:lpstr>Pěchotní zbraně</vt:lpstr>
      <vt:lpstr>Dělostřelectvo</vt:lpstr>
      <vt:lpstr>Tanky a bojová vozidla </vt:lpstr>
      <vt:lpstr>Námořnictvo </vt:lpstr>
      <vt:lpstr>Letectvo </vt:lpstr>
      <vt:lpstr>Kosmické zbraně </vt:lpstr>
    </vt:vector>
  </TitlesOfParts>
  <Company>FSS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Jak.se</cp:lastModifiedBy>
  <cp:revision>269</cp:revision>
  <dcterms:created xsi:type="dcterms:W3CDTF">2013-10-20T08:36:54Z</dcterms:created>
  <dcterms:modified xsi:type="dcterms:W3CDTF">2019-12-03T21:55:45Z</dcterms:modified>
</cp:coreProperties>
</file>