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59" r:id="rId7"/>
    <p:sldId id="264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4C16406-2A01-49B6-A6D8-FD8E9639510C}">
          <p14:sldIdLst>
            <p14:sldId id="256"/>
            <p14:sldId id="262"/>
            <p14:sldId id="257"/>
            <p14:sldId id="258"/>
            <p14:sldId id="260"/>
            <p14:sldId id="259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15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41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59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82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92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304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627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36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9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04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7725-114B-4B94-BC74-30A6F7A43791}" type="datetimeFigureOut">
              <a:rPr lang="cs-CZ" smtClean="0"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942D6-5A13-4B94-A7C3-D5BC748AEF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91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List_of_cognitive_bias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Zkreslen</a:t>
            </a:r>
            <a:r>
              <a:rPr lang="cs-CZ" dirty="0"/>
              <a:t>í</a:t>
            </a:r>
            <a:r>
              <a:rPr lang="en-GB" dirty="0"/>
              <a:t> v</a:t>
            </a:r>
            <a:r>
              <a:rPr lang="cs-CZ" dirty="0"/>
              <a:t>ý</a:t>
            </a:r>
            <a:r>
              <a:rPr lang="en-GB" dirty="0" err="1"/>
              <a:t>zkumu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BSS104, </a:t>
            </a:r>
            <a:r>
              <a:rPr lang="en-GB" dirty="0"/>
              <a:t>25</a:t>
            </a:r>
            <a:r>
              <a:rPr lang="cs-CZ" dirty="0"/>
              <a:t>.-</a:t>
            </a:r>
            <a:r>
              <a:rPr lang="en-GB" dirty="0"/>
              <a:t>26</a:t>
            </a:r>
            <a:r>
              <a:rPr lang="cs-CZ" dirty="0"/>
              <a:t>.11. 201</a:t>
            </a:r>
            <a:r>
              <a:rPr lang="en-US" dirty="0"/>
              <a:t>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66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40B41-86E8-4E1D-B066-562F90FF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feynman easiest person to fool">
            <a:extLst>
              <a:ext uri="{FF2B5EF4-FFF2-40B4-BE49-F238E27FC236}">
                <a16:creationId xmlns:a16="http://schemas.microsoft.com/office/drawing/2014/main" id="{F8AA0031-5583-4871-8DC0-9E69CE492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5643"/>
            <a:ext cx="12187400" cy="587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22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37AE-04A8-421E-B5AD-BE095D458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Zkreslení výzkumu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FC84A-6863-4497-A856-F671FE62B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aneb „</a:t>
            </a:r>
            <a:r>
              <a:rPr lang="cs-CZ" dirty="0" err="1"/>
              <a:t>bias</a:t>
            </a:r>
            <a:r>
              <a:rPr lang="cs-CZ" dirty="0"/>
              <a:t>“</a:t>
            </a:r>
          </a:p>
          <a:p>
            <a:pPr lvl="1"/>
            <a:r>
              <a:rPr lang="cs-CZ" sz="1400" dirty="0">
                <a:hlinkClick r:id="rId2"/>
              </a:rPr>
              <a:t>https://en.wikipedia.org/wiki/List_of_cognitive_biases</a:t>
            </a:r>
            <a:endParaRPr lang="cs-CZ" sz="1400" dirty="0"/>
          </a:p>
          <a:p>
            <a:endParaRPr lang="cs-CZ" dirty="0"/>
          </a:p>
          <a:p>
            <a:r>
              <a:rPr lang="cs-CZ" dirty="0"/>
              <a:t>nutno se mít na pozoru během vlastního výzkumu</a:t>
            </a:r>
          </a:p>
          <a:p>
            <a:r>
              <a:rPr lang="cs-CZ" dirty="0"/>
              <a:t>zároveň i při interpretaci a vstřebávání zdrojů mimo výzkum</a:t>
            </a:r>
          </a:p>
          <a:p>
            <a:endParaRPr lang="cs-CZ" dirty="0"/>
          </a:p>
          <a:p>
            <a:r>
              <a:rPr lang="cs-CZ" dirty="0"/>
              <a:t>„věda“ je vlastně </a:t>
            </a:r>
            <a:r>
              <a:rPr lang="en-US" dirty="0" err="1"/>
              <a:t>jen</a:t>
            </a:r>
            <a:r>
              <a:rPr lang="en-US" dirty="0"/>
              <a:t> </a:t>
            </a:r>
            <a:r>
              <a:rPr lang="en-US" dirty="0" err="1"/>
              <a:t>zp</a:t>
            </a:r>
            <a:r>
              <a:rPr lang="cs-CZ" dirty="0" err="1"/>
              <a:t>ůsob</a:t>
            </a:r>
            <a:r>
              <a:rPr lang="cs-CZ" dirty="0"/>
              <a:t>, jak proti těmto zkreslením bojovat při poznávání světa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23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CD56A-9027-4F76-82F4-79B737320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Některé časté zdroje zkreslení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71A5E-F35D-41B2-8B14-2B8777F2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endParaRPr lang="cs-CZ" dirty="0"/>
          </a:p>
          <a:p>
            <a:r>
              <a:rPr lang="cs-CZ" dirty="0" err="1"/>
              <a:t>Recency</a:t>
            </a:r>
            <a:r>
              <a:rPr lang="cs-CZ" dirty="0"/>
              <a:t> </a:t>
            </a:r>
            <a:r>
              <a:rPr lang="cs-CZ" dirty="0" err="1"/>
              <a:t>Bias</a:t>
            </a:r>
            <a:endParaRPr lang="cs-CZ" dirty="0"/>
          </a:p>
          <a:p>
            <a:pPr lvl="1"/>
            <a:r>
              <a:rPr lang="cs-CZ" dirty="0"/>
              <a:t>nová data považujeme za hodnotnější</a:t>
            </a:r>
          </a:p>
          <a:p>
            <a:r>
              <a:rPr lang="cs-CZ" dirty="0" err="1"/>
              <a:t>Sunk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Fallacy</a:t>
            </a:r>
            <a:endParaRPr lang="cs-CZ" dirty="0"/>
          </a:p>
          <a:p>
            <a:pPr lvl="1"/>
            <a:r>
              <a:rPr lang="cs-CZ" dirty="0"/>
              <a:t>neochota zahodit vykonanou práci</a:t>
            </a:r>
          </a:p>
          <a:p>
            <a:r>
              <a:rPr lang="cs-CZ" dirty="0" err="1"/>
              <a:t>Pareidolia</a:t>
            </a:r>
            <a:endParaRPr lang="cs-CZ" dirty="0"/>
          </a:p>
          <a:p>
            <a:pPr lvl="1"/>
            <a:r>
              <a:rPr lang="cs-CZ" dirty="0"/>
              <a:t>nacházení vzorců a struktur i tam, kde nejsou</a:t>
            </a:r>
          </a:p>
          <a:p>
            <a:pPr lvl="1"/>
            <a:r>
              <a:rPr lang="cs-CZ" dirty="0"/>
              <a:t>kulturně formované</a:t>
            </a:r>
          </a:p>
          <a:p>
            <a:r>
              <a:rPr lang="cs-CZ" dirty="0"/>
              <a:t>In-Group </a:t>
            </a:r>
            <a:r>
              <a:rPr lang="cs-CZ" dirty="0" err="1"/>
              <a:t>Bias</a:t>
            </a:r>
            <a:endParaRPr lang="cs-CZ" dirty="0"/>
          </a:p>
          <a:p>
            <a:pPr lvl="1"/>
            <a:r>
              <a:rPr lang="cs-CZ" dirty="0"/>
              <a:t>hodnocení argumentů na základě příslušnosti ke skupině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752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A1D29-3AAE-4CE5-975E-7361C871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časté zdroje zkreslení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3DD0-0247-4FBE-897B-63FE2F04E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err="1"/>
              <a:t>Confirmation</a:t>
            </a:r>
            <a:r>
              <a:rPr lang="cs-CZ" dirty="0"/>
              <a:t> </a:t>
            </a:r>
            <a:r>
              <a:rPr lang="cs-CZ" dirty="0" err="1"/>
              <a:t>Bias</a:t>
            </a:r>
            <a:endParaRPr lang="cs-CZ" dirty="0"/>
          </a:p>
          <a:p>
            <a:pPr lvl="1"/>
            <a:r>
              <a:rPr lang="cs-CZ" dirty="0"/>
              <a:t>potvrzování předsudků</a:t>
            </a:r>
          </a:p>
          <a:p>
            <a:pPr lvl="1"/>
            <a:r>
              <a:rPr lang="cs-CZ" dirty="0"/>
              <a:t>asi nejdůležitější zdroj zkreslení nejen výzkumu</a:t>
            </a:r>
          </a:p>
          <a:p>
            <a:r>
              <a:rPr lang="cs-CZ" dirty="0" err="1"/>
              <a:t>Anchoring</a:t>
            </a:r>
            <a:r>
              <a:rPr lang="cs-CZ" dirty="0"/>
              <a:t> </a:t>
            </a:r>
            <a:r>
              <a:rPr lang="cs-CZ" dirty="0" err="1"/>
              <a:t>Bias</a:t>
            </a:r>
            <a:endParaRPr lang="cs-CZ" dirty="0"/>
          </a:p>
          <a:p>
            <a:pPr lvl="1"/>
            <a:r>
              <a:rPr lang="cs-CZ" dirty="0"/>
              <a:t>ovlivnění prvotními informacemi</a:t>
            </a:r>
          </a:p>
          <a:p>
            <a:r>
              <a:rPr lang="cs-CZ" dirty="0" err="1"/>
              <a:t>Hindsight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en-GB" dirty="0"/>
              <a:t>/</a:t>
            </a:r>
            <a:r>
              <a:rPr lang="cs-CZ" dirty="0" err="1"/>
              <a:t>Telescoping</a:t>
            </a:r>
            <a:r>
              <a:rPr lang="cs-CZ" dirty="0"/>
              <a:t> </a:t>
            </a:r>
            <a:r>
              <a:rPr lang="cs-CZ" dirty="0" err="1"/>
              <a:t>Effec</a:t>
            </a:r>
            <a:r>
              <a:rPr lang="en-US" dirty="0"/>
              <a:t>t</a:t>
            </a:r>
            <a:r>
              <a:rPr lang="en-GB" dirty="0"/>
              <a:t>/</a:t>
            </a:r>
            <a:r>
              <a:rPr lang="en-GB" dirty="0" err="1"/>
              <a:t>Chronocentrism</a:t>
            </a:r>
            <a:r>
              <a:rPr lang="en-GB" dirty="0"/>
              <a:t> a </a:t>
            </a:r>
            <a:r>
              <a:rPr lang="cs-CZ" dirty="0"/>
              <a:t>další</a:t>
            </a:r>
          </a:p>
          <a:p>
            <a:pPr lvl="1"/>
            <a:r>
              <a:rPr lang="cs-CZ" dirty="0"/>
              <a:t>posuzování minulosti dle současných znalostí a standardů</a:t>
            </a:r>
          </a:p>
          <a:p>
            <a:pPr lvl="1"/>
            <a:r>
              <a:rPr lang="cs-CZ" dirty="0"/>
              <a:t>prioritizace přítomnosti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959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C5DF5-4A42-4575-8EA3-E9E78C33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Relevance i mimo výzkum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0090F-0F67-403C-B065-5F3365B9B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echo </a:t>
            </a:r>
            <a:r>
              <a:rPr lang="cs-CZ" dirty="0" err="1"/>
              <a:t>chamber</a:t>
            </a:r>
            <a:r>
              <a:rPr lang="cs-CZ" dirty="0"/>
              <a:t> </a:t>
            </a:r>
            <a:r>
              <a:rPr lang="cs-CZ" dirty="0" err="1"/>
              <a:t>effect</a:t>
            </a:r>
            <a:endParaRPr lang="cs-CZ" dirty="0"/>
          </a:p>
          <a:p>
            <a:r>
              <a:rPr lang="en-GB" dirty="0" err="1"/>
              <a:t>bandwagoning</a:t>
            </a:r>
            <a:endParaRPr lang="cs-CZ" dirty="0"/>
          </a:p>
          <a:p>
            <a:endParaRPr lang="cs-CZ" dirty="0"/>
          </a:p>
          <a:p>
            <a:r>
              <a:rPr lang="cs-CZ" dirty="0"/>
              <a:t>dopad na praktickou politiku, volby a bezpečnost ve světě</a:t>
            </a:r>
          </a:p>
          <a:p>
            <a:pPr lvl="1"/>
            <a:r>
              <a:rPr lang="cs-CZ" dirty="0"/>
              <a:t>např. i skrze konspirační teorie</a:t>
            </a:r>
          </a:p>
          <a:p>
            <a:endParaRPr lang="cs-CZ" dirty="0"/>
          </a:p>
          <a:p>
            <a:endParaRPr lang="en-GB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47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AC1AC-A390-4F35-85D0-1A6503B7B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0" y="0"/>
            <a:ext cx="10086109" cy="1325563"/>
          </a:xfrm>
        </p:spPr>
        <p:txBody>
          <a:bodyPr/>
          <a:lstStyle/>
          <a:p>
            <a:r>
              <a:rPr lang="cs-CZ" dirty="0"/>
              <a:t>Bull</a:t>
            </a:r>
            <a:r>
              <a:rPr lang="en-GB" dirty="0"/>
              <a:t>&amp;#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detection</a:t>
            </a:r>
            <a:r>
              <a:rPr lang="cs-CZ" dirty="0"/>
              <a:t> </a:t>
            </a:r>
            <a:r>
              <a:rPr lang="cs-CZ" dirty="0" err="1"/>
              <a:t>kit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A966A-1BC7-4891-BBB7-D6B9B40EE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726"/>
            <a:ext cx="6332764" cy="5403273"/>
          </a:xfrm>
        </p:spPr>
        <p:txBody>
          <a:bodyPr>
            <a:normAutofit fontScale="92500"/>
          </a:bodyPr>
          <a:lstStyle/>
          <a:p>
            <a:r>
              <a:rPr lang="cs-CZ" dirty="0"/>
              <a:t>n</a:t>
            </a:r>
            <a:r>
              <a:rPr lang="en-GB" dirty="0" err="1"/>
              <a:t>ez</a:t>
            </a:r>
            <a:r>
              <a:rPr lang="cs-CZ" dirty="0" err="1"/>
              <a:t>ávislé</a:t>
            </a:r>
            <a:r>
              <a:rPr lang="cs-CZ" dirty="0"/>
              <a:t> ověřování „faktů“ a kritika důkazů</a:t>
            </a:r>
            <a:endParaRPr lang="en-GB" dirty="0"/>
          </a:p>
          <a:p>
            <a:r>
              <a:rPr lang="cs-CZ" dirty="0"/>
              <a:t>odmítání argumentů z pozice autority</a:t>
            </a:r>
            <a:endParaRPr lang="en-GB" dirty="0"/>
          </a:p>
          <a:p>
            <a:r>
              <a:rPr lang="cs-CZ" dirty="0"/>
              <a:t>práce s větším množstvím hypotéz	       a jejich postupná eliminace</a:t>
            </a:r>
            <a:endParaRPr lang="en-GB" dirty="0"/>
          </a:p>
          <a:p>
            <a:r>
              <a:rPr lang="cs-CZ" dirty="0"/>
              <a:t>nepřilněte ke své vlastní hypotéze</a:t>
            </a:r>
            <a:endParaRPr lang="en-GB" dirty="0"/>
          </a:p>
          <a:p>
            <a:r>
              <a:rPr lang="cs-CZ" dirty="0"/>
              <a:t>snažte se kvantifikovat vše, co jde</a:t>
            </a:r>
            <a:r>
              <a:rPr lang="en-GB" dirty="0"/>
              <a:t>;</a:t>
            </a:r>
            <a:r>
              <a:rPr lang="cs-CZ" dirty="0"/>
              <a:t>	           buďte opatrní s tím, co kvantifikovat nejde</a:t>
            </a:r>
            <a:endParaRPr lang="en-GB" dirty="0"/>
          </a:p>
          <a:p>
            <a:r>
              <a:rPr lang="cs-CZ" dirty="0"/>
              <a:t>vyžaduje-li teorie řetězec argumentů,	 musí být platné úplně všechny</a:t>
            </a:r>
            <a:endParaRPr lang="en-GB" dirty="0"/>
          </a:p>
          <a:p>
            <a:r>
              <a:rPr lang="en-GB" dirty="0"/>
              <a:t>Occam’s Razor</a:t>
            </a:r>
            <a:endParaRPr lang="cs-CZ" dirty="0"/>
          </a:p>
          <a:p>
            <a:r>
              <a:rPr lang="cs-CZ" dirty="0"/>
              <a:t>každá teorie musí být </a:t>
            </a:r>
            <a:r>
              <a:rPr lang="cs-CZ" dirty="0" err="1"/>
              <a:t>falzifikovatelná</a:t>
            </a:r>
            <a:endParaRPr lang="en-GB" dirty="0"/>
          </a:p>
        </p:txBody>
      </p:sp>
      <p:pic>
        <p:nvPicPr>
          <p:cNvPr id="2050" name="Picture 2" descr="Image result for sagan carl">
            <a:extLst>
              <a:ext uri="{FF2B5EF4-FFF2-40B4-BE49-F238E27FC236}">
                <a16:creationId xmlns:a16="http://schemas.microsoft.com/office/drawing/2014/main" id="{57DE1CFF-524B-44DA-A4A5-B7EB14506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964" y="0"/>
            <a:ext cx="50210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43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197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Zkreslení výzkumu</vt:lpstr>
      <vt:lpstr>PowerPoint Presentation</vt:lpstr>
      <vt:lpstr>Zkreslení výzkumu</vt:lpstr>
      <vt:lpstr>Některé časté zdroje zkreslení</vt:lpstr>
      <vt:lpstr>Další časté zdroje zkreslení</vt:lpstr>
      <vt:lpstr>Relevance i mimo výzkum</vt:lpstr>
      <vt:lpstr>Bull&amp;#it detection kit</vt:lpstr>
    </vt:vector>
  </TitlesOfParts>
  <Company>FSS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Přehled literatury</dc:title>
  <dc:creator>171810</dc:creator>
  <cp:lastModifiedBy>Jakub Drmola</cp:lastModifiedBy>
  <cp:revision>19</cp:revision>
  <dcterms:created xsi:type="dcterms:W3CDTF">2017-11-13T08:47:35Z</dcterms:created>
  <dcterms:modified xsi:type="dcterms:W3CDTF">2019-11-25T08:28:51Z</dcterms:modified>
</cp:coreProperties>
</file>