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5" r:id="rId1"/>
  </p:sldMasterIdLst>
  <p:notesMasterIdLst>
    <p:notesMasterId r:id="rId15"/>
  </p:notesMasterIdLst>
  <p:sldIdLst>
    <p:sldId id="256" r:id="rId2"/>
    <p:sldId id="261" r:id="rId3"/>
    <p:sldId id="259" r:id="rId4"/>
    <p:sldId id="274" r:id="rId5"/>
    <p:sldId id="264" r:id="rId6"/>
    <p:sldId id="267" r:id="rId7"/>
    <p:sldId id="271" r:id="rId8"/>
    <p:sldId id="275" r:id="rId9"/>
    <p:sldId id="268" r:id="rId10"/>
    <p:sldId id="269" r:id="rId11"/>
    <p:sldId id="276" r:id="rId12"/>
    <p:sldId id="272" r:id="rId13"/>
    <p:sldId id="273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3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2A7220-11C6-4AA6-B372-5C0D8ACC951F}">
  <a:tblStyle styleId="{EC2A7220-11C6-4AA6-B372-5C0D8ACC951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67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20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024362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0883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1874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4697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23939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17080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0"/>
          <p:cNvSpPr>
            <a:spLocks noGrp="1" noChangeArrowheads="1"/>
          </p:cNvSpPr>
          <p:nvPr>
            <p:ph type="sldNum" sz="quarter"/>
          </p:nvPr>
        </p:nvSpPr>
        <p:spPr>
          <a:xfrm>
            <a:off x="3881438" y="8686800"/>
            <a:ext cx="2967037" cy="449263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eaLnBrk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/>
            <a:fld id="{619FD144-91B6-4078-A23D-657AD1462705}" type="slidenum">
              <a:rPr lang="en-GB" altLang="en-US">
                <a:solidFill>
                  <a:srgbClr val="000000"/>
                </a:solidFill>
                <a:latin typeface="Times New Roman" panose="02020603050405020304" pitchFamily="18" charset="0"/>
              </a:rPr>
              <a:pPr eaLnBrk="1"/>
              <a:t>10</a:t>
            </a:fld>
            <a:endParaRPr lang="en-GB" altLang="en-US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878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57276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996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28816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63738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9226"/>
            <a:ext cx="1971675" cy="431992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9226"/>
            <a:ext cx="5800725" cy="4319924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233423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cs"/>
              <a:pPr lvl="0" rtl="0">
                <a:spcBef>
                  <a:spcPts val="0"/>
                </a:spcBef>
                <a:buNone/>
              </a:pPr>
              <a:t>‹#›</a:t>
            </a:fld>
            <a:endParaRPr lang="cs"/>
          </a:p>
        </p:txBody>
      </p:sp>
    </p:spTree>
    <p:extLst>
      <p:ext uri="{BB962C8B-B14F-4D97-AF65-F5344CB8AC3E}">
        <p14:creationId xmlns:p14="http://schemas.microsoft.com/office/powerpoint/2010/main" val="2463241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656180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267462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3339846"/>
            <a:ext cx="7543800" cy="85725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77468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59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777145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5336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5402793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212046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3735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548640"/>
            <a:ext cx="4869180" cy="39433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4844839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fld id="{D1BE4249-C0D0-4B06-8692-E8BB871AF643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39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153191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5234" cy="617220"/>
          </a:xfrm>
        </p:spPr>
        <p:txBody>
          <a:bodyPr lIns="91440" tIns="0" rIns="9144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3686307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4430268"/>
            <a:ext cx="7584948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B0DB6-F5C7-45FB-8CF3-31B45F9C2DAC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599467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4844839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1160EA64-D806-43AC-9DF2-F8C432F32B4C}" type="datetimeFigureOut">
              <a:rPr lang="en-US" smtClean="0"/>
              <a:t>18-Nov-19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4844839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pPr algn="r"/>
            <a:fld id="{00000000-1234-1234-1234-123412341234}" type="slidenum">
              <a:rPr lang="en" sz="75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" sz="7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303384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0137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</p:sldLayoutIdLst>
  <p:hf sldNum="0"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oralmachine.mit.edu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xfordmartin.ox.ac.uk/downloads/academic/The_Future_of_Employment.pdf" TargetMode="External"/><Relationship Id="rId2" Type="http://schemas.openxmlformats.org/officeDocument/2006/relationships/hyperlink" Target="https://www.pwc.co.uk/economic-services/ukeo/pwcukeo-section-4-automation-march-2017-v2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LY7x2Ihqjmc" TargetMode="External"/><Relationship Id="rId4" Type="http://schemas.openxmlformats.org/officeDocument/2006/relationships/hyperlink" Target="https://www.youtube.com/watch?v=J3edDaPSdY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werk.at/elizabo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quickdraw.withgoogle.com/" TargetMode="External"/><Relationship Id="rId4" Type="http://schemas.openxmlformats.org/officeDocument/2006/relationships/hyperlink" Target="http://www.square-bear.co.uk/mitsuku/nfchat.htm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fRj34o4hN4I" TargetMode="External"/><Relationship Id="rId3" Type="http://schemas.openxmlformats.org/officeDocument/2006/relationships/hyperlink" Target="https://www.youtube.com/watch?v=GmU7SimFkpU" TargetMode="External"/><Relationship Id="rId7" Type="http://schemas.openxmlformats.org/officeDocument/2006/relationships/hyperlink" Target="https://www.youtube.com/watch?v=rVlhMGQgDkY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aFuA50H9uek" TargetMode="External"/><Relationship Id="rId5" Type="http://schemas.openxmlformats.org/officeDocument/2006/relationships/hyperlink" Target="https://www.youtube.com/watch?v=wlkCQXHEgjA" TargetMode="External"/><Relationship Id="rId4" Type="http://schemas.openxmlformats.org/officeDocument/2006/relationships/hyperlink" Target="https://www.youtube.com/watch?v=-7xvqQeoA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youtube.com/watch?v=bR4Gq9qfpnM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1143000" y="642939"/>
            <a:ext cx="6858000" cy="1269225"/>
          </a:xfrm>
          <a:prstGeom prst="rect">
            <a:avLst/>
          </a:prstGeom>
        </p:spPr>
        <p:txBody>
          <a:bodyPr vert="horz" lIns="68569" tIns="68569" rIns="68569" bIns="68569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GB" sz="3200" dirty="0"/>
              <a:t>MODERNÍ TECHNOLOGIE A</a:t>
            </a:r>
            <a:r>
              <a:rPr lang="cs-CZ" sz="3200" dirty="0"/>
              <a:t> </a:t>
            </a:r>
            <a:r>
              <a:rPr lang="en-GB" sz="3200" dirty="0"/>
              <a:t>BEZPEČNOST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2753550" y="4148484"/>
            <a:ext cx="6390450" cy="594450"/>
          </a:xfrm>
          <a:prstGeom prst="rect">
            <a:avLst/>
          </a:prstGeom>
        </p:spPr>
        <p:txBody>
          <a:bodyPr vert="horz" lIns="68569" tIns="68569" rIns="68569" bIns="68569" rtlCol="0" anchor="b" anchorCtr="0">
            <a:noAutofit/>
          </a:bodyPr>
          <a:lstStyle/>
          <a:p>
            <a:pPr algn="r">
              <a:spcBef>
                <a:spcPts val="0"/>
              </a:spcBef>
            </a:pP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18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cs-CZ" dirty="0">
                <a:latin typeface="Calibri"/>
                <a:ea typeface="Calibri"/>
                <a:cs typeface="Calibri"/>
                <a:sym typeface="Calibri"/>
              </a:rPr>
              <a:t>11</a:t>
            </a: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. 201</a:t>
            </a:r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9</a:t>
            </a:r>
            <a:endParaRPr lang="en" dirty="0">
              <a:latin typeface="Calibri"/>
              <a:ea typeface="Calibri"/>
              <a:cs typeface="Calibri"/>
              <a:sym typeface="Calibri"/>
            </a:endParaRPr>
          </a:p>
          <a:p>
            <a:pPr algn="r">
              <a:spcBef>
                <a:spcPts val="0"/>
              </a:spcBef>
            </a:pPr>
            <a:r>
              <a:rPr lang="en" dirty="0">
                <a:latin typeface="Calibri"/>
                <a:ea typeface="Calibri"/>
                <a:cs typeface="Calibri"/>
                <a:sym typeface="Calibri"/>
              </a:rPr>
              <a:t>Jakub Drmola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892366" y="2225407"/>
            <a:ext cx="8042314" cy="1123721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b" anchorCtr="0">
            <a:noAutofit/>
          </a:bodyPr>
          <a:lstStyle/>
          <a:p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U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mělá</a:t>
            </a:r>
            <a:r>
              <a:rPr lang="cs-CZ" sz="3200" dirty="0">
                <a:latin typeface="Calibri"/>
                <a:ea typeface="Calibri"/>
                <a:cs typeface="Calibri"/>
                <a:sym typeface="Calibri"/>
              </a:rPr>
              <a:t> inteligence a autonomie ve 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společ</a:t>
            </a:r>
            <a:r>
              <a:rPr lang="en-GB" sz="3200" dirty="0">
                <a:latin typeface="Calibri"/>
                <a:ea typeface="Calibri"/>
                <a:cs typeface="Calibri"/>
                <a:sym typeface="Calibri"/>
              </a:rPr>
              <a:t>n</a:t>
            </a:r>
            <a:r>
              <a:rPr lang="cs-CZ" sz="3200" dirty="0" err="1">
                <a:latin typeface="Calibri"/>
                <a:ea typeface="Calibri"/>
                <a:cs typeface="Calibri"/>
                <a:sym typeface="Calibri"/>
              </a:rPr>
              <a:t>osti</a:t>
            </a:r>
            <a:endParaRPr lang="en" sz="32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DDD88AE-194D-40A7-847B-62956327B693}"/>
              </a:ext>
            </a:extLst>
          </p:cNvPr>
          <p:cNvSpPr/>
          <p:nvPr/>
        </p:nvSpPr>
        <p:spPr>
          <a:xfrm>
            <a:off x="4453217" y="238708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 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"/>
          <p:cNvSpPr txBox="1">
            <a:spLocks noChangeArrowheads="1"/>
          </p:cNvSpPr>
          <p:nvPr/>
        </p:nvSpPr>
        <p:spPr bwMode="auto">
          <a:xfrm>
            <a:off x="1485900" y="1110853"/>
            <a:ext cx="61722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en-US" sz="105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205979"/>
            <a:ext cx="6172200" cy="857250"/>
          </a:xfrm>
        </p:spPr>
        <p:txBody>
          <a:bodyPr anchor="t"/>
          <a:lstStyle/>
          <a:p>
            <a:pPr eaLnBrk="1"/>
            <a:endParaRPr lang="cs-CZ" altLang="en-US"/>
          </a:p>
        </p:txBody>
      </p:sp>
      <p:pic>
        <p:nvPicPr>
          <p:cNvPr id="215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27" y="0"/>
            <a:ext cx="7278371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32863" y="4352388"/>
            <a:ext cx="2160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http://moralmachine.mit.edu/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07520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Budoucí využití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384300"/>
            <a:ext cx="7543800" cy="3221989"/>
          </a:xfrm>
        </p:spPr>
        <p:txBody>
          <a:bodyPr>
            <a:normAutofit lnSpcReduction="10000"/>
          </a:bodyPr>
          <a:lstStyle/>
          <a:p>
            <a:r>
              <a:rPr lang="cs-CZ" sz="2000" dirty="0"/>
              <a:t>transformace ekonomiky</a:t>
            </a:r>
          </a:p>
          <a:p>
            <a:pPr lvl="1"/>
            <a:r>
              <a:rPr lang="en-GB" sz="1850" dirty="0">
                <a:hlinkClick r:id="rId2"/>
              </a:rPr>
              <a:t>https://www.pwc.co.uk/economic-services/ukeo/pwcukeo-section-4-automation-march-2017-v2.pdf</a:t>
            </a:r>
            <a:endParaRPr lang="cs-CZ" sz="1850" dirty="0"/>
          </a:p>
          <a:p>
            <a:pPr lvl="1"/>
            <a:r>
              <a:rPr lang="en-GB" sz="1850" dirty="0">
                <a:hlinkClick r:id="rId3"/>
              </a:rPr>
              <a:t>https://www.oxfordmartin.ox.ac.uk/downloads/academic/The_Future_of_Employment.pdf</a:t>
            </a:r>
            <a:endParaRPr lang="cs-CZ" sz="1850" dirty="0"/>
          </a:p>
          <a:p>
            <a:r>
              <a:rPr lang="cs-CZ" sz="2000" dirty="0"/>
              <a:t>domácí péče</a:t>
            </a:r>
          </a:p>
          <a:p>
            <a:pPr lvl="1"/>
            <a:r>
              <a:rPr lang="cs-CZ" sz="1850" dirty="0">
                <a:hlinkClick r:id="rId4"/>
              </a:rPr>
              <a:t>Robear</a:t>
            </a:r>
            <a:endParaRPr lang="cs-CZ" sz="1850" dirty="0"/>
          </a:p>
          <a:p>
            <a:pPr lvl="1"/>
            <a:r>
              <a:rPr lang="cs-CZ" sz="1850" dirty="0"/>
              <a:t>a další typy „péče“</a:t>
            </a:r>
            <a:endParaRPr lang="en-GB" sz="1850" dirty="0"/>
          </a:p>
          <a:p>
            <a:pPr lvl="1"/>
            <a:endParaRPr lang="en-GB" sz="1850" dirty="0"/>
          </a:p>
          <a:p>
            <a:r>
              <a:rPr lang="cs-CZ" sz="2000" dirty="0">
                <a:hlinkClick r:id="rId5"/>
              </a:rPr>
              <a:t>Sunspring</a:t>
            </a:r>
            <a:r>
              <a:rPr lang="en-GB" sz="2000" dirty="0"/>
              <a:t> ?</a:t>
            </a:r>
            <a:endParaRPr lang="cs-CZ" sz="2000" dirty="0"/>
          </a:p>
          <a:p>
            <a:pPr lvl="1"/>
            <a:endParaRPr lang="cs-CZ" sz="1850" dirty="0"/>
          </a:p>
          <a:p>
            <a:pPr lvl="1"/>
            <a:endParaRPr lang="cs-CZ" sz="1850" dirty="0"/>
          </a:p>
          <a:p>
            <a:pPr lvl="1"/>
            <a:endParaRPr lang="en-GB" sz="1850" dirty="0"/>
          </a:p>
        </p:txBody>
      </p:sp>
    </p:spTree>
    <p:extLst>
      <p:ext uri="{BB962C8B-B14F-4D97-AF65-F5344CB8AC3E}">
        <p14:creationId xmlns:p14="http://schemas.microsoft.com/office/powerpoint/2010/main" val="2913911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3642" y="1"/>
            <a:ext cx="7655441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7966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537" y="0"/>
            <a:ext cx="8072926" cy="50455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3801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title"/>
          </p:nvPr>
        </p:nvSpPr>
        <p:spPr>
          <a:xfrm>
            <a:off x="739738" y="691964"/>
            <a:ext cx="6796671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 err="1">
                <a:latin typeface="Arial"/>
                <a:ea typeface="Arial"/>
                <a:cs typeface="Arial"/>
                <a:sym typeface="Arial"/>
              </a:rPr>
              <a:t>weak</a:t>
            </a:r>
            <a:r>
              <a:rPr lang="cs-CZ" dirty="0">
                <a:latin typeface="Arial"/>
                <a:ea typeface="Arial"/>
                <a:cs typeface="Arial"/>
                <a:sym typeface="Arial"/>
              </a:rPr>
              <a:t> AI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39865" y="1286353"/>
            <a:ext cx="4167961" cy="34370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machine learning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deep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learning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ANNs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cs-CZ" sz="1650" dirty="0" err="1">
                <a:latin typeface="Arial"/>
                <a:ea typeface="Arial"/>
                <a:cs typeface="Arial"/>
                <a:sym typeface="Arial"/>
              </a:rPr>
              <a:t>atd</a:t>
            </a: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…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650" dirty="0">
                <a:latin typeface="Arial"/>
                <a:ea typeface="Arial"/>
                <a:cs typeface="Arial"/>
                <a:sym typeface="Arial"/>
              </a:rPr>
              <a:t>nyní nejrychleji rostoucí oblast</a:t>
            </a:r>
            <a:endParaRPr lang="cs" sz="165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Deep Blue (</a:t>
            </a: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šachy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, 1997)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Watson (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</a:rPr>
              <a:t>j</a:t>
            </a: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eopardy, 2011)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" sz="1800" dirty="0">
                <a:latin typeface="Arial"/>
                <a:ea typeface="Arial"/>
                <a:cs typeface="Arial"/>
                <a:sym typeface="Arial"/>
              </a:rPr>
              <a:t>AlphaGo (go, 2016)</a:t>
            </a: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00" dirty="0">
                <a:latin typeface="Arial"/>
                <a:ea typeface="Arial"/>
                <a:cs typeface="Arial"/>
                <a:sym typeface="Arial"/>
              </a:rPr>
              <a:t>využití výpočetní síly k překonání lidských schopností, nikoliv skutečná umělá inteligence</a:t>
            </a:r>
            <a:endParaRPr lang="cs" sz="1800" dirty="0">
              <a:latin typeface="Arial"/>
              <a:ea typeface="Arial"/>
              <a:cs typeface="Arial"/>
              <a:sym typeface="Arial"/>
            </a:endParaRPr>
          </a:p>
          <a:p>
            <a: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  <a:p>
            <a:pPr lvl="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 descr="Image result for deep blue garry kasparo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4" y="-285750"/>
            <a:ext cx="4410285" cy="3307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eepmind lee sedol los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715" y="2686049"/>
            <a:ext cx="4410285" cy="2452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08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790165" y="696502"/>
            <a:ext cx="60822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Imitace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mysli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(general AI)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06056" y="1309702"/>
            <a:ext cx="5787719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46088" lvl="0" indent="-265113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přirozená snaha replikovat lidské vědomí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přičemž ani nevíme, co to je</a:t>
            </a: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endParaRPr lang="cs-CZ" sz="2150" dirty="0">
              <a:latin typeface="Arial"/>
              <a:ea typeface="Arial"/>
              <a:cs typeface="Arial"/>
              <a:sym typeface="Arial"/>
            </a:endParaRPr>
          </a:p>
          <a:p>
            <a:pPr marL="446088" lvl="1" indent="-265113">
              <a:spcAft>
                <a:spcPts val="0"/>
              </a:spcAft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obvykle dle schopnosti komunikovat</a:t>
            </a:r>
            <a:endParaRPr lang="en-GB" sz="215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Turing test vs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Chinese room argument</a:t>
            </a: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  <a:hlinkClick r:id="rId3"/>
              </a:rPr>
              <a:t>ELIZA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(1966) 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-&gt;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  <a:hlinkClick r:id="rId4"/>
              </a:rPr>
              <a:t>Mitsuku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(2017)</a:t>
            </a:r>
          </a:p>
          <a:p>
            <a:pPr marL="804863" lvl="1" indent="-228600">
              <a:spcAft>
                <a:spcPts val="0"/>
              </a:spcAft>
              <a:buFont typeface="Arial"/>
              <a:buChar char="-"/>
            </a:pP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542925" lvl="1" indent="-361950"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smyslové rozpoznávání</a:t>
            </a: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r>
              <a:rPr lang="cs-CZ" sz="1700" dirty="0">
                <a:latin typeface="Arial"/>
                <a:ea typeface="Arial"/>
                <a:cs typeface="Arial"/>
                <a:sym typeface="Arial"/>
                <a:hlinkClick r:id="rId5"/>
              </a:rPr>
              <a:t>https://quickdraw.withgoogle.com/</a:t>
            </a: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marL="680085" lvl="2" indent="-361950">
              <a:spcAft>
                <a:spcPts val="0"/>
              </a:spcAft>
              <a:buFont typeface="Arial"/>
              <a:buChar char="-"/>
            </a:pPr>
            <a:endParaRPr lang="cs-CZ" sz="17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stále v blízkém nedohlednu</a:t>
            </a: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Shape 1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93775" y="0"/>
            <a:ext cx="2750225" cy="50438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47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876799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hu,man face rob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38713" y="-1"/>
            <a:ext cx="4605287" cy="3179135"/>
          </a:xfrm>
          <a:prstGeom prst="rect">
            <a:avLst/>
          </a:prstGeom>
          <a:noFill/>
        </p:spPr>
      </p:pic>
      <p:pic>
        <p:nvPicPr>
          <p:cNvPr id="2056" name="Picture 8" descr="Image result for sophia robo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2242"/>
            <a:ext cx="4550735" cy="2559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result for ishiguro rob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13" y="2766246"/>
            <a:ext cx="4605287" cy="307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39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18706" y="647044"/>
            <a:ext cx="8325293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Pohyb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23399" y="1424762"/>
            <a:ext cx="7404181" cy="3144037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spcAft>
                <a:spcPts val="0"/>
              </a:spcAft>
              <a:buFont typeface="Arial"/>
              <a:buChar char="-"/>
            </a:pPr>
            <a:r>
              <a:rPr lang="en-GB" sz="2000" dirty="0" err="1">
                <a:latin typeface="Arial"/>
                <a:ea typeface="Arial"/>
                <a:cs typeface="Arial"/>
                <a:sym typeface="Arial"/>
                <a:hlinkClick r:id="rId3"/>
              </a:rPr>
              <a:t>Shakey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(1972)</a:t>
            </a: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endParaRPr lang="cs-CZ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udržování</a:t>
            </a:r>
            <a:r>
              <a:rPr lang="en-GB" sz="2000" dirty="0">
                <a:latin typeface="Arial"/>
                <a:ea typeface="Arial"/>
                <a:cs typeface="Arial"/>
                <a:sym typeface="Arial"/>
              </a:rPr>
              <a:t> biped</a:t>
            </a:r>
            <a:r>
              <a:rPr lang="cs-CZ" sz="2000" dirty="0" err="1">
                <a:latin typeface="Arial"/>
                <a:ea typeface="Arial"/>
                <a:cs typeface="Arial"/>
                <a:sym typeface="Arial"/>
              </a:rPr>
              <a:t>ální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 rovnováhy v terénu stále problematické</a:t>
            </a:r>
            <a:endParaRPr lang="en-GB" sz="2000"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rtl="0">
              <a:spcBef>
                <a:spcPts val="0"/>
              </a:spcBef>
              <a:spcAft>
                <a:spcPts val="0"/>
              </a:spcAft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jemná motorika také problematická</a:t>
            </a:r>
          </a:p>
          <a:p>
            <a:pPr marL="457200" lvl="0" indent="-228600">
              <a:spcAft>
                <a:spcPts val="0"/>
              </a:spcAft>
              <a:buFont typeface="Arial"/>
              <a:buChar char="-"/>
            </a:pPr>
            <a:endParaRPr lang="cs" sz="2000" dirty="0">
              <a:latin typeface="Arial"/>
              <a:ea typeface="Arial"/>
              <a:cs typeface="Arial"/>
              <a:sym typeface="Arial"/>
            </a:endParaRPr>
          </a:p>
          <a:p>
            <a:pPr marL="457200" indent="-304800">
              <a:spcAft>
                <a:spcPts val="0"/>
              </a:spcAft>
              <a:buFont typeface="Arial"/>
              <a:buChar char="-"/>
            </a:pPr>
            <a:r>
              <a:rPr lang="en-US" sz="2000" dirty="0" err="1">
                <a:latin typeface="Arial"/>
                <a:ea typeface="Arial"/>
                <a:cs typeface="Arial"/>
                <a:sym typeface="Arial"/>
              </a:rPr>
              <a:t>např</a:t>
            </a: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cs" sz="2000" dirty="0">
                <a:latin typeface="Arial"/>
                <a:ea typeface="Arial"/>
                <a:cs typeface="Arial"/>
                <a:sym typeface="Arial"/>
              </a:rPr>
              <a:t>prototypy Boston Dynamics:</a:t>
            </a: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4"/>
              </a:rPr>
              <a:t>Handle</a:t>
            </a: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cs-CZ" sz="1800" dirty="0">
                <a:hlinkClick r:id="rId5"/>
              </a:rPr>
              <a:t>Spot</a:t>
            </a:r>
            <a:r>
              <a:rPr lang="cs-CZ" sz="1800" dirty="0"/>
              <a:t>, </a:t>
            </a:r>
            <a:r>
              <a:rPr lang="en-US" sz="1800" dirty="0">
                <a:latin typeface="Arial"/>
                <a:ea typeface="Arial"/>
                <a:cs typeface="Arial"/>
                <a:sym typeface="Arial"/>
                <a:hlinkClick r:id="rId6"/>
              </a:rPr>
              <a:t>2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Atlas</a:t>
            </a:r>
            <a:r>
              <a:rPr lang="en-GB" sz="18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GB" sz="1800" dirty="0">
                <a:latin typeface="Arial"/>
                <a:ea typeface="Arial"/>
                <a:cs typeface="Arial"/>
                <a:sym typeface="Arial"/>
                <a:hlinkClick r:id="rId8"/>
              </a:rPr>
              <a:t>2</a:t>
            </a:r>
            <a:endParaRPr lang="en-GB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cs-CZ" sz="1800" dirty="0">
              <a:latin typeface="Arial"/>
              <a:ea typeface="Arial"/>
              <a:cs typeface="Arial"/>
              <a:sym typeface="Arial"/>
            </a:endParaRPr>
          </a:p>
          <a:p>
            <a:pPr marL="542925" lvl="2" indent="-180975">
              <a:spcAft>
                <a:spcPts val="0"/>
              </a:spcAft>
              <a:buFont typeface="Arial"/>
              <a:buChar char="-"/>
            </a:pPr>
            <a:endParaRPr lang="en-US" sz="1400" dirty="0">
              <a:latin typeface="Arial"/>
              <a:ea typeface="Arial"/>
              <a:cs typeface="Arial"/>
              <a:sym typeface="Arial"/>
            </a:endParaRPr>
          </a:p>
          <a:p>
            <a:pPr marL="457200" lvl="1" indent="-228600">
              <a:spcAft>
                <a:spcPts val="0"/>
              </a:spcAft>
            </a:pPr>
            <a:endParaRPr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64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25025" y="655075"/>
            <a:ext cx="5018976" cy="334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 txBox="1">
            <a:spLocks noGrp="1"/>
          </p:cNvSpPr>
          <p:nvPr>
            <p:ph type="title"/>
          </p:nvPr>
        </p:nvSpPr>
        <p:spPr>
          <a:xfrm>
            <a:off x="311700" y="606738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cs-CZ" dirty="0">
                <a:latin typeface="Arial"/>
                <a:ea typeface="Arial"/>
                <a:cs typeface="Arial"/>
                <a:sym typeface="Arial"/>
              </a:rPr>
              <a:t>Současné využití</a:t>
            </a:r>
            <a:endParaRPr lang="cs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808074" y="1268275"/>
            <a:ext cx="3889926" cy="346321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pozorování čehokoliv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zpravodajství, policie</a:t>
            </a:r>
            <a:r>
              <a:rPr lang="en-GB" sz="1850" dirty="0">
                <a:latin typeface="Arial"/>
                <a:ea typeface="Arial"/>
                <a:cs typeface="Arial"/>
                <a:sym typeface="Arial"/>
              </a:rPr>
              <a:t> a z</a:t>
            </a:r>
            <a:r>
              <a:rPr lang="cs-CZ" sz="1850" dirty="0" err="1">
                <a:latin typeface="Arial"/>
                <a:ea typeface="Arial"/>
                <a:cs typeface="Arial"/>
                <a:sym typeface="Arial"/>
              </a:rPr>
              <a:t>áchrana</a:t>
            </a: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, výzkum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150" dirty="0">
                <a:latin typeface="Arial"/>
                <a:ea typeface="Arial"/>
                <a:cs typeface="Arial"/>
                <a:sym typeface="Arial"/>
              </a:rPr>
              <a:t>transport</a:t>
            </a: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-"/>
            </a:pPr>
            <a:r>
              <a:rPr lang="cs-CZ" sz="1850" dirty="0">
                <a:latin typeface="Arial"/>
                <a:ea typeface="Arial"/>
                <a:cs typeface="Arial"/>
                <a:sym typeface="Arial"/>
              </a:rPr>
              <a:t>Amazon, pizza, pivo, léky…</a:t>
            </a:r>
          </a:p>
          <a:p>
            <a:pPr marL="457200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cs-CZ" sz="2000" dirty="0">
                <a:latin typeface="Arial"/>
                <a:ea typeface="Arial"/>
                <a:cs typeface="Arial"/>
                <a:sym typeface="Arial"/>
              </a:rPr>
              <a:t>zábava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endParaRPr lang="cs" sz="1250" dirty="0">
              <a:latin typeface="Arial"/>
              <a:ea typeface="Arial"/>
              <a:cs typeface="Arial"/>
              <a:sym typeface="Arial"/>
            </a:endParaRPr>
          </a:p>
          <a:p>
            <a:pPr marL="676656" lvl="1" indent="-342900">
              <a:lnSpc>
                <a:spcPct val="115000"/>
              </a:lnSpc>
              <a:spcAft>
                <a:spcPts val="0"/>
              </a:spcAft>
              <a:buClr>
                <a:schemeClr val="dk1"/>
              </a:buClr>
              <a:buFont typeface="Arial"/>
              <a:buChar char="-"/>
            </a:pPr>
            <a:r>
              <a:rPr lang="en-US" sz="1800" dirty="0" err="1">
                <a:latin typeface="Arial"/>
                <a:ea typeface="Arial"/>
                <a:cs typeface="Arial"/>
                <a:sym typeface="Arial"/>
                <a:hlinkClick r:id="rId4"/>
              </a:rPr>
              <a:t>závody</a:t>
            </a:r>
            <a:endParaRPr lang="en-US" sz="1800" dirty="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9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11" y="0"/>
            <a:ext cx="837138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9698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Shape 18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73888" y="0"/>
            <a:ext cx="736836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9810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79851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907</TotalTime>
  <Words>238</Words>
  <Application>Microsoft Office PowerPoint</Application>
  <PresentationFormat>On-screen Show (16:9)</PresentationFormat>
  <Paragraphs>59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Microsoft YaHei</vt:lpstr>
      <vt:lpstr>Arial</vt:lpstr>
      <vt:lpstr>Calibri</vt:lpstr>
      <vt:lpstr>Calibri Light</vt:lpstr>
      <vt:lpstr>Times New Roman</vt:lpstr>
      <vt:lpstr>Retrospect</vt:lpstr>
      <vt:lpstr>MODERNÍ TECHNOLOGIE A BEZPEČNOST</vt:lpstr>
      <vt:lpstr>weak AI</vt:lpstr>
      <vt:lpstr>Imitace mysli (general AI)</vt:lpstr>
      <vt:lpstr>PowerPoint Presentation</vt:lpstr>
      <vt:lpstr>Pohyb</vt:lpstr>
      <vt:lpstr>Současné využití</vt:lpstr>
      <vt:lpstr>PowerPoint Presentation</vt:lpstr>
      <vt:lpstr>PowerPoint Presentation</vt:lpstr>
      <vt:lpstr>PowerPoint Presentation</vt:lpstr>
      <vt:lpstr>PowerPoint Presentation</vt:lpstr>
      <vt:lpstr>Budoucí využití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Moderní technologie a bezpečnost</dc:title>
  <dc:creator>Jakub Drmola</dc:creator>
  <cp:lastModifiedBy>Jakub Drmola</cp:lastModifiedBy>
  <cp:revision>82</cp:revision>
  <dcterms:modified xsi:type="dcterms:W3CDTF">2019-11-18T08:47:25Z</dcterms:modified>
</cp:coreProperties>
</file>