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711" r:id="rId2"/>
  </p:sldMasterIdLst>
  <p:notesMasterIdLst>
    <p:notesMasterId r:id="rId18"/>
  </p:notesMasterIdLst>
  <p:sldIdLst>
    <p:sldId id="256" r:id="rId3"/>
    <p:sldId id="257" r:id="rId4"/>
    <p:sldId id="266" r:id="rId5"/>
    <p:sldId id="275" r:id="rId6"/>
    <p:sldId id="283" r:id="rId7"/>
    <p:sldId id="273" r:id="rId8"/>
    <p:sldId id="282" r:id="rId9"/>
    <p:sldId id="258" r:id="rId10"/>
    <p:sldId id="259" r:id="rId11"/>
    <p:sldId id="265" r:id="rId12"/>
    <p:sldId id="261" r:id="rId13"/>
    <p:sldId id="262" r:id="rId14"/>
    <p:sldId id="264" r:id="rId15"/>
    <p:sldId id="263" r:id="rId16"/>
    <p:sldId id="260" r:id="rId17"/>
  </p:sldIdLst>
  <p:sldSz cx="6858000" cy="51435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ld Standard TT" panose="020B0604020202020204" charset="-18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2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05EC-038E-43C6-A1B7-E20D73515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C13C6-0063-4012-982F-0332EF208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4A373-54D2-4F8F-BE7E-CE1ABF6E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21-Oct-19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000B-D27A-45DC-B9A1-B2CD722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6507-4A97-478C-BF5D-BB285C33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343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C643-2275-4EDE-A42F-E62087DF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3981-012A-44DA-9BEE-A3BA245C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586F-3A49-4308-9A09-1E687302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21-Oct-19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F7C3B-B6A9-4919-B268-FC5C6D18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0995-AA3D-4BBD-9B07-128D84C8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4682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E254-3CB7-45F1-A7DB-629B752F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6CB3-BFB7-4D93-8F49-DBB2E46D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32FA-9AD2-4AB9-B364-4B803450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21-Oct-19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F8C37-5F82-4516-B8EA-C0F75C82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3A63B-F046-4206-95C4-C3621A1A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5186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C8CA-2822-4B41-AD56-0D936591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DB49-9528-41FB-A977-8E12B9C8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F9000-26FC-46C9-B2E8-6D7FD405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6D1C4-3EAD-426A-AA4C-1CF199F0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21-Oct-19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61E9A-B2ED-49DC-A490-5AC73645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247FF-2DC9-4144-B137-F84290AA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5358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7B29-8015-4C53-8DB1-93BB644B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A3309-57D2-46D4-AD3A-783DF859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BB16-E61C-481E-8D2B-1CA92170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D3134-08A3-404C-9023-C83A33D9F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9A4EF-B9D5-4C8A-88F5-0A1CE22F6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CE808-2318-415F-92F9-C696FAD9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21-Oct-19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ACC06-EFD6-4CAB-AE1C-61D4D938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4BC03-3A9C-445A-BD1F-88DD49C2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8976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2093-A074-4325-9D84-2F0513B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52222-8780-4365-995C-226581F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21-Oct-19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D86B8-0D15-49E4-ABB6-8A06C37C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7EBCE-FC9D-49EB-98B8-B9FB6E0D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3872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01A0E-695E-445B-BCEA-1DE54E2F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21-Oct-19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CFE91-A4E9-4F77-B8FD-DBD6082D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A2052-C9A5-424E-A6FF-171EC0C9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9663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BB2D-5DEC-4DB2-BD11-647CF605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346A-1153-46B1-862A-7D4FACDC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20BC7-C13E-4A13-9786-1B329D20D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8084-5B56-4689-BE7C-86EB65C2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21-Oct-19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6F9D1-8352-4A08-B931-BA70387E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9A021-C1E6-418E-B96B-9AD302CB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246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C5B1-3A14-448C-90E1-28DA32A8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757E9-7552-4EA1-BD66-F08402177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626CB-E524-4334-B54E-FFC6B546A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AE7A-64C1-44BC-86EA-0BADCBD4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21-Oct-19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4CB05-718C-4EDB-A6ED-FF9FB431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A0FBC-4FAF-4652-987C-55030DCC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9124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36A4-97EC-4ABB-8DFF-E15DA0DC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EC14B-AC53-4376-ACDA-922D726C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2DB3F-469E-49CE-BD07-FECBA7A4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21-Oct-19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3733-0291-44CD-B7FF-6B448D25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F24D-F051-4ED2-95A8-8A9FCF6E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69848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ADB20-CC56-4BEB-B328-2D0387F56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CD926-AE2C-4811-BBA3-DA201F025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901A4-69A6-4B76-836F-6180382F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21-Oct-19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B0CE-1378-4D33-9291-3918D0FA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89250-72E9-416A-B1E0-A1F70A77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68649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6375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5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0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1"/>
            <a:ext cx="30339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4D8C2-3E2E-4A1C-90CB-86AA8BE1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2D327-641D-46CD-B7D9-A53B2E6C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1025-25EC-4753-9DF1-59E13321F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6099-D535-45BE-A2B3-7E43B9FC596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6B09-C532-45AC-90DD-54417A3E2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20DD-ECAF-403F-A398-3C39236C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0259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IB17PE2v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743299"/>
            <a:ext cx="6858000" cy="1269225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469497" y="3655211"/>
            <a:ext cx="6390450" cy="594450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.1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. 201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52345" y="2463940"/>
            <a:ext cx="6024754" cy="6707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>
            <a:noAutofit/>
          </a:bodyPr>
          <a:lstStyle/>
          <a:p>
            <a:r>
              <a:rPr lang="cs" sz="2700" dirty="0">
                <a:solidFill>
                  <a:schemeClr val="tx1"/>
                </a:solidFill>
              </a:rPr>
              <a:t>Energie</a:t>
            </a:r>
            <a:r>
              <a:rPr lang="en-US" sz="2700" dirty="0">
                <a:solidFill>
                  <a:schemeClr val="tx1"/>
                </a:solidFill>
              </a:rPr>
              <a:t> a</a:t>
            </a:r>
            <a:r>
              <a:rPr lang="cs" sz="2700" dirty="0">
                <a:solidFill>
                  <a:schemeClr val="tx1"/>
                </a:solidFill>
              </a:rPr>
              <a:t> klim</a:t>
            </a:r>
            <a:r>
              <a:rPr lang="en-US" sz="2700" dirty="0">
                <a:solidFill>
                  <a:schemeClr val="tx1"/>
                </a:solidFill>
              </a:rPr>
              <a:t>a</a:t>
            </a:r>
            <a:endParaRPr lang="c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D7E9-678E-4A82-9C42-B750ABB8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947D1-2548-44E0-A774-1CB1BA6B4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Image result for climate change impact map">
            <a:extLst>
              <a:ext uri="{FF2B5EF4-FFF2-40B4-BE49-F238E27FC236}">
                <a16:creationId xmlns:a16="http://schemas.microsoft.com/office/drawing/2014/main" id="{663CA40C-E02D-4060-9344-75A47085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"/>
            <a:ext cx="68580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3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99400" y="183037"/>
            <a:ext cx="391860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Zdroje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energie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67590" y="810491"/>
            <a:ext cx="3713757" cy="3857625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spalování pohřbeného sluníčka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spalování čerstvého sluníčka (10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teplo ze sluníčka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(7%)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geoterm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á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ln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í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jaderná energie (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problém skladování energie</a:t>
            </a: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spotřeba roste a bude růst</a:t>
            </a: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jaderná fůze?</a:t>
            </a:r>
          </a:p>
          <a:p>
            <a:pPr marL="342900" indent="-257175">
              <a:buFont typeface="Arial"/>
              <a:buChar char="-"/>
            </a:pPr>
            <a:r>
              <a:rPr lang="c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ITER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2030?, $20 000 000 000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347" y="642938"/>
            <a:ext cx="277665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41394" y="226439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Coltan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0" y="758344"/>
            <a:ext cx="3636619" cy="354103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těžba pro využití niobu a tantalu v elektronice (kondenzátory)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všechny mobily, PC, atp.</a:t>
            </a: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cca 60% ze Střední Afriky</a:t>
            </a:r>
          </a:p>
          <a:p>
            <a:pPr marL="507492" lvl="1" indent="-257175">
              <a:buSzPct val="100000"/>
              <a:buFont typeface="Arial"/>
              <a:buChar char="-"/>
            </a:pPr>
            <a:r>
              <a:rPr lang="en-GB" sz="1050" dirty="0"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https://www.youtube.com/watch?v=fPIB17PE2vM</a:t>
            </a:r>
            <a:endParaRPr lang="cs" sz="105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“resource curse”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konfliktní surovina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otroctví, občanská válka</a:t>
            </a: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enviromentální dopad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9895" r="9589"/>
          <a:stretch/>
        </p:blipFill>
        <p:spPr>
          <a:xfrm>
            <a:off x="3636619" y="758344"/>
            <a:ext cx="3221381" cy="3541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0F01-D94B-431C-BE7F-DCF87BDD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77"/>
            <a:ext cx="2835599" cy="459900"/>
          </a:xfrm>
        </p:spPr>
        <p:txBody>
          <a:bodyPr>
            <a:noAutofit/>
          </a:bodyPr>
          <a:lstStyle/>
          <a:p>
            <a:r>
              <a:rPr lang="cs-CZ" sz="2800" dirty="0"/>
              <a:t>Těžba REE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BCE2-0388-472F-9A0C-EBD76356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23387"/>
            <a:ext cx="3345873" cy="3846486"/>
          </a:xfrm>
        </p:spPr>
        <p:txBody>
          <a:bodyPr>
            <a:normAutofit/>
          </a:bodyPr>
          <a:lstStyle/>
          <a:p>
            <a:r>
              <a:rPr lang="cs-CZ" sz="2000" dirty="0"/>
              <a:t>cca 90</a:t>
            </a:r>
            <a:r>
              <a:rPr lang="en-GB" sz="2000" dirty="0"/>
              <a:t>% </a:t>
            </a:r>
            <a:r>
              <a:rPr lang="en-GB" sz="2000" dirty="0" err="1"/>
              <a:t>sv</a:t>
            </a:r>
            <a:r>
              <a:rPr lang="cs-CZ" sz="2000" dirty="0" err="1"/>
              <a:t>ětové</a:t>
            </a:r>
            <a:r>
              <a:rPr lang="cs-CZ" sz="2000" dirty="0"/>
              <a:t> produkce z dolu </a:t>
            </a:r>
            <a:r>
              <a:rPr lang="cs-CZ" sz="2000" dirty="0" err="1"/>
              <a:t>Baotou</a:t>
            </a:r>
            <a:r>
              <a:rPr lang="cs-CZ" sz="2000" dirty="0"/>
              <a:t> v severní Číně</a:t>
            </a:r>
          </a:p>
          <a:p>
            <a:r>
              <a:rPr lang="cs-CZ" sz="2000" dirty="0"/>
              <a:t>cerium, </a:t>
            </a:r>
            <a:r>
              <a:rPr lang="cs-CZ" sz="2000" dirty="0" err="1"/>
              <a:t>neodymium</a:t>
            </a:r>
            <a:r>
              <a:rPr lang="cs-CZ" sz="2000" dirty="0"/>
              <a:t>, yttrium, terbium, </a:t>
            </a:r>
            <a:r>
              <a:rPr lang="cs-CZ" sz="2000" dirty="0" err="1"/>
              <a:t>scandium</a:t>
            </a:r>
            <a:r>
              <a:rPr lang="cs-CZ" sz="2000" dirty="0"/>
              <a:t>, lanthan, dysprosium, …</a:t>
            </a:r>
          </a:p>
          <a:p>
            <a:endParaRPr lang="cs-CZ" sz="2000" dirty="0"/>
          </a:p>
          <a:p>
            <a:r>
              <a:rPr lang="cs-CZ" sz="2000" dirty="0"/>
              <a:t>vysoká ekologická daň</a:t>
            </a:r>
          </a:p>
          <a:p>
            <a:r>
              <a:rPr lang="cs-CZ" sz="2000" dirty="0"/>
              <a:t>geopolitický nástroj Číny</a:t>
            </a:r>
          </a:p>
          <a:p>
            <a:r>
              <a:rPr lang="cs-CZ" sz="2000" dirty="0"/>
              <a:t>další ložiska: Afganistán, DPRK</a:t>
            </a:r>
            <a:r>
              <a:rPr lang="en-GB" sz="2000" dirty="0"/>
              <a:t> </a:t>
            </a:r>
            <a:endParaRPr lang="cs-CZ" sz="2000" dirty="0"/>
          </a:p>
          <a:p>
            <a:endParaRPr lang="en-GB" sz="2000" dirty="0"/>
          </a:p>
        </p:txBody>
      </p:sp>
      <p:pic>
        <p:nvPicPr>
          <p:cNvPr id="2050" name="Picture 2" descr="Image result for Bayanobo Mining District lake">
            <a:extLst>
              <a:ext uri="{FF2B5EF4-FFF2-40B4-BE49-F238E27FC236}">
                <a16:creationId xmlns:a16="http://schemas.microsoft.com/office/drawing/2014/main" id="{66FC6619-941F-43BA-AE3B-98848818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3148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u.edu/cas/magazine/spring16/elements-of-conflict/42-26478679.jpg">
            <a:extLst>
              <a:ext uri="{FF2B5EF4-FFF2-40B4-BE49-F238E27FC236}">
                <a16:creationId xmlns:a16="http://schemas.microsoft.com/office/drawing/2014/main" id="{1F352FDE-F007-488A-A105-40DB624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2938"/>
            <a:ext cx="3429000" cy="21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Winking Face with No Fill">
            <a:extLst>
              <a:ext uri="{FF2B5EF4-FFF2-40B4-BE49-F238E27FC236}">
                <a16:creationId xmlns:a16="http://schemas.microsoft.com/office/drawing/2014/main" id="{BEB969CF-C294-496C-8989-D3CD3BE04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925" y="3634082"/>
            <a:ext cx="217482" cy="2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0" y="3857624"/>
            <a:ext cx="6733309" cy="1285876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2006, Indonesie, Východní Jáva, </a:t>
            </a:r>
            <a:r>
              <a:rPr lang="cs" sz="1600" b="1" dirty="0">
                <a:latin typeface="Arial"/>
                <a:ea typeface="Arial"/>
                <a:cs typeface="Arial"/>
                <a:sym typeface="Arial"/>
              </a:rPr>
              <a:t>Sidoarjo</a:t>
            </a:r>
          </a:p>
          <a:p>
            <a:pPr marL="342900" indent="-252413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umělá bahenní sopka z vrtu na zemní plyn</a:t>
            </a: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180 000 m³/den  -&gt; 10 000 m³/den</a:t>
            </a:r>
          </a:p>
          <a:p>
            <a:pPr marL="342900" indent="-252413">
              <a:buClr>
                <a:srgbClr val="252525"/>
              </a:buClr>
              <a:buFont typeface="Arial"/>
              <a:buChar char="-"/>
            </a:pP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plocha cca 10 km</a:t>
            </a:r>
            <a:r>
              <a:rPr lang="cs" sz="1600" baseline="300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1026" name="Picture 2" descr="Image result for sidoarjo mud flow gif">
            <a:extLst>
              <a:ext uri="{FF2B5EF4-FFF2-40B4-BE49-F238E27FC236}">
                <a16:creationId xmlns:a16="http://schemas.microsoft.com/office/drawing/2014/main" id="{4D184CCC-144E-402A-9F26-84E72255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0"/>
            <a:ext cx="5143499" cy="38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11856" y="183037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Geo-engineering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33850" y="852054"/>
            <a:ext cx="4131853" cy="390698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umělé a cílené ovlivňování klimatu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07492" lvl="1" indent="-257175">
              <a:spcAft>
                <a:spcPts val="0"/>
              </a:spcAft>
              <a:buSzPct val="100000"/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nev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ědomé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brždění změn znečištěním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snaha zbrzdit oteplování a získat čas</a:t>
            </a: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obvykle skrze zvyšování albeda (odrazivost)</a:t>
            </a:r>
          </a:p>
          <a:p>
            <a:pPr marL="685800" lvl="1" indent="-238125"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SRM - Solar Radiation Management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rozprašování látek v atmosféře, stavební úpravy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riziko závislost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jednostrann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ý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akc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í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nebo “carbon capture”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technický/organický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23597" r="42811"/>
          <a:stretch/>
        </p:blipFill>
        <p:spPr>
          <a:xfrm>
            <a:off x="4365703" y="642938"/>
            <a:ext cx="2492297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88165" y="183037"/>
            <a:ext cx="42583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/>
              <a:t>Změna klimatu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872836"/>
            <a:ext cx="4258350" cy="3906982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vymírání je historická norma</a:t>
            </a:r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" sz="1600" dirty="0"/>
              <a:t>99% všech druhů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" sz="1600" dirty="0"/>
              <a:t>nejčastěji kvůli klimatu 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-CZ" sz="1600" dirty="0"/>
              <a:t>většinou </a:t>
            </a:r>
            <a:r>
              <a:rPr lang="en-GB" sz="1600" dirty="0" err="1"/>
              <a:t>sp</a:t>
            </a:r>
            <a:r>
              <a:rPr lang="cs-CZ" sz="1600" dirty="0"/>
              <a:t>o</a:t>
            </a:r>
            <a:r>
              <a:rPr lang="en-GB" sz="1600" dirty="0" err="1"/>
              <a:t>uštěno</a:t>
            </a:r>
            <a:r>
              <a:rPr lang="cs-CZ" sz="1600" dirty="0"/>
              <a:t> vulkanicky</a:t>
            </a:r>
            <a:endParaRPr lang="en-US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endParaRPr lang="cs" sz="16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planeta přežije, život přežije, lidé přežijí</a:t>
            </a:r>
          </a:p>
          <a:p>
            <a:pPr>
              <a:buNone/>
            </a:pPr>
            <a:endParaRPr sz="18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geopolitické důsledky změn klimatu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cs" sz="1600" dirty="0"/>
              <a:t>nedostatek jídla a vody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cs" sz="1600" dirty="0"/>
              <a:t>neschopnost adaptace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cs" sz="1600" dirty="0"/>
              <a:t>migrace a konflikty</a:t>
            </a:r>
          </a:p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dopad na všechny státy</a:t>
            </a:r>
            <a:endParaRPr lang="en-US" sz="1800" dirty="0"/>
          </a:p>
          <a:p>
            <a:pPr marL="342900" indent="-257175">
              <a:spcAft>
                <a:spcPts val="0"/>
              </a:spcAft>
              <a:buChar char="-"/>
            </a:pPr>
            <a:endParaRPr lang="cs" sz="1800" dirty="0"/>
          </a:p>
          <a:p>
            <a:pPr marL="342900" indent="-257175">
              <a:buChar char="-"/>
            </a:pPr>
            <a:r>
              <a:rPr lang="cs" sz="1800" dirty="0"/>
              <a:t>“lifeboat” státy?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31021" r="27143"/>
          <a:stretch/>
        </p:blipFill>
        <p:spPr>
          <a:xfrm>
            <a:off x="4492125" y="642938"/>
            <a:ext cx="2365876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5FB5-5485-445D-9407-C3CCE414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5" y="218073"/>
            <a:ext cx="6390450" cy="613200"/>
          </a:xfrm>
        </p:spPr>
        <p:txBody>
          <a:bodyPr/>
          <a:lstStyle/>
          <a:p>
            <a:r>
              <a:rPr lang="cs-CZ" dirty="0"/>
              <a:t>Změna klimatu a konflikty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7528F-CB47-4D0F-8CC4-8631F386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Sociální konflikty</a:t>
            </a:r>
          </a:p>
          <a:p>
            <a:r>
              <a:rPr lang="cs-CZ" sz="2000" dirty="0"/>
              <a:t>Organizované násilí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                                                               Ozbrojené konflikty</a:t>
            </a:r>
          </a:p>
        </p:txBody>
      </p:sp>
      <p:pic>
        <p:nvPicPr>
          <p:cNvPr id="1026" name="Picture 2" descr="Image result for extinction rebellion">
            <a:extLst>
              <a:ext uri="{FF2B5EF4-FFF2-40B4-BE49-F238E27FC236}">
                <a16:creationId xmlns:a16="http://schemas.microsoft.com/office/drawing/2014/main" id="{94D17624-BBC3-4ED7-9BB1-0E8F8664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831273"/>
            <a:ext cx="3304309" cy="24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network23.org/redblackgreen/files/2018/03/Interfauna-raid-1990.jpg">
            <a:extLst>
              <a:ext uri="{FF2B5EF4-FFF2-40B4-BE49-F238E27FC236}">
                <a16:creationId xmlns:a16="http://schemas.microsoft.com/office/drawing/2014/main" id="{0E1EEAB0-A77A-4EBC-A3B0-1321411F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405"/>
            <a:ext cx="3851564" cy="26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60EC-B55A-4399-9496-A7481508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BB86-5DD2-4000-B3F7-30F03DD8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Image result for somalia drought">
            <a:extLst>
              <a:ext uri="{FF2B5EF4-FFF2-40B4-BE49-F238E27FC236}">
                <a16:creationId xmlns:a16="http://schemas.microsoft.com/office/drawing/2014/main" id="{A012ABFA-27A3-48B8-8BA5-CD157713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04"/>
            <a:ext cx="6858000" cy="45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3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82B4-3CFB-42B8-97E4-15DCF866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AF91-1946-4F57-ACD9-28584E06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pirates somali">
            <a:extLst>
              <a:ext uri="{FF2B5EF4-FFF2-40B4-BE49-F238E27FC236}">
                <a16:creationId xmlns:a16="http://schemas.microsoft.com/office/drawing/2014/main" id="{3B4E0EBD-9B10-4C52-B1F4-9CE5379C9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6858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9A98-D77A-40B0-A609-5721D143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EB03-19F8-4DA0-B8E3-EBBFC952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Image result for syria civil war">
            <a:extLst>
              <a:ext uri="{FF2B5EF4-FFF2-40B4-BE49-F238E27FC236}">
                <a16:creationId xmlns:a16="http://schemas.microsoft.com/office/drawing/2014/main" id="{B98CC5BE-A33C-4802-AEE7-D01B4F88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54A1-9C3E-47FC-BBD1-28D610EC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7811-13C9-4784-B8C9-249D4F86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Image result for melting arctic war">
            <a:extLst>
              <a:ext uri="{FF2B5EF4-FFF2-40B4-BE49-F238E27FC236}">
                <a16:creationId xmlns:a16="http://schemas.microsoft.com/office/drawing/2014/main" id="{5742B6C5-B44E-4EC2-881C-D46281F8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6858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3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9224"/>
            <a:ext cx="6858000" cy="384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3201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303</Words>
  <Application>Microsoft Office PowerPoint</Application>
  <PresentationFormat>Custom</PresentationFormat>
  <Paragraphs>76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Old Standard TT</vt:lpstr>
      <vt:lpstr>Arial</vt:lpstr>
      <vt:lpstr>Calibri Light</vt:lpstr>
      <vt:lpstr>Paperback</vt:lpstr>
      <vt:lpstr>Office Theme</vt:lpstr>
      <vt:lpstr>Moderní technologie a bezpečnost</vt:lpstr>
      <vt:lpstr>Změna klimatu</vt:lpstr>
      <vt:lpstr>Změna klimatu a konflikty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Zdroje energie</vt:lpstr>
      <vt:lpstr>Coltan</vt:lpstr>
      <vt:lpstr>Těžba REE</vt:lpstr>
      <vt:lpstr>PowerPoint Presentation</vt:lpstr>
      <vt:lpstr>Geo-engineering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19</cp:revision>
  <dcterms:modified xsi:type="dcterms:W3CDTF">2019-10-21T07:57:48Z</dcterms:modified>
</cp:coreProperties>
</file>