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 alt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C549E229-8F3F-4BA2-83AC-4AB370A90DDB}" type="datetimeFigureOut">
              <a:rPr lang="cs-CZ" altLang="cs-CZ" smtClean="0"/>
              <a:pPr/>
              <a:t>19.11.2019</a:t>
            </a:fld>
            <a:endParaRPr lang="cs-CZ" alt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cs-CZ" alt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E56F1B78-AD6F-493F-BE90-70F731BF8B7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1114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6450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14349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46667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405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7675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1592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7160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9992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5537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2323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5331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656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alt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19.11.2019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157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19.11.2019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477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19.11.2019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289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19.11.2019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54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numCol="1" anchor="t"/>
          <a:lstStyle>
            <a:lvl1pPr algn="l">
              <a:defRPr sz="4000" b="1" cap="all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numCol="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19.11.2019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19.11.2019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207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19.11.2019</a:t>
            </a:fld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535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19.11.2019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056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19.11.2019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822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19.11.2019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219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alt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19.11.2019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390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A506-50E9-4BB2-B26B-454A6C17DD79}" type="datetimeFigureOut">
              <a:rPr lang="cs-CZ" altLang="cs-CZ" smtClean="0"/>
              <a:pPr/>
              <a:t>19.11.2019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903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 alt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pl-PL" altLang="pl-PL" b="0" dirty="0"/>
              <a:t>Vojenství v období mezi světovými válkami </a:t>
            </a:r>
            <a:endParaRPr lang="cs-CZ" alt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cs-CZ" altLang="cs-CZ" dirty="0"/>
              <a:t>BSS 102 Dějiny vojenství</a:t>
            </a:r>
            <a:r>
              <a:rPr lang="cs-CZ" altLang="cs-CZ" sz="900" dirty="0"/>
              <a:t> </a:t>
            </a:r>
          </a:p>
        </p:txBody>
      </p:sp>
      <p:pic>
        <p:nvPicPr>
          <p:cNvPr id="2" name="Zástupný symbol pro obrázek 1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50" r="1525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93277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Pěchotní zbraně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Postupné zavádění poloautomatických zbraní a zkoušení automatických</a:t>
            </a:r>
          </a:p>
          <a:p>
            <a:r>
              <a:rPr lang="cs-CZ" altLang="cs-CZ" dirty="0"/>
              <a:t>Zavádění nových typů samopalů</a:t>
            </a:r>
          </a:p>
          <a:p>
            <a:r>
              <a:rPr lang="cs-CZ" altLang="cs-CZ" dirty="0"/>
              <a:t>Snižování váhy lehkých i těžkých kulometů</a:t>
            </a:r>
          </a:p>
          <a:p>
            <a:r>
              <a:rPr lang="cs-CZ" altLang="cs-CZ" dirty="0"/>
              <a:t>Rozvoj lehkých minometů</a:t>
            </a:r>
          </a:p>
        </p:txBody>
      </p:sp>
    </p:spTree>
    <p:extLst>
      <p:ext uri="{BB962C8B-B14F-4D97-AF65-F5344CB8AC3E}">
        <p14:creationId xmlns:p14="http://schemas.microsoft.com/office/powerpoint/2010/main" val="3348052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Dělostřelectvo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</p:spPr>
        <p:txBody>
          <a:bodyPr numCol="1">
            <a:normAutofit fontScale="92500" lnSpcReduction="10000"/>
          </a:bodyPr>
          <a:lstStyle/>
          <a:p>
            <a:r>
              <a:rPr lang="cs-CZ" altLang="cs-CZ" dirty="0"/>
              <a:t>Modernizace výzbroje z první světové války  (prodlužování hlavně a zvyšování úsťové rychlosti střely → zvýšení dostřelu)</a:t>
            </a:r>
          </a:p>
          <a:p>
            <a:r>
              <a:rPr lang="cs-CZ" altLang="cs-CZ" dirty="0"/>
              <a:t>Snaha vyvinout univerzální polní dělo (schopné boje se všemi terči, včetně tanků a letadel, nahrazující kanón i houfnici) → neúspěšná; úspěšnější spojení méně úkolů (protiletadlové dělo použitelné i v boji proti tankům)</a:t>
            </a:r>
          </a:p>
          <a:p>
            <a:r>
              <a:rPr lang="cs-CZ" altLang="cs-CZ" dirty="0"/>
              <a:t>Prozatím omezená motorizace</a:t>
            </a:r>
          </a:p>
          <a:p>
            <a:r>
              <a:rPr lang="cs-CZ" altLang="cs-CZ" dirty="0"/>
              <a:t>Zkoušení raket (Německo, SSSR)</a:t>
            </a:r>
          </a:p>
        </p:txBody>
      </p:sp>
    </p:spTree>
    <p:extLst>
      <p:ext uri="{BB962C8B-B14F-4D97-AF65-F5344CB8AC3E}">
        <p14:creationId xmlns:p14="http://schemas.microsoft.com/office/powerpoint/2010/main" val="4256790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Tanky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10000"/>
          </a:bodyPr>
          <a:lstStyle/>
          <a:p>
            <a:r>
              <a:rPr lang="cs-CZ" altLang="cs-CZ" dirty="0"/>
              <a:t>Zvýšení rychlosti tanků </a:t>
            </a:r>
          </a:p>
          <a:p>
            <a:r>
              <a:rPr lang="cs-CZ" altLang="cs-CZ" dirty="0"/>
              <a:t>„móda“ tančíků (do 4t, často jen kulomety)</a:t>
            </a:r>
          </a:p>
          <a:p>
            <a:r>
              <a:rPr lang="cs-CZ" altLang="cs-CZ" dirty="0"/>
              <a:t>Tanky se začínají dělit na lehké, střední a těžké</a:t>
            </a:r>
          </a:p>
          <a:p>
            <a:r>
              <a:rPr lang="cs-CZ" altLang="cs-CZ" dirty="0"/>
              <a:t>Po španělské občanské válce zesílení pancéřování tanků (zvláště lehké tanky byly zranitelné v boji) </a:t>
            </a:r>
          </a:p>
          <a:p>
            <a:r>
              <a:rPr lang="cs-CZ" altLang="cs-CZ" dirty="0"/>
              <a:t>Debaty o strategickém a taktickém využití tanků (průzkum, význam v útoku – podpora útoku pěchoty menšími oddíly x operace větších tankových útvarů)</a:t>
            </a:r>
          </a:p>
        </p:txBody>
      </p:sp>
    </p:spTree>
    <p:extLst>
      <p:ext uri="{BB962C8B-B14F-4D97-AF65-F5344CB8AC3E}">
        <p14:creationId xmlns:p14="http://schemas.microsoft.com/office/powerpoint/2010/main" val="1293282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Chemické zbraně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 numCol="1">
            <a:normAutofit fontScale="92500"/>
          </a:bodyPr>
          <a:lstStyle/>
          <a:p>
            <a:r>
              <a:rPr lang="cs-CZ" altLang="cs-CZ" dirty="0"/>
              <a:t>Udržování chemických vojsk ve všech důležitých armádách, nové látky</a:t>
            </a:r>
          </a:p>
          <a:p>
            <a:r>
              <a:rPr lang="cs-CZ" altLang="cs-CZ" dirty="0"/>
              <a:t>Nasazení v několika koloniálních konfliktech a občanských válkách (K. Čapek: Bajky a podpovídky: „</a:t>
            </a:r>
            <a:r>
              <a:rPr lang="cs-CZ" altLang="cs-CZ" i="1" dirty="0"/>
              <a:t>Zpráva z bojiště</a:t>
            </a:r>
            <a:r>
              <a:rPr lang="cs-CZ" altLang="cs-CZ" dirty="0"/>
              <a:t> Náš hrdinný plynový útok obrátil hordy domorodců na zbabělý útěk“)</a:t>
            </a:r>
          </a:p>
          <a:p>
            <a:r>
              <a:rPr lang="cs-CZ" altLang="cs-CZ" dirty="0"/>
              <a:t>Japonsko v Číně využívalo minometné chemické útoky</a:t>
            </a:r>
          </a:p>
          <a:p>
            <a:r>
              <a:rPr lang="cs-CZ" altLang="cs-CZ" dirty="0"/>
              <a:t>Obavy z leteckého chemického bombardování, příprava civilistů na obranu proti němu</a:t>
            </a:r>
          </a:p>
        </p:txBody>
      </p:sp>
    </p:spTree>
    <p:extLst>
      <p:ext uri="{BB962C8B-B14F-4D97-AF65-F5344CB8AC3E}">
        <p14:creationId xmlns:p14="http://schemas.microsoft.com/office/powerpoint/2010/main" val="1781703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Letectvo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77500" lnSpcReduction="20000"/>
          </a:bodyPr>
          <a:lstStyle/>
          <a:p>
            <a:r>
              <a:rPr lang="cs-CZ" altLang="cs-CZ" dirty="0"/>
              <a:t>Rozvoj všech druhů letectva, růst rychlosti, doletu, nosnosti</a:t>
            </a:r>
          </a:p>
          <a:p>
            <a:r>
              <a:rPr lang="cs-CZ" altLang="cs-CZ" dirty="0"/>
              <a:t>Před druhou světovou válkou přechod od dvouplošníků k jednoplošníkům</a:t>
            </a:r>
          </a:p>
          <a:p>
            <a:r>
              <a:rPr lang="cs-CZ" altLang="cs-CZ" dirty="0"/>
              <a:t>Stíhací letadla – rychlost postupně k 500 km/h, sílí výzbroj (více kulometů, velkorážné kulomety, kanony)</a:t>
            </a:r>
          </a:p>
          <a:p>
            <a:r>
              <a:rPr lang="cs-CZ" altLang="cs-CZ" dirty="0"/>
              <a:t>Lehké, střední i těžké strategické bombardéry</a:t>
            </a:r>
          </a:p>
          <a:p>
            <a:r>
              <a:rPr lang="cs-CZ" altLang="cs-CZ" dirty="0"/>
              <a:t>Střemhlavá bombardovací letadla</a:t>
            </a:r>
          </a:p>
          <a:p>
            <a:r>
              <a:rPr lang="cs-CZ" altLang="cs-CZ" dirty="0"/>
              <a:t>Transportní letadla</a:t>
            </a:r>
          </a:p>
          <a:p>
            <a:r>
              <a:rPr lang="cs-CZ" altLang="cs-CZ" dirty="0"/>
              <a:t>V roce 1939 vzlet prvního pokusného raketového letadla a proudového letadla</a:t>
            </a:r>
          </a:p>
          <a:p>
            <a:pPr marL="0" indent="0">
              <a:buNone/>
            </a:pPr>
            <a:r>
              <a:rPr lang="cs-CZ" alt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2039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Námořnictvo</a:t>
            </a:r>
            <a:endParaRPr lang="cs-CZ" alt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20000"/>
          </a:bodyPr>
          <a:lstStyle/>
          <a:p>
            <a:r>
              <a:rPr lang="cs-CZ" altLang="cs-CZ" dirty="0"/>
              <a:t>Na konci třicátých let začátek stavby bitevních lodí, mimo limity dané Washingtonskou konferencí</a:t>
            </a:r>
          </a:p>
          <a:p>
            <a:r>
              <a:rPr lang="cs-CZ" altLang="cs-CZ" dirty="0"/>
              <a:t>USA, Japonsko a Velká Británie rozvíjely letadlové lodě, ostatní tuto zbraň podcenili</a:t>
            </a:r>
          </a:p>
          <a:p>
            <a:r>
              <a:rPr lang="cs-CZ" altLang="cs-CZ" dirty="0"/>
              <a:t>Rozvoj ponorkového loďstva, zvyšuje se akční </a:t>
            </a:r>
            <a:r>
              <a:rPr lang="cs-CZ" altLang="cs-CZ" dirty="0" err="1"/>
              <a:t>radius</a:t>
            </a:r>
            <a:endParaRPr lang="cs-CZ" altLang="cs-CZ" dirty="0"/>
          </a:p>
          <a:p>
            <a:r>
              <a:rPr lang="cs-CZ" altLang="cs-CZ" dirty="0"/>
              <a:t>Novým prvkem letecká torpéda</a:t>
            </a:r>
          </a:p>
          <a:p>
            <a:r>
              <a:rPr lang="cs-CZ" altLang="cs-CZ" dirty="0"/>
              <a:t>Aplikace námořní blokády ve španělské </a:t>
            </a:r>
            <a:r>
              <a:rPr lang="cs-CZ" altLang="cs-CZ"/>
              <a:t>občanské válce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6198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sz="3200" dirty="0"/>
              <a:t>Základní charakteristika vojenství v meziválečném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lnSpcReduction="10000"/>
          </a:bodyPr>
          <a:lstStyle/>
          <a:p>
            <a:r>
              <a:rPr lang="cs-CZ" altLang="cs-CZ" dirty="0"/>
              <a:t>Po válce snaha o regulaci zbrojení, od poloviny třicátých let závody ve zbrojení</a:t>
            </a:r>
          </a:p>
          <a:p>
            <a:r>
              <a:rPr lang="cs-CZ" altLang="cs-CZ" dirty="0"/>
              <a:t>Dozvuky první světové války – série konfliktů vyjasňujících poválečné poměry (cca 1918-1922)</a:t>
            </a:r>
          </a:p>
          <a:p>
            <a:r>
              <a:rPr lang="cs-CZ" altLang="cs-CZ" dirty="0"/>
              <a:t>Pohraniční a koloniální konflikty</a:t>
            </a:r>
          </a:p>
          <a:p>
            <a:r>
              <a:rPr lang="cs-CZ" altLang="cs-CZ" dirty="0"/>
              <a:t>Konflikty předznamenávající druhou světovou válku (španělská občanská válka), nebo do ní přerůstající (japonsko-čínský konflikt)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992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lang="cs-CZ" altLang="cs-CZ" dirty="0"/>
              <a:t>Nejvýznamnější ozbrojené konflikty meziválečného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85000" lnSpcReduction="20000"/>
          </a:bodyPr>
          <a:lstStyle/>
          <a:p>
            <a:r>
              <a:rPr lang="cs-CZ" altLang="cs-CZ" dirty="0"/>
              <a:t>Ruská občanská válka (1917-1922) a polsko-sovětská válka (1919-1921)</a:t>
            </a:r>
          </a:p>
          <a:p>
            <a:r>
              <a:rPr lang="cs-CZ" altLang="cs-CZ" dirty="0"/>
              <a:t>Řecko-turecká válka (1920-1922)</a:t>
            </a:r>
          </a:p>
          <a:p>
            <a:r>
              <a:rPr lang="cs-CZ" altLang="cs-CZ" dirty="0"/>
              <a:t>Válka o </a:t>
            </a:r>
            <a:r>
              <a:rPr lang="cs-CZ" altLang="cs-CZ" dirty="0" err="1"/>
              <a:t>Chaco</a:t>
            </a:r>
            <a:r>
              <a:rPr lang="cs-CZ" altLang="cs-CZ" dirty="0"/>
              <a:t> – Paraguay vs. Bolívie (1932-1935)</a:t>
            </a:r>
          </a:p>
          <a:p>
            <a:r>
              <a:rPr lang="cs-CZ" altLang="cs-CZ" dirty="0"/>
              <a:t>Italská válka v Etiopii (Habeši) (1935-1936)</a:t>
            </a:r>
          </a:p>
          <a:p>
            <a:r>
              <a:rPr lang="cs-CZ" altLang="cs-CZ" dirty="0"/>
              <a:t>Španělská občanská válka (1936-1939)</a:t>
            </a:r>
          </a:p>
          <a:p>
            <a:r>
              <a:rPr lang="cs-CZ" altLang="cs-CZ" dirty="0"/>
              <a:t>Občanská válka v Číně (1925-1949), japonská intervence v Mandžusku (1931-1932) a v Číně (1937-1945) </a:t>
            </a:r>
          </a:p>
          <a:p>
            <a:r>
              <a:rPr lang="cs-CZ" altLang="cs-CZ" dirty="0"/>
              <a:t>Japonsko-sovětské boje u jezera </a:t>
            </a:r>
            <a:r>
              <a:rPr lang="cs-CZ" altLang="cs-CZ" dirty="0" err="1"/>
              <a:t>Chasan</a:t>
            </a:r>
            <a:r>
              <a:rPr lang="cs-CZ" altLang="cs-CZ" dirty="0"/>
              <a:t> (1938) a u </a:t>
            </a:r>
            <a:r>
              <a:rPr lang="cs-CZ" altLang="cs-CZ" dirty="0" err="1"/>
              <a:t>Chalkin</a:t>
            </a:r>
            <a:r>
              <a:rPr lang="cs-CZ" altLang="cs-CZ" dirty="0"/>
              <a:t> Golu (1939)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13933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Snahy o odzbrojení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altLang="cs-CZ" dirty="0"/>
              <a:t>Společnost národů (1920) – snaha zprostředkovat mírovou spolupráci mezi národy a odzbrojení, postupně obcházena</a:t>
            </a:r>
          </a:p>
          <a:p>
            <a:r>
              <a:rPr lang="cs-CZ" altLang="cs-CZ" dirty="0" err="1"/>
              <a:t>Briand</a:t>
            </a:r>
            <a:r>
              <a:rPr lang="cs-CZ" altLang="cs-CZ" dirty="0"/>
              <a:t>-</a:t>
            </a:r>
            <a:r>
              <a:rPr lang="cs-CZ" altLang="cs-CZ" dirty="0" err="1"/>
              <a:t>Kellogův</a:t>
            </a:r>
            <a:r>
              <a:rPr lang="cs-CZ" altLang="cs-CZ" dirty="0"/>
              <a:t> pakt (1928) – zřeknutí se války jako prostředku (mezi)národní politiky, postupně podepsán 60 státy </a:t>
            </a:r>
            <a:r>
              <a:rPr lang="cs-CZ" altLang="cs-CZ" dirty="0">
                <a:latin typeface="Times New Roman"/>
                <a:cs typeface="Times New Roman"/>
              </a:rPr>
              <a:t>→ </a:t>
            </a:r>
            <a:r>
              <a:rPr lang="cs-CZ" altLang="cs-CZ" dirty="0"/>
              <a:t>přestalo se mluvit o válce</a:t>
            </a:r>
          </a:p>
          <a:p>
            <a:r>
              <a:rPr lang="cs-CZ" altLang="cs-CZ" dirty="0"/>
              <a:t>Neúčinné, chyběla sankce za porušení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Regulace válek a zbrojení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10000"/>
          </a:bodyPr>
          <a:lstStyle/>
          <a:p>
            <a:r>
              <a:rPr lang="cs-CZ" altLang="cs-CZ" dirty="0"/>
              <a:t>Ženevská konvence o zacházení se zajatci</a:t>
            </a:r>
          </a:p>
          <a:p>
            <a:r>
              <a:rPr lang="cs-CZ" altLang="cs-CZ" dirty="0"/>
              <a:t>Omezení námořního zbrojení</a:t>
            </a:r>
          </a:p>
          <a:p>
            <a:pPr lvl="1"/>
            <a:r>
              <a:rPr lang="cs-CZ" altLang="cs-CZ" dirty="0"/>
              <a:t>Washingtonská konference (1921-2)</a:t>
            </a:r>
          </a:p>
          <a:p>
            <a:pPr lvl="2"/>
            <a:r>
              <a:rPr lang="cs-CZ" altLang="cs-CZ" dirty="0"/>
              <a:t>15 let moratorium na výstavbu bitevních lodí</a:t>
            </a:r>
          </a:p>
          <a:p>
            <a:pPr lvl="2"/>
            <a:r>
              <a:rPr lang="cs-CZ" altLang="cs-CZ" dirty="0"/>
              <a:t>omezení výtlaku a výzbroje křižníků</a:t>
            </a:r>
          </a:p>
          <a:p>
            <a:pPr lvl="2"/>
            <a:r>
              <a:rPr lang="cs-CZ" altLang="cs-CZ" dirty="0"/>
              <a:t>stanovení poměru bitevních a letadlových lodí mezi pěti mocnostmi (UK, USA, Japonsko, Francie, Itálie)</a:t>
            </a:r>
          </a:p>
          <a:p>
            <a:pPr lvl="1"/>
            <a:r>
              <a:rPr lang="cs-CZ" altLang="cs-CZ" dirty="0"/>
              <a:t>Londýnská konference (1930)</a:t>
            </a:r>
          </a:p>
          <a:p>
            <a:pPr lvl="2"/>
            <a:r>
              <a:rPr lang="cs-CZ" altLang="cs-CZ" dirty="0"/>
              <a:t>omezení a stanovení poměrů sil na další kategorie, již bez Francie a Itálie</a:t>
            </a:r>
          </a:p>
          <a:p>
            <a:pPr lvl="1"/>
            <a:r>
              <a:rPr lang="cs-CZ" altLang="cs-CZ" dirty="0"/>
              <a:t>Neuspěly snahy o zákaz ponorek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Hlavní trendy armádním vývoji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70000" lnSpcReduction="20000"/>
          </a:bodyPr>
          <a:lstStyle/>
          <a:p>
            <a:r>
              <a:rPr lang="cs-CZ" altLang="cs-CZ" dirty="0"/>
              <a:t>Doplňování armády:</a:t>
            </a:r>
          </a:p>
          <a:p>
            <a:pPr marL="514350" indent="-514350">
              <a:buAutoNum type="arabicPeriod"/>
            </a:pPr>
            <a:r>
              <a:rPr lang="cs-CZ" altLang="cs-CZ" dirty="0"/>
              <a:t>všeobecná branná povinnost (+ případně milice);</a:t>
            </a:r>
          </a:p>
          <a:p>
            <a:pPr marL="514350" indent="-514350">
              <a:buAutoNum type="arabicPeriod"/>
            </a:pPr>
            <a:r>
              <a:rPr lang="cs-CZ" altLang="cs-CZ" dirty="0"/>
              <a:t>námezdní armáda doplňovaná dobrovolníky (vnuceno poraženým státům);</a:t>
            </a:r>
          </a:p>
          <a:p>
            <a:pPr marL="514350" indent="-514350">
              <a:buAutoNum type="arabicPeriod"/>
            </a:pPr>
            <a:r>
              <a:rPr lang="cs-CZ" altLang="cs-CZ" dirty="0"/>
              <a:t>námezdní armáda doplněná armádou územní.</a:t>
            </a:r>
          </a:p>
          <a:p>
            <a:pPr marL="0" indent="0">
              <a:buNone/>
            </a:pPr>
            <a:r>
              <a:rPr lang="cs-CZ" altLang="cs-CZ" dirty="0"/>
              <a:t> </a:t>
            </a:r>
          </a:p>
          <a:p>
            <a:pPr marL="0" indent="0">
              <a:buNone/>
            </a:pPr>
            <a:r>
              <a:rPr lang="cs-CZ" altLang="cs-CZ" dirty="0"/>
              <a:t>Koncem třicátých let všeobecná branná povinnost (mimo USA)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/>
            <a:r>
              <a:rPr lang="cs-CZ" altLang="cs-CZ" dirty="0"/>
              <a:t> Nové typy vojsk</a:t>
            </a:r>
          </a:p>
          <a:p>
            <a:pPr marL="400050" lvl="1" indent="0"/>
            <a:r>
              <a:rPr lang="cs-CZ" altLang="cs-CZ" dirty="0"/>
              <a:t> tanky a jak je organizovat</a:t>
            </a:r>
          </a:p>
          <a:p>
            <a:pPr marL="400050" lvl="1" indent="0"/>
            <a:r>
              <a:rPr lang="cs-CZ" altLang="cs-CZ" dirty="0"/>
              <a:t> výsadkové vojsko</a:t>
            </a:r>
          </a:p>
          <a:p>
            <a:pPr marL="0" indent="0"/>
            <a:r>
              <a:rPr lang="cs-CZ" altLang="cs-CZ" dirty="0"/>
              <a:t> Ve španělské občanské válce fenomén mezinárodních dobrovolníků (interbrigadisté i podpora Frankovi). </a:t>
            </a:r>
          </a:p>
        </p:txBody>
      </p:sp>
    </p:spTree>
    <p:extLst>
      <p:ext uri="{BB962C8B-B14F-4D97-AF65-F5344CB8AC3E}">
        <p14:creationId xmlns:p14="http://schemas.microsoft.com/office/powerpoint/2010/main" val="2634430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Úvahy o dalším vývoji vojenství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altLang="cs-CZ" dirty="0"/>
              <a:t>G. </a:t>
            </a:r>
            <a:r>
              <a:rPr lang="cs-CZ" altLang="cs-CZ" dirty="0" err="1"/>
              <a:t>Douhet</a:t>
            </a:r>
            <a:r>
              <a:rPr lang="cs-CZ" altLang="cs-CZ" dirty="0"/>
              <a:t> – </a:t>
            </a:r>
            <a:r>
              <a:rPr lang="cs-CZ" altLang="cs-CZ" i="1" dirty="0"/>
              <a:t>Nadvláda ve vzduchu</a:t>
            </a:r>
            <a:r>
              <a:rPr lang="cs-CZ" altLang="cs-CZ" dirty="0"/>
              <a:t> (1921), důraz na letecké síly, přecenil význam bombardování</a:t>
            </a:r>
          </a:p>
          <a:p>
            <a:r>
              <a:rPr lang="cs-CZ" altLang="cs-CZ" dirty="0" err="1"/>
              <a:t>Fuller</a:t>
            </a:r>
            <a:r>
              <a:rPr lang="cs-CZ" altLang="cs-CZ" dirty="0"/>
              <a:t> – mechanizovaná armáda</a:t>
            </a:r>
          </a:p>
          <a:p>
            <a:r>
              <a:rPr lang="cs-CZ" altLang="cs-CZ" dirty="0"/>
              <a:t>de </a:t>
            </a:r>
            <a:r>
              <a:rPr lang="cs-CZ" altLang="cs-CZ" dirty="0" err="1"/>
              <a:t>Gaulle</a:t>
            </a:r>
            <a:r>
              <a:rPr lang="cs-CZ" altLang="cs-CZ" dirty="0"/>
              <a:t> – silná profesionální armáda, využití tanků, nelze se omezit jen na (pasivní) obranu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Strategie a taktika pozemní války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85000" lnSpcReduction="10000"/>
          </a:bodyPr>
          <a:lstStyle/>
          <a:p>
            <a:r>
              <a:rPr lang="cs-CZ" altLang="cs-CZ" dirty="0"/>
              <a:t>V ruské občanské válce a rusko-polské válce naposledy výrazný význam jezdectva</a:t>
            </a:r>
          </a:p>
          <a:p>
            <a:r>
              <a:rPr lang="cs-CZ" altLang="cs-CZ" dirty="0"/>
              <a:t>Postupná motorizace pozemních jednotek → vznik motorizovaných, mechanizovaných a tankových divizí →  zvyšování mobility, nové nároky na logistiku</a:t>
            </a:r>
          </a:p>
          <a:p>
            <a:r>
              <a:rPr lang="cs-CZ" altLang="cs-CZ" dirty="0"/>
              <a:t>Vzrůst palebné síly, zvyšování počtu minometů a děl.</a:t>
            </a:r>
          </a:p>
          <a:p>
            <a:r>
              <a:rPr lang="cs-CZ" altLang="cs-CZ" dirty="0"/>
              <a:t>V čínské občanské válce a v protijaponské válce formulovány zásady guerillové války (</a:t>
            </a:r>
            <a:r>
              <a:rPr lang="cs-CZ" altLang="cs-CZ" dirty="0" err="1"/>
              <a:t>Mao</a:t>
            </a:r>
            <a:r>
              <a:rPr lang="cs-CZ" altLang="cs-CZ" dirty="0"/>
              <a:t> </a:t>
            </a:r>
            <a:r>
              <a:rPr lang="cs-CZ" altLang="cs-CZ" dirty="0" err="1"/>
              <a:t>Ce</a:t>
            </a:r>
            <a:r>
              <a:rPr lang="cs-CZ" altLang="cs-CZ" dirty="0"/>
              <a:t>-tung „partyzán jako ryba ve vodě“), ve španělské občanské válce význam vojenského povstání a diverze („pátá kolona“)</a:t>
            </a:r>
          </a:p>
        </p:txBody>
      </p:sp>
    </p:spTree>
    <p:extLst>
      <p:ext uri="{BB962C8B-B14F-4D97-AF65-F5344CB8AC3E}">
        <p14:creationId xmlns:p14="http://schemas.microsoft.com/office/powerpoint/2010/main" val="30673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Fortifikace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752528"/>
          </a:xfrm>
        </p:spPr>
        <p:txBody>
          <a:bodyPr numCol="1">
            <a:normAutofit lnSpcReduction="10000"/>
          </a:bodyPr>
          <a:lstStyle/>
          <a:p>
            <a:r>
              <a:rPr lang="cs-CZ" altLang="cs-CZ" dirty="0"/>
              <a:t>Liniová opevnění</a:t>
            </a:r>
          </a:p>
          <a:p>
            <a:r>
              <a:rPr lang="cs-CZ" altLang="cs-CZ" dirty="0"/>
              <a:t>Železobetonové pevnosti</a:t>
            </a:r>
          </a:p>
          <a:p>
            <a:r>
              <a:rPr lang="cs-CZ" altLang="cs-CZ" dirty="0"/>
              <a:t>Hlavní vliv francouzského fortifikačního myšlení a Maginotovy linie</a:t>
            </a:r>
          </a:p>
          <a:p>
            <a:r>
              <a:rPr lang="cs-CZ" altLang="cs-CZ" dirty="0"/>
              <a:t>Československo (pohraniční opevnění), Finsko (</a:t>
            </a:r>
            <a:r>
              <a:rPr lang="cs-CZ" altLang="cs-CZ" dirty="0" err="1"/>
              <a:t>Mannerheimova</a:t>
            </a:r>
            <a:r>
              <a:rPr lang="cs-CZ" altLang="cs-CZ" dirty="0"/>
              <a:t> linie), Řecko (</a:t>
            </a:r>
            <a:r>
              <a:rPr lang="cs-CZ" altLang="cs-CZ" dirty="0" err="1"/>
              <a:t>Metaxasova</a:t>
            </a:r>
            <a:r>
              <a:rPr lang="cs-CZ" altLang="cs-CZ" dirty="0"/>
              <a:t> linie), SSSR (Stalinova linie), Německo (Západní val/</a:t>
            </a:r>
            <a:r>
              <a:rPr lang="cs-CZ" altLang="cs-CZ" dirty="0" err="1"/>
              <a:t>Siegfriedova</a:t>
            </a:r>
            <a:r>
              <a:rPr lang="cs-CZ" altLang="cs-CZ" dirty="0"/>
              <a:t> linie), Belgie (Alexandrova linie)…</a:t>
            </a:r>
          </a:p>
        </p:txBody>
      </p:sp>
    </p:spTree>
    <p:extLst>
      <p:ext uri="{BB962C8B-B14F-4D97-AF65-F5344CB8AC3E}">
        <p14:creationId xmlns:p14="http://schemas.microsoft.com/office/powerpoint/2010/main" val="32722048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</TotalTime>
  <Words>864</Words>
  <Application>Microsoft Office PowerPoint</Application>
  <PresentationFormat>Předvádění na obrazovce (4:3)</PresentationFormat>
  <Paragraphs>103</Paragraphs>
  <Slides>15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Motiv systému Office</vt:lpstr>
      <vt:lpstr>Vojenství v období mezi světovými válkami </vt:lpstr>
      <vt:lpstr>Základní charakteristika vojenství v meziválečném období</vt:lpstr>
      <vt:lpstr>Nejvýznamnější ozbrojené konflikty meziválečného období</vt:lpstr>
      <vt:lpstr>Snahy o odzbrojení</vt:lpstr>
      <vt:lpstr>Regulace válek a zbrojení</vt:lpstr>
      <vt:lpstr>Hlavní trendy armádním vývoji </vt:lpstr>
      <vt:lpstr>Úvahy o dalším vývoji vojenství</vt:lpstr>
      <vt:lpstr>Strategie a taktika pozemní války</vt:lpstr>
      <vt:lpstr>Fortifikace</vt:lpstr>
      <vt:lpstr>Pěchotní zbraně</vt:lpstr>
      <vt:lpstr>Dělostřelectvo</vt:lpstr>
      <vt:lpstr>Tanky</vt:lpstr>
      <vt:lpstr>Chemické zbraně</vt:lpstr>
      <vt:lpstr>Letectvo</vt:lpstr>
      <vt:lpstr>Námořnictvo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CIKT</dc:creator>
  <cp:lastModifiedBy>Jakub Šedo</cp:lastModifiedBy>
  <cp:revision>177</cp:revision>
  <dcterms:created xsi:type="dcterms:W3CDTF">2013-10-20T08:36:54Z</dcterms:created>
  <dcterms:modified xsi:type="dcterms:W3CDTF">2019-11-19T09:29:02Z</dcterms:modified>
</cp:coreProperties>
</file>