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9" r:id="rId12"/>
    <p:sldId id="268" r:id="rId13"/>
    <p:sldId id="275" r:id="rId14"/>
    <p:sldId id="276" r:id="rId15"/>
    <p:sldId id="277" r:id="rId16"/>
    <p:sldId id="270" r:id="rId17"/>
    <p:sldId id="273" r:id="rId18"/>
    <p:sldId id="271" r:id="rId19"/>
    <p:sldId id="272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86" r:id="rId29"/>
    <p:sldId id="288" r:id="rId30"/>
    <p:sldId id="289" r:id="rId31"/>
    <p:sldId id="266" r:id="rId32"/>
    <p:sldId id="26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10/17/19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zhlas.cz/strednicechy/aktualne/_zprava/vojaci-se-louci-s-kutnou-horou--450494" TargetMode="External"/><Relationship Id="rId4" Type="http://schemas.openxmlformats.org/officeDocument/2006/relationships/hyperlink" Target="http://rakovnicky.denik.cz/zpravy_region/rakovnik-od-srpna-bude-znovu-v-kasarnach-rusno-20160718.html" TargetMode="External"/><Relationship Id="rId5" Type="http://schemas.openxmlformats.org/officeDocument/2006/relationships/hyperlink" Target="http://www.hzscr.cz/clanek/historie-zachranneho-utvaru-hzs-cr.aspx" TargetMode="External"/><Relationship Id="rId6" Type="http://schemas.openxmlformats.org/officeDocument/2006/relationships/hyperlink" Target="http://www.mocr.army.cz/ministr-a-ministerstvo/lide/vojenska-policie-105855" TargetMode="External"/><Relationship Id="rId7" Type="http://schemas.openxmlformats.org/officeDocument/2006/relationships/hyperlink" Target="http://www.mocr.army.cz/lide/policie/cleneni-vojenske-policie-107103/" TargetMode="External"/><Relationship Id="rId8" Type="http://schemas.openxmlformats.org/officeDocument/2006/relationships/hyperlink" Target="http://www.vp.army.cz/" TargetMode="External"/><Relationship Id="rId9" Type="http://schemas.openxmlformats.org/officeDocument/2006/relationships/hyperlink" Target="http://www.pozary.cz/clanek/52670-vojenske-hasicske-jednotky-cast-prvni/" TargetMode="External"/><Relationship Id="rId10" Type="http://schemas.openxmlformats.org/officeDocument/2006/relationships/hyperlink" Target="http://www.hasicarny.cz/vojenska-hasicska-jednotka-vyskov/" TargetMode="External"/><Relationship Id="rId11" Type="http://schemas.openxmlformats.org/officeDocument/2006/relationships/hyperlink" Target="http://www.hasicarny.cz/vhj-letiste-pardubic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my.cz/scripts/detail.php?id=533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cs-CZ" dirty="0" smtClean="0"/>
              <a:t>AČR jako ostatní složka IZS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17</a:t>
            </a:r>
            <a:r>
              <a:rPr kumimoji="0" lang="cs-CZ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.10.2019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 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stržm. Mgr. Jakub Morávek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Snímek obrazovky 2016-10-30 v 13.28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6705600" cy="337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157.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Od listopadu 1997 3. záchranný prapor 75. Záchranné a výcvikové základny Olomouc s umístěním v Hlučíně, který byl transformován v roce 2004 na samostatný 157. záchranný prapor   </a:t>
            </a:r>
          </a:p>
          <a:p>
            <a:r>
              <a:rPr lang="cs-CZ" dirty="0" smtClean="0"/>
              <a:t>31. prosince 2008 útvar předán od AČR k HZS</a:t>
            </a:r>
          </a:p>
          <a:p>
            <a:r>
              <a:rPr lang="cs-CZ" dirty="0" smtClean="0"/>
              <a:t>1. ledna 2009 vznikl Záchranný útvar Hasičského záchranného sboru ČR – záchranná rota Hlučín 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8" name="Picture 7" descr="157zchp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91" y="4389120"/>
            <a:ext cx="3451860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389120"/>
            <a:ext cx="1845991" cy="224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89120"/>
            <a:ext cx="2987040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cs-CZ" dirty="0" smtClean="0"/>
              <a:t>Zásahy</a:t>
            </a:r>
            <a:endParaRPr lang="cs-CZ" dirty="0"/>
          </a:p>
        </p:txBody>
      </p:sp>
      <p:pic>
        <p:nvPicPr>
          <p:cNvPr id="6" name="Picture 5" descr="bouran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19200"/>
            <a:ext cx="4136136" cy="3083011"/>
          </a:xfrm>
          <a:prstGeom prst="rect">
            <a:avLst/>
          </a:prstGeom>
        </p:spPr>
      </p:pic>
      <p:pic>
        <p:nvPicPr>
          <p:cNvPr id="7" name="Picture 6" descr="povodně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4" y="1219200"/>
            <a:ext cx="4110736" cy="3041904"/>
          </a:xfrm>
          <a:prstGeom prst="rect">
            <a:avLst/>
          </a:prstGeom>
        </p:spPr>
      </p:pic>
      <p:pic>
        <p:nvPicPr>
          <p:cNvPr id="8" name="Picture 7" descr="snih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36" y="3581399"/>
            <a:ext cx="4114800" cy="3083011"/>
          </a:xfrm>
          <a:prstGeom prst="rect">
            <a:avLst/>
          </a:prstGeom>
        </p:spPr>
      </p:pic>
      <p:pic>
        <p:nvPicPr>
          <p:cNvPr id="10" name="Picture 9" descr="DN Bu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36" y="3810000"/>
            <a:ext cx="4064000" cy="2854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15. ženijní pluk Bechyně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Součástí sil bojovové podpory</a:t>
            </a:r>
          </a:p>
          <a:p>
            <a:r>
              <a:rPr lang="cs-CZ" dirty="0" smtClean="0"/>
              <a:t>Vznikl 1. prosince 2013 z 15. ženijní záchranné brigády přesně po 10 letech od jejího vzniku  </a:t>
            </a:r>
          </a:p>
          <a:p>
            <a:r>
              <a:rPr lang="cs-CZ" dirty="0" smtClean="0"/>
              <a:t>V podřízení pluku jsou 2 ženijní prapory</a:t>
            </a:r>
          </a:p>
          <a:p>
            <a:r>
              <a:rPr lang="cs-CZ" dirty="0" smtClean="0"/>
              <a:t>Poslední 2 nástupní útvary záchranných praporů, které převzali jejich úkoly a techniku v rámci AČR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Úkoly: </a:t>
            </a:r>
          </a:p>
          <a:p>
            <a:pPr>
              <a:buNone/>
            </a:pPr>
            <a:r>
              <a:rPr lang="cs-CZ" dirty="0" smtClean="0"/>
              <a:t>-  Bojová a ženijní podpora všech druhů činností</a:t>
            </a:r>
          </a:p>
          <a:p>
            <a:pPr>
              <a:buNone/>
            </a:pPr>
            <a:r>
              <a:rPr lang="cs-CZ" dirty="0" smtClean="0"/>
              <a:t>-  Podpora Integrovaného záchranného systému </a:t>
            </a:r>
          </a:p>
          <a:p>
            <a:pPr>
              <a:buNone/>
            </a:pPr>
            <a:r>
              <a:rPr lang="cs-CZ" dirty="0" smtClean="0"/>
              <a:t>-  Plnění humanitárních úkolů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127642"/>
            <a:ext cx="8458200" cy="1577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ženijní podpora operací/činnosti AČR</a:t>
            </a:r>
          </a:p>
          <a:p>
            <a:r>
              <a:rPr lang="cs-CZ" dirty="0" smtClean="0"/>
              <a:t>realizace ženijních opatření </a:t>
            </a:r>
          </a:p>
          <a:p>
            <a:r>
              <a:rPr lang="cs-CZ" dirty="0" smtClean="0"/>
              <a:t>speciální podpora (EOD/IEDD) k eliminaci případných teroristických činností pyrotechnického charakteru </a:t>
            </a:r>
          </a:p>
          <a:p>
            <a:r>
              <a:rPr lang="cs-CZ" dirty="0" smtClean="0"/>
              <a:t>záchranné, vyprošťovací a likvidační práce v rámci IZS ČR </a:t>
            </a:r>
          </a:p>
          <a:p>
            <a:r>
              <a:rPr lang="cs-CZ" dirty="0" smtClean="0"/>
              <a:t>ženijní podpora mezinárodních uskupení vyšších stupňů (sboru, divize)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Schopnosti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plánovat, organizovat a plnit úkoly ženijní bojové a všeobecné podpory dle standardů NATO a EU</a:t>
            </a:r>
          </a:p>
          <a:p>
            <a:r>
              <a:rPr lang="cs-CZ" dirty="0" smtClean="0"/>
              <a:t>zřizovat výbušné i nevýbušné zátarasy, provádět ničení objektů s využitím ženijní munice a dalších prostředků </a:t>
            </a:r>
          </a:p>
          <a:p>
            <a:r>
              <a:rPr lang="cs-CZ" dirty="0" smtClean="0"/>
              <a:t>zabezpečovat pohyb vlastních vojsk</a:t>
            </a:r>
          </a:p>
          <a:p>
            <a:r>
              <a:rPr lang="cs-CZ" dirty="0" smtClean="0"/>
              <a:t>provádět stavbu vojenských mostů a údržbu stálých mostů</a:t>
            </a:r>
          </a:p>
          <a:p>
            <a:r>
              <a:rPr lang="cs-CZ" dirty="0" smtClean="0"/>
              <a:t>likvidovat konvenční, nekonvenční munici (EOD) a improvizovaná výbušná zařízení (IED) </a:t>
            </a:r>
          </a:p>
          <a:p>
            <a:r>
              <a:rPr lang="cs-CZ" dirty="0" smtClean="0"/>
              <a:t>projektovat, stavět, opravovat, renovovat a upravovat prostory velitelských stanovišť, prostory rozmístění vojsk a zařízení v týlovém prostoru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projektovat, stavět, opravovat, renovovat a upravovat letiště expedičních sil v prostoru nasazení a hlavní zásobovací cesty </a:t>
            </a:r>
          </a:p>
          <a:p>
            <a:r>
              <a:rPr lang="cs-CZ" dirty="0" smtClean="0"/>
              <a:t>projektovat, budovat, opravovat, renovovat a udržovat polní dočasné tábory a základny včetně souvisejících objektů a zařízení </a:t>
            </a:r>
          </a:p>
          <a:p>
            <a:r>
              <a:rPr lang="cs-CZ" dirty="0" smtClean="0"/>
              <a:t>zabezpečovat vlastní přepravu </a:t>
            </a:r>
          </a:p>
          <a:p>
            <a:r>
              <a:rPr lang="cs-CZ" dirty="0" smtClean="0"/>
              <a:t>zabezpečovat přiměřenou úroveň vlastní ochrany včetně OPZHN a vlastní ochranu proti IED odpalovaným na dálku</a:t>
            </a:r>
          </a:p>
          <a:p>
            <a:r>
              <a:rPr lang="cs-CZ" dirty="0" smtClean="0"/>
              <a:t>vyčleňovat síly a prostředky k plnění záchranných, vyprošťovacích a likvidačních prací v rámci IZS ČR</a:t>
            </a:r>
          </a:p>
          <a:p>
            <a:r>
              <a:rPr lang="cs-CZ" dirty="0" smtClean="0"/>
              <a:t>vést bojovou činnost bez podpory nebo doplnění po dobu 3 dnů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151. ženijní prapor Bechyně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logistiky </a:t>
            </a:r>
          </a:p>
          <a:p>
            <a:r>
              <a:rPr lang="cs-CZ" dirty="0"/>
              <a:t>Ž</a:t>
            </a:r>
            <a:r>
              <a:rPr lang="cs-CZ" dirty="0" smtClean="0"/>
              <a:t>enijní mostní rota </a:t>
            </a:r>
          </a:p>
          <a:p>
            <a:r>
              <a:rPr lang="cs-CZ" dirty="0"/>
              <a:t>R</a:t>
            </a:r>
            <a:r>
              <a:rPr lang="cs-CZ" dirty="0" smtClean="0"/>
              <a:t>ota všeobecné ženijní podpory</a:t>
            </a:r>
          </a:p>
          <a:p>
            <a:r>
              <a:rPr lang="cs-CZ" dirty="0" smtClean="0"/>
              <a:t>Obvaziště</a:t>
            </a:r>
          </a:p>
          <a:p>
            <a:r>
              <a:rPr lang="cs-CZ" dirty="0"/>
              <a:t>Ž</a:t>
            </a:r>
            <a:r>
              <a:rPr lang="cs-CZ" dirty="0" smtClean="0"/>
              <a:t>enijní komunikační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zatarasovací a odminovací rota </a:t>
            </a:r>
          </a:p>
          <a:p>
            <a:r>
              <a:rPr lang="cs-CZ" dirty="0" smtClean="0"/>
              <a:t>1. ženijní mechanizovaná rota </a:t>
            </a:r>
          </a:p>
          <a:p>
            <a:r>
              <a:rPr lang="cs-CZ" dirty="0" smtClean="0"/>
              <a:t>2. ženijní mechanizovaná rota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</a:t>
            </a:r>
          </a:p>
          <a:p>
            <a:r>
              <a:rPr lang="cs-CZ" dirty="0"/>
              <a:t>Ž</a:t>
            </a:r>
            <a:r>
              <a:rPr lang="cs-CZ" dirty="0" smtClean="0"/>
              <a:t>enijní rota </a:t>
            </a:r>
          </a:p>
          <a:p>
            <a:r>
              <a:rPr lang="cs-CZ" dirty="0"/>
              <a:t>P</a:t>
            </a:r>
            <a:r>
              <a:rPr lang="cs-CZ" dirty="0" smtClean="0"/>
              <a:t>ontonová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895600"/>
            <a:ext cx="169545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8278"/>
            <a:ext cx="4394200" cy="2927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85915"/>
            <a:ext cx="4394200" cy="2927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3885915"/>
            <a:ext cx="4395850" cy="292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0" y="966795"/>
            <a:ext cx="4395850" cy="29191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153. ženijní prapor Olomouc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mechanizovaná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EOD  </a:t>
            </a:r>
          </a:p>
          <a:p>
            <a:r>
              <a:rPr lang="cs-CZ" dirty="0"/>
              <a:t>R</a:t>
            </a:r>
            <a:r>
              <a:rPr lang="cs-CZ" dirty="0" smtClean="0"/>
              <a:t>ota logistiky </a:t>
            </a:r>
          </a:p>
          <a:p>
            <a:r>
              <a:rPr lang="cs-CZ" dirty="0"/>
              <a:t>O</a:t>
            </a:r>
            <a:r>
              <a:rPr lang="cs-CZ" dirty="0" smtClean="0"/>
              <a:t>bvaziště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895600"/>
            <a:ext cx="1802130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82" y="3886200"/>
            <a:ext cx="7503118" cy="27825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O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971550"/>
            <a:ext cx="3581400" cy="26860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638550"/>
            <a:ext cx="3581400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71550"/>
            <a:ext cx="4031595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38550"/>
            <a:ext cx="4039173" cy="2686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Dříve 6 záchranných praporů Armády ČR</a:t>
            </a:r>
          </a:p>
          <a:p>
            <a:r>
              <a:rPr lang="cs-CZ" dirty="0" smtClean="0"/>
              <a:t>Výjezdy na odstraňování následků dopravních nehod těžkých vozidel, likvidaci velkých požárů, odstraňování následků </a:t>
            </a:r>
            <a:r>
              <a:rPr lang="cs-CZ" smtClean="0"/>
              <a:t>po povodních </a:t>
            </a:r>
            <a:r>
              <a:rPr lang="cs-CZ" dirty="0" smtClean="0"/>
              <a:t>a pátrání po pohřešovaných osobách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53562"/>
            <a:ext cx="4165600" cy="2807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53561"/>
            <a:ext cx="4191000" cy="2807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7" y="4572000"/>
            <a:ext cx="2244843" cy="219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Vojenská policie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12419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Plní úkoly policejní ochrany ozbrojených sil, vojenských objektů, vojenského materiálu a majetku AČR a MO</a:t>
            </a:r>
          </a:p>
          <a:p>
            <a:r>
              <a:rPr lang="cs-CZ" dirty="0" smtClean="0"/>
              <a:t>Vojenským policistou může být jen voják z povolání</a:t>
            </a:r>
          </a:p>
          <a:p>
            <a:r>
              <a:rPr lang="cs-CZ" dirty="0" smtClean="0"/>
              <a:t>Vojenská policie působí jen vůči vojákům v činné službě. Vůči ostatním osobám může vykonávat své pravomoci pouze tehdy, pokud se nacházejí ve vojenských objektech, VVP, v prostoru vojenských operací, nebo když páchají trestnou činnost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724400"/>
            <a:ext cx="4076700" cy="1772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4610100"/>
            <a:ext cx="190500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Podílí se na zabezpečování kázně a pořádku ve vojenských objektech a u vojáků na veřejnosti </a:t>
            </a:r>
          </a:p>
          <a:p>
            <a:r>
              <a:rPr lang="cs-CZ" dirty="0" smtClean="0"/>
              <a:t>Šetří přestupky vojáků, pátrá po vojácích a po vojenském materiálu </a:t>
            </a:r>
          </a:p>
          <a:p>
            <a:r>
              <a:rPr lang="cs-CZ" dirty="0" smtClean="0"/>
              <a:t>Podílí se na ochraně vojenského materiálu a budov</a:t>
            </a:r>
          </a:p>
          <a:p>
            <a:r>
              <a:rPr lang="cs-CZ" dirty="0" smtClean="0"/>
              <a:t>Podílí se na ochraně utajovaných informací v ozbrojených silách</a:t>
            </a:r>
          </a:p>
          <a:p>
            <a:r>
              <a:rPr lang="cs-CZ" dirty="0" smtClean="0"/>
              <a:t>Dohlíží nad bezpečností provozu vozidel ozbrojených sil </a:t>
            </a:r>
          </a:p>
          <a:p>
            <a:r>
              <a:rPr lang="cs-CZ" dirty="0" smtClean="0"/>
              <a:t>Vede evidenci vozidel ozbrojených sil a schvaluje technickou způsobilost vojenských vozidel </a:t>
            </a:r>
          </a:p>
          <a:p>
            <a:r>
              <a:rPr lang="cs-CZ" dirty="0" smtClean="0"/>
              <a:t>Zajišťuje ochranu a doprovod ústavních činitelů a dalších určených osob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Členění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Tři základní odborné složky:</a:t>
            </a:r>
          </a:p>
          <a:p>
            <a:pPr>
              <a:buFontTx/>
              <a:buChar char="-"/>
            </a:pPr>
            <a:r>
              <a:rPr lang="cs-CZ" dirty="0" smtClean="0"/>
              <a:t>kriminální služba </a:t>
            </a:r>
          </a:p>
          <a:p>
            <a:pPr>
              <a:buFontTx/>
              <a:buChar char="-"/>
            </a:pPr>
            <a:r>
              <a:rPr lang="cs-CZ" dirty="0" smtClean="0"/>
              <a:t>dopravní a pořádková služba </a:t>
            </a:r>
          </a:p>
          <a:p>
            <a:pPr>
              <a:buFontTx/>
              <a:buChar char="-"/>
            </a:pPr>
            <a:r>
              <a:rPr lang="cs-CZ" dirty="0" smtClean="0"/>
              <a:t>ochranná a podpůrná služba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Specializovaná pracoviště:</a:t>
            </a:r>
          </a:p>
          <a:p>
            <a:pPr>
              <a:buFontTx/>
              <a:buChar char="-"/>
            </a:pPr>
            <a:r>
              <a:rPr lang="cs-CZ" dirty="0" smtClean="0"/>
              <a:t>pracoviště kriminalistické techniky a expertíz</a:t>
            </a:r>
          </a:p>
          <a:p>
            <a:pPr>
              <a:buFontTx/>
              <a:buChar char="-"/>
            </a:pPr>
            <a:r>
              <a:rPr lang="cs-CZ" dirty="0" smtClean="0"/>
              <a:t>informační činnost </a:t>
            </a:r>
          </a:p>
          <a:p>
            <a:pPr>
              <a:buFontTx/>
              <a:buChar char="-"/>
            </a:pPr>
            <a:r>
              <a:rPr lang="cs-CZ" dirty="0" smtClean="0"/>
              <a:t>informační bezpečnost a technologie </a:t>
            </a:r>
          </a:p>
          <a:p>
            <a:pPr>
              <a:buFontTx/>
              <a:buChar char="-"/>
            </a:pPr>
            <a:r>
              <a:rPr lang="cs-CZ" dirty="0" smtClean="0"/>
              <a:t>pracoviště pro přípravu a vzdělávání vojenských policistů </a:t>
            </a:r>
          </a:p>
          <a:p>
            <a:pPr>
              <a:buFontTx/>
              <a:buChar char="-"/>
            </a:pPr>
            <a:r>
              <a:rPr lang="cs-CZ" dirty="0" smtClean="0"/>
              <a:t>logistické zabezpečení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Organizace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 čele Vojenské policie je náčelník, kterého jmenuje a odvolává ministr obrany a jemuž je přímo podřízen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Velitelství VP:</a:t>
            </a:r>
          </a:p>
          <a:p>
            <a:pPr>
              <a:buFontTx/>
              <a:buChar char="-"/>
            </a:pPr>
            <a:r>
              <a:rPr lang="cs-CZ" dirty="0" smtClean="0"/>
              <a:t>Hlavní velitelství VP a Velitelství ochranné služby VP Praha </a:t>
            </a:r>
          </a:p>
          <a:p>
            <a:pPr>
              <a:buFontTx/>
              <a:buChar char="-"/>
            </a:pPr>
            <a:r>
              <a:rPr lang="cs-CZ" dirty="0" smtClean="0"/>
              <a:t>Územní velitelství VP Tábor a Olomouc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Vojenští policisté jsou rozmístěni bezprostředně u vojsk a působí také u vojenských kontingentů AČR v zahraničních misích 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2400" y="-10591798"/>
            <a:ext cx="18415000" cy="1227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4038600" cy="2691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239964" cy="269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3800"/>
            <a:ext cx="4788890" cy="2691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13" y="3733800"/>
            <a:ext cx="4034751" cy="26919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Vojenské hasičské 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Působí zejména v blízkosti velkých muničních skladů, vojenských letišť, raketových základen nebo v době </a:t>
            </a:r>
            <a:br>
              <a:rPr lang="cs-CZ" dirty="0" smtClean="0"/>
            </a:br>
            <a:r>
              <a:rPr lang="cs-CZ" dirty="0" smtClean="0"/>
              <a:t>cvičení ve výcvikových prostorech</a:t>
            </a:r>
          </a:p>
          <a:p>
            <a:r>
              <a:rPr lang="cs-CZ" dirty="0" smtClean="0"/>
              <a:t>V rámci rezortu MO je zřízeno </a:t>
            </a:r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17 </a:t>
            </a:r>
            <a:r>
              <a:rPr lang="cs-CZ" dirty="0" smtClean="0"/>
              <a:t>VHJ řízených Ředitelstvím </a:t>
            </a:r>
            <a:br>
              <a:rPr lang="cs-CZ" dirty="0" smtClean="0"/>
            </a:br>
            <a:r>
              <a:rPr lang="cs-CZ" dirty="0" smtClean="0"/>
              <a:t>logistické a zdravotnické podpory</a:t>
            </a:r>
          </a:p>
          <a:p>
            <a:r>
              <a:rPr lang="cs-CZ" dirty="0" smtClean="0"/>
              <a:t>Vnitřní organizaci, vybavení požární technikou a věcnými prostředky PO a výkon služby u VHJ stanoví MO</a:t>
            </a:r>
          </a:p>
          <a:p>
            <a:r>
              <a:rPr lang="cs-CZ" dirty="0" smtClean="0"/>
              <a:t>Vojenští hasiči zasahují i mimo resort MO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 descr="Zn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389975"/>
            <a:ext cx="2461320" cy="22370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ímek obrazovky 2016-11-02 v 20.25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77900"/>
            <a:ext cx="8178800" cy="5499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Letištní VHJ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Vojenská hasičská jednotka je složena z občanských zaměstnanců a vojáků z povolání</a:t>
            </a:r>
          </a:p>
          <a:p>
            <a:r>
              <a:rPr lang="cs-CZ" dirty="0" smtClean="0"/>
              <a:t>Úkolem VHJ na letecké základně AČR je zabezpečení PO při leteckém provozu, požární ochrana objektů letiště a likvidace účinků vzdušných nebo pozemních útoků</a:t>
            </a:r>
          </a:p>
          <a:p>
            <a:r>
              <a:rPr lang="cs-CZ" dirty="0" smtClean="0"/>
              <a:t>Minimální počty sil a prostředků VHJ k zabezpečení akceschopnosti leteckých základen určuje STANAG – mezinárodní vojenská norma jednotek NATO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HJ-Letiště-Pardubice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41300"/>
            <a:ext cx="8229600" cy="2616300"/>
          </a:xfrm>
        </p:spPr>
      </p:pic>
      <p:pic>
        <p:nvPicPr>
          <p:cNvPr id="5" name="Picture 4" descr="IMG_20160909_1545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6200"/>
            <a:ext cx="4495800" cy="2528888"/>
          </a:xfrm>
          <a:prstGeom prst="rect">
            <a:avLst/>
          </a:prstGeom>
        </p:spPr>
      </p:pic>
      <p:pic>
        <p:nvPicPr>
          <p:cNvPr id="6" name="Picture 5" descr="VHJ-Vyškov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49" y="3886200"/>
            <a:ext cx="3371851" cy="252888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Stará Boleslav - velitelství VHJ</a:t>
            </a:r>
          </a:p>
          <a:p>
            <a:r>
              <a:rPr lang="cs-CZ" dirty="0" smtClean="0"/>
              <a:t>Vojenské Újezdy: Vyškov, Boletice, Libavá, Brdy, Hradiště </a:t>
            </a:r>
          </a:p>
          <a:p>
            <a:r>
              <a:rPr lang="cs-CZ" dirty="0" smtClean="0"/>
              <a:t>Letiště: Praha - Kbely, Pardubice, Náměšť nad Oslavou, Bechyně, Čáslav</a:t>
            </a:r>
          </a:p>
          <a:p>
            <a:r>
              <a:rPr lang="cs-CZ" dirty="0" smtClean="0"/>
              <a:t>Muniční sklady: Týniště nad Orlicí, Čermná nad Orlicí, Nový Ples, Květná, Travčice, Dobronín, Hostašovice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7620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1-02 v 20.32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57426"/>
            <a:ext cx="6705600" cy="58596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0-30 v 13.31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50875"/>
            <a:ext cx="4648200" cy="4011725"/>
          </a:xfrm>
          <a:prstGeom prst="rect">
            <a:avLst/>
          </a:prstGeom>
        </p:spPr>
      </p:pic>
      <p:pic>
        <p:nvPicPr>
          <p:cNvPr id="5" name="Picture 4" descr="Snímek obrazovky 2016-10-30 v 13.31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09800"/>
            <a:ext cx="4739591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Kovařík - Jiří: 15. ženijní záchranná brigáda. AVIS - MO, Praha 2005.</a:t>
            </a:r>
          </a:p>
          <a:p>
            <a:r>
              <a:rPr lang="cs-CZ" dirty="0" smtClean="0">
                <a:hlinkClick r:id="rId2"/>
              </a:rPr>
              <a:t>http://www.zenijnipluk.army.cz/</a:t>
            </a:r>
          </a:p>
          <a:p>
            <a:r>
              <a:rPr lang="cs-CZ" dirty="0" smtClean="0">
                <a:hlinkClick r:id="rId2"/>
              </a:rPr>
              <a:t>http://www.153zpr.army.cz/</a:t>
            </a:r>
          </a:p>
          <a:p>
            <a:r>
              <a:rPr lang="cs-CZ" dirty="0" smtClean="0">
                <a:hlinkClick r:id="rId2"/>
              </a:rPr>
              <a:t>http://www.army.cz/scripts/detail.php?id=5333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http://www.rozhlas.cz/strednicechy/aktualne/_zprava/vojaci-se-louci-s-kutnou-horou--450494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http://rakovnicky.denik.cz/zpravy_region/rakovnik-od-srpna-bude-znovu-v-kasarnach-rusno-20160718.html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http://www.hzscr.cz/clanek/historie-zachranneho-utvaru-hzs-cr.aspx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http://www.mocr.army.cz/ministr-a-ministerstvo/lide/vojenska-policie-105855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http://www.mocr.army.cz/lide/policie/cleneni-vojenske-policie-107103/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http://www.vp.army.cz/</a:t>
            </a:r>
            <a:endParaRPr lang="cs-CZ" dirty="0" smtClean="0"/>
          </a:p>
          <a:p>
            <a:r>
              <a:rPr lang="cs-CZ" dirty="0" smtClean="0">
                <a:hlinkClick r:id="rId9"/>
              </a:rPr>
              <a:t>http://www.pozary.cz/clanek/52670-vojenske-hasicske-jednotky-cast-prvni/</a:t>
            </a:r>
            <a:endParaRPr lang="cs-CZ" dirty="0" smtClean="0"/>
          </a:p>
          <a:p>
            <a:r>
              <a:rPr lang="cs-CZ" dirty="0" smtClean="0">
                <a:hlinkClick r:id="rId10"/>
              </a:rPr>
              <a:t>http://www.hasicarny.cz/vojenska-hasicska-jednotka-vyskov/</a:t>
            </a:r>
            <a:endParaRPr lang="cs-CZ" dirty="0" smtClean="0"/>
          </a:p>
          <a:p>
            <a:r>
              <a:rPr lang="cs-CZ" dirty="0" smtClean="0">
                <a:hlinkClick r:id="rId11"/>
              </a:rPr>
              <a:t>http://www.hasicarny.cz/vhj-letiste-pardubice/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áchranné prapory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Záchranné prapory AČR z posádek v Kutné Hoře, Jindřichově Hradci, Rakovníku, Bučovic, Olomouce a Hlučína patřili do sestavy ženijní záchranné brigády AČR dislokované v Bechyni</a:t>
            </a:r>
          </a:p>
          <a:p>
            <a:r>
              <a:rPr lang="cs-CZ" dirty="0" smtClean="0"/>
              <a:t>Každý záchranný prapor byl předurčen pro plnění úkolů na předem vymezeném území, v případě potřeby však mohl být nasazen kdekoliv na území ČR</a:t>
            </a:r>
          </a:p>
          <a:p>
            <a:r>
              <a:rPr lang="cs-CZ" dirty="0"/>
              <a:t>P</a:t>
            </a:r>
            <a:r>
              <a:rPr lang="cs-CZ" dirty="0" smtClean="0"/>
              <a:t>rvní záchrannou skupinu se speciální technikou mohl každý prapor vyslat nejpozději do 60 minut a posilující záchranný a vyprošťovací odřad v počtu až 70 osob se 30 kusy techniky do 240 minut od obdržení žádosti</a:t>
            </a:r>
          </a:p>
          <a:p>
            <a:r>
              <a:rPr lang="cs-CZ" dirty="0"/>
              <a:t>D</a:t>
            </a:r>
            <a:r>
              <a:rPr lang="cs-CZ" dirty="0" smtClean="0"/>
              <a:t>o 24 hodin mohl prapor postavit polní humanitární základnu s kapacitou až 450 osob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n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4191000" cy="3143250"/>
          </a:xfrm>
          <a:prstGeom prst="rect">
            <a:avLst/>
          </a:prstGeom>
        </p:spPr>
      </p:pic>
      <p:pic>
        <p:nvPicPr>
          <p:cNvPr id="5" name="Picture 4" descr="D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Picture 5" descr="SP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48150"/>
            <a:ext cx="3276600" cy="2457450"/>
          </a:xfrm>
          <a:prstGeom prst="rect">
            <a:avLst/>
          </a:prstGeom>
        </p:spPr>
      </p:pic>
      <p:pic>
        <p:nvPicPr>
          <p:cNvPr id="7" name="Picture 6" descr="technik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990600"/>
            <a:ext cx="3517900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152.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 90. let 71. Záchranná a výcviková základna Kutná Hora, která byla v rámci reorganizace AČR transformována na 152. záchranný prapor KH</a:t>
            </a:r>
          </a:p>
          <a:p>
            <a:r>
              <a:rPr lang="cs-CZ" dirty="0" smtClean="0"/>
              <a:t>30. září 2008 útvar definitivně zrušen</a:t>
            </a:r>
            <a:endParaRPr lang="cs-CZ" dirty="0"/>
          </a:p>
        </p:txBody>
      </p:sp>
      <p:pic>
        <p:nvPicPr>
          <p:cNvPr id="4" name="Picture 3" descr="152-zachranny-prapor-v-kutne-hor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2939143" cy="2468880"/>
          </a:xfrm>
          <a:prstGeom prst="rect">
            <a:avLst/>
          </a:prstGeom>
        </p:spPr>
      </p:pic>
      <p:pic>
        <p:nvPicPr>
          <p:cNvPr id="5" name="Picture 4" descr="152zchp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191000"/>
            <a:ext cx="2007616" cy="2438400"/>
          </a:xfrm>
          <a:prstGeom prst="rect">
            <a:avLst/>
          </a:prstGeom>
        </p:spPr>
      </p:pic>
      <p:pic>
        <p:nvPicPr>
          <p:cNvPr id="6" name="Picture 5" descr="152-zachranny-prapor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191000"/>
            <a:ext cx="329184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153.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72. Záchranná a výcviková základna Jindřichův Hradec, která byla v rámci reorganizace AČR transformována na 153. záchranný prapor   </a:t>
            </a:r>
          </a:p>
          <a:p>
            <a:r>
              <a:rPr lang="cs-CZ" dirty="0" smtClean="0"/>
              <a:t>30. září 2008 útvar transformován na 44.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" name="Picture 6" descr="153zch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4038600"/>
            <a:ext cx="2468880" cy="2468880"/>
          </a:xfrm>
          <a:prstGeom prst="rect">
            <a:avLst/>
          </a:prstGeom>
        </p:spPr>
      </p:pic>
      <p:pic>
        <p:nvPicPr>
          <p:cNvPr id="9" name="Picture 8" descr="153zchp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67200"/>
            <a:ext cx="3048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623" y="4267200"/>
            <a:ext cx="304477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154.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1279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V prosinci 1996 založena 73. Záchranná a výcviková základna Rakovník, která byla v rámci reorganizace AČR transformována na 154. záchranný prapor</a:t>
            </a:r>
          </a:p>
          <a:p>
            <a:r>
              <a:rPr lang="cs-CZ" dirty="0" smtClean="0"/>
              <a:t>30. září 2008 útvar transformován na 152. ženijní prapor, ten zrušen 31.12.2013 </a:t>
            </a:r>
          </a:p>
          <a:p>
            <a:r>
              <a:rPr lang="cs-CZ" dirty="0" smtClean="0"/>
              <a:t>Od 1.8.2016 obnova útvaru v rámci 4. BRN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3108960" cy="2331720"/>
          </a:xfrm>
          <a:prstGeom prst="rect">
            <a:avLst/>
          </a:prstGeom>
        </p:spPr>
      </p:pic>
      <p:pic>
        <p:nvPicPr>
          <p:cNvPr id="8" name="Picture 7" descr="Snímek obrazovky 2016-10-30 v 12.53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145280"/>
            <a:ext cx="2012853" cy="237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20" y="4221480"/>
            <a:ext cx="3451860" cy="2301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155.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74. Záchranná a výcviková základna Bučovice, která byla v rámci reorganizace AČR transformována na 155. záchranný prapor   </a:t>
            </a:r>
          </a:p>
          <a:p>
            <a:r>
              <a:rPr lang="cs-CZ" dirty="0" smtClean="0"/>
              <a:t>30. září 2008 útvar transformován na 74.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89120"/>
            <a:ext cx="3360420" cy="2240280"/>
          </a:xfrm>
          <a:prstGeom prst="rect">
            <a:avLst/>
          </a:prstGeom>
        </p:spPr>
      </p:pic>
      <p:pic>
        <p:nvPicPr>
          <p:cNvPr id="14" name="Picture 13" descr="Snímek obrazovky 2016-10-30 v 13.21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267200"/>
            <a:ext cx="1801707" cy="236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107" y="4343400"/>
            <a:ext cx="3431145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1338</Words>
  <Application>Microsoft Macintosh PowerPoint</Application>
  <PresentationFormat>On-screen Show (4:3)</PresentationFormat>
  <Paragraphs>167</Paragraphs>
  <Slides>32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AČR jako ostatní složka IZS</vt:lpstr>
      <vt:lpstr>Historie</vt:lpstr>
      <vt:lpstr>Slide 3</vt:lpstr>
      <vt:lpstr>Záchranné prapory </vt:lpstr>
      <vt:lpstr>Slide 5</vt:lpstr>
      <vt:lpstr>152. záchranný prapor</vt:lpstr>
      <vt:lpstr>153. záchranný prapor</vt:lpstr>
      <vt:lpstr>154. záchranný prapor</vt:lpstr>
      <vt:lpstr>155. záchranný prapor</vt:lpstr>
      <vt:lpstr>157. záchranný prapor</vt:lpstr>
      <vt:lpstr>Zásahy</vt:lpstr>
      <vt:lpstr>15. ženijní pluk Bechyně</vt:lpstr>
      <vt:lpstr>Úkoly</vt:lpstr>
      <vt:lpstr>Schopnosti</vt:lpstr>
      <vt:lpstr>Slide 15</vt:lpstr>
      <vt:lpstr>151. ženijní prapor Bechyně  </vt:lpstr>
      <vt:lpstr>Slide 17</vt:lpstr>
      <vt:lpstr>153. ženijní prapor Olomouc </vt:lpstr>
      <vt:lpstr>Slide 19</vt:lpstr>
      <vt:lpstr>Vojenská policie</vt:lpstr>
      <vt:lpstr>Úkoly VP</vt:lpstr>
      <vt:lpstr>Členění</vt:lpstr>
      <vt:lpstr>Organizace VP</vt:lpstr>
      <vt:lpstr>Slide 24</vt:lpstr>
      <vt:lpstr>Vojenské hasičské jednotky</vt:lpstr>
      <vt:lpstr>Slide 26</vt:lpstr>
      <vt:lpstr>Letištní VHJ</vt:lpstr>
      <vt:lpstr>Slide 28</vt:lpstr>
      <vt:lpstr>Jednotky</vt:lpstr>
      <vt:lpstr>Slide 30</vt:lpstr>
      <vt:lpstr>Slide 31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81</cp:revision>
  <dcterms:created xsi:type="dcterms:W3CDTF">2019-10-17T12:05:21Z</dcterms:created>
  <dcterms:modified xsi:type="dcterms:W3CDTF">2019-10-18T16:25:04Z</dcterms:modified>
</cp:coreProperties>
</file>