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2" r:id="rId8"/>
    <p:sldId id="263" r:id="rId9"/>
    <p:sldId id="265" r:id="rId10"/>
    <p:sldId id="269" r:id="rId11"/>
    <p:sldId id="270" r:id="rId12"/>
    <p:sldId id="264" r:id="rId13"/>
    <p:sldId id="279" r:id="rId14"/>
    <p:sldId id="266" r:id="rId15"/>
    <p:sldId id="267" r:id="rId16"/>
    <p:sldId id="272" r:id="rId17"/>
    <p:sldId id="273" r:id="rId18"/>
    <p:sldId id="274" r:id="rId19"/>
    <p:sldId id="276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2209803" y="4464027"/>
            <a:ext cx="9144000" cy="1641494"/>
          </a:xfrm>
        </p:spPr>
        <p:txBody>
          <a:bodyPr wrap="none" anchor="t"/>
          <a:lstStyle>
            <a:lvl1pPr algn="r">
              <a:defRPr sz="9600" spc="-300">
                <a:effectLst>
                  <a:outerShdw blurRad="457200" dist="342900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209803" y="3694377"/>
            <a:ext cx="9144000" cy="754023"/>
          </a:xfrm>
        </p:spPr>
        <p:txBody>
          <a:bodyPr anchor="b"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0517F-A483-4BAA-8FE9-9CEA09EFEB0C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46530-C6F7-4860-8C8D-64871177E18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72858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367156"/>
            <a:ext cx="10515600" cy="819357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839784" y="987423"/>
            <a:ext cx="10515600" cy="3379732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39784" y="5186513"/>
            <a:ext cx="10514008" cy="6824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22B6-94CA-42EC-A963-E87DC916DA2A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2DF8F-74F2-40A6-80A3-57B1DB77AFD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018901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353434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39784" y="4489402"/>
            <a:ext cx="10514008" cy="1501828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B8C5-ACA8-4267-8D21-924D2CA77584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97FC5-72BB-401F-9A16-B1B5F3F3C2B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11170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1111250" y="787400"/>
            <a:ext cx="609600" cy="584200"/>
          </a:xfrm>
          <a:prstGeom prst="rect">
            <a:avLst/>
          </a:prstGeom>
          <a:noFill/>
          <a:ln cap="flat">
            <a:noFill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cap="all">
                <a:solidFill>
                  <a:srgbClr val="FFFFFF"/>
                </a:solidFill>
                <a:latin typeface="Corbel"/>
              </a:rPr>
              <a:t>“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  <a:noFill/>
          <a:ln cap="flat">
            <a:noFill/>
          </a:ln>
        </p:spPr>
        <p:txBody>
          <a:bodyPr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cap="all">
                <a:solidFill>
                  <a:srgbClr val="FFFFFF"/>
                </a:solidFill>
                <a:latin typeface="Corbel"/>
              </a:rPr>
              <a:t>”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215" y="365129"/>
            <a:ext cx="9302748" cy="2992904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720644" y="3365558"/>
            <a:ext cx="8752298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38203" y="4501728"/>
            <a:ext cx="10512427" cy="1489493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DDEC6-709D-479D-8031-B17DE97F7DB8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4BC2-6E96-4D64-8155-0B054D60AAE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55228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2326965"/>
            <a:ext cx="10515600" cy="251183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39784" y="4850581"/>
            <a:ext cx="10514008" cy="114064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571EB-6908-4C33-97B0-17FB8AE8C987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5DA0-EA2D-4C16-86AB-53A5284C48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37180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37282" y="1885950"/>
            <a:ext cx="2946864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356795" y="2571749"/>
            <a:ext cx="292735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87992" y="1885950"/>
            <a:ext cx="29362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77440" y="2571749"/>
            <a:ext cx="294679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29037" y="1885950"/>
            <a:ext cx="2932115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29037" y="2571749"/>
            <a:ext cx="2932115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5B676-A1EC-461A-9B4E-9FA17309B7F5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0035A-454E-460F-B02B-15A1A3E7CBF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51882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32088" y="4297506"/>
            <a:ext cx="2940052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332088" y="2256355"/>
            <a:ext cx="294005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332088" y="4873761"/>
            <a:ext cx="2940052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69000" y="4297506"/>
            <a:ext cx="2930523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568991" y="2256355"/>
            <a:ext cx="293052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67647" y="4873761"/>
            <a:ext cx="2934410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04321" y="4297506"/>
            <a:ext cx="2932115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804321" y="2256355"/>
            <a:ext cx="293211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04193" y="4873761"/>
            <a:ext cx="2936001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27EC0-10DD-432F-9AEA-66FFBDF738F2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1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C7E0C-0099-460C-A4FF-AD75D1DEA1B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989863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E3915-647A-4C29-96FF-748F94E11B2D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60591-E0C7-462C-A95A-A3407219EC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2214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379B3-49B8-499E-B6ED-C2C299612E6F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FF186-55CC-443A-BEBD-4332D3F4017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96260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59BA8-8439-40C6-9CF0-7FC6536ED871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1577B-575F-4E2F-8FC3-49C7622B836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11565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54534" y="4464027"/>
            <a:ext cx="9144000" cy="1641494"/>
          </a:xfrm>
        </p:spPr>
        <p:txBody>
          <a:bodyPr wrap="none" anchor="t"/>
          <a:lstStyle>
            <a:lvl1pPr>
              <a:defRPr sz="9600" spc="-300">
                <a:effectLst>
                  <a:outerShdw blurRad="457200" dist="342900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854534" y="3693673"/>
            <a:ext cx="9144000" cy="754023"/>
          </a:xfrm>
        </p:spPr>
        <p:txBody>
          <a:bodyPr anchor="b"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2B6F-22A6-4403-A628-9B933EFDD793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5580C-67C5-4DCC-91F4-341508BE887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94940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20002" y="1825627"/>
            <a:ext cx="502521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319839" y="1825627"/>
            <a:ext cx="5033964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2A4D-180C-44E8-B5B6-0B685FA3D4E4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B1145-FCD5-40CB-B995-F123B4889FF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81136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20002" y="1681160"/>
            <a:ext cx="5025213" cy="82391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120002" y="2505071"/>
            <a:ext cx="5025213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319839" y="1681160"/>
            <a:ext cx="5035545" cy="82391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319839" y="2505071"/>
            <a:ext cx="5035545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F869-4499-452E-8D4A-2D234674B139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47147-FAA3-4E00-B0B0-451BD57CE86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07193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28B4-6BCC-47FC-8F8B-6C54BA833217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2D97-78D0-4A2B-89F4-3C8025C69A8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52882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9B8E-445A-4B96-BECE-265DC812C91A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9304A-1961-4E31-A7A2-D0F15728B4D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67050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20002" y="2057400"/>
            <a:ext cx="3652022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3A701-09CA-44AC-9A6C-9E61028BB794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A765-59DC-4C1F-8083-F0D41B1312E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71414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20002" y="2057400"/>
            <a:ext cx="3652022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B4A2-62EC-4A8D-B0C7-C1B99FEBD4AA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FDAFC-38F6-4E00-A4A0-BD758175BC0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44910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120775" y="1825625"/>
            <a:ext cx="102330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  <a:ea typeface=""/>
                <a:cs typeface=""/>
              </a:defRPr>
            </a:lvl1pPr>
          </a:lstStyle>
          <a:p>
            <a:pPr>
              <a:defRPr/>
            </a:pPr>
            <a:fld id="{C2AC3393-2AB5-491C-919D-4173244234C2}" type="datetime1">
              <a:rPr/>
              <a:pPr>
                <a:defRPr/>
              </a:pPr>
              <a:t>10/3/2019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  <a:ea typeface=""/>
                <a:cs typeface=""/>
              </a:defRPr>
            </a:lvl1pPr>
          </a:lstStyle>
          <a:p>
            <a:pPr>
              <a:defRPr/>
            </a:pPr>
            <a:fld id="{EB3CAD35-F48A-4A93-BD44-E1F65034FEB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3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ransition spd="slow"/>
  <p:txStyles>
    <p:titleStyle>
      <a:lvl1pPr algn="l" rtl="0" eaLnBrk="0" fontAlgn="base">
        <a:lnSpc>
          <a:spcPct val="90000"/>
        </a:lnSpc>
        <a:spcBef>
          <a:spcPct val="0"/>
        </a:spcBef>
        <a:spcAft>
          <a:spcPct val="0"/>
        </a:spcAft>
        <a:defRPr lang="en-US" sz="5400" kern="1200">
          <a:solidFill>
            <a:srgbClr val="000000"/>
          </a:solidFill>
          <a:latin typeface="Corbel"/>
          <a:ea typeface=""/>
          <a:cs typeface=""/>
        </a:defRPr>
      </a:lvl1pPr>
      <a:lvl2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000000"/>
          </a:solidFill>
          <a:latin typeface="Corbel" panose="020B0503020204020204" pitchFamily="34" charset="0"/>
        </a:defRPr>
      </a:lvl2pPr>
      <a:lvl3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000000"/>
          </a:solidFill>
          <a:latin typeface="Corbel" panose="020B0503020204020204" pitchFamily="34" charset="0"/>
        </a:defRPr>
      </a:lvl3pPr>
      <a:lvl4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000000"/>
          </a:solidFill>
          <a:latin typeface="Corbel" panose="020B0503020204020204" pitchFamily="34" charset="0"/>
        </a:defRPr>
      </a:lvl4pPr>
      <a:lvl5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000000"/>
          </a:solidFill>
          <a:latin typeface="Corbel" panose="020B0503020204020204" pitchFamily="34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000000"/>
          </a:solidFill>
          <a:latin typeface="Corbel" panose="020B0503020204020204" pitchFamily="34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000000"/>
          </a:solidFill>
          <a:latin typeface="Corbel" panose="020B0503020204020204" pitchFamily="34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000000"/>
          </a:solidFill>
          <a:latin typeface="Corbel" panose="020B0503020204020204" pitchFamily="34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000000"/>
          </a:solidFill>
          <a:latin typeface="Corbel" panose="020B0503020204020204" pitchFamily="34" charset="0"/>
        </a:defRPr>
      </a:lvl9pPr>
    </p:titleStyle>
    <p:bodyStyle>
      <a:lvl1pPr marL="228600" indent="-228600" algn="l" rtl="0" eaLnBrk="0" fontAlgn="base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800" kern="1200">
          <a:solidFill>
            <a:srgbClr val="000000"/>
          </a:solidFill>
          <a:latin typeface="Corbel"/>
          <a:ea typeface=""/>
          <a:cs typeface=""/>
        </a:defRPr>
      </a:lvl1pPr>
      <a:lvl2pPr marL="685800" lvl="1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400" kern="1200">
          <a:solidFill>
            <a:srgbClr val="000000"/>
          </a:solidFill>
          <a:latin typeface="Corbel"/>
          <a:ea typeface=""/>
          <a:cs typeface=""/>
        </a:defRPr>
      </a:lvl2pPr>
      <a:lvl3pPr marL="1143000" lvl="2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kern="1200">
          <a:solidFill>
            <a:srgbClr val="000000"/>
          </a:solidFill>
          <a:latin typeface="Corbel"/>
          <a:ea typeface=""/>
          <a:cs typeface=""/>
        </a:defRPr>
      </a:lvl3pPr>
      <a:lvl4pPr marL="1600200" lvl="3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orbel"/>
          <a:ea typeface=""/>
          <a:cs typeface=""/>
        </a:defRPr>
      </a:lvl4pPr>
      <a:lvl5pPr marL="2057400" lvl="4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orbel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-1279525" y="1508125"/>
            <a:ext cx="8864600" cy="1274763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Zdravotnická záchranná služba</a:t>
            </a:r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323850" y="5554663"/>
            <a:ext cx="2706688" cy="922337"/>
          </a:xfrm>
        </p:spPr>
        <p:txBody>
          <a:bodyPr lIns="179999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solidFill>
                  <a:schemeClr val="bg1"/>
                </a:solidFill>
                <a:latin typeface="Miriam" pitchFamily="34"/>
                <a:cs typeface="Miriam" pitchFamily="34"/>
              </a:rPr>
              <a:t>Lukáš Dvořáček, DiS.</a:t>
            </a:r>
            <a:br>
              <a:rPr lang="cs-CZ" sz="2000" b="1" spc="0" dirty="0">
                <a:solidFill>
                  <a:schemeClr val="bg1"/>
                </a:solidFill>
                <a:latin typeface="Miriam" pitchFamily="34"/>
                <a:cs typeface="Miriam" pitchFamily="34"/>
              </a:rPr>
            </a:br>
            <a:r>
              <a:rPr lang="cs-CZ" sz="2000" b="1" spc="0" dirty="0">
                <a:solidFill>
                  <a:schemeClr val="bg1"/>
                </a:solidFill>
                <a:latin typeface="Miriam" pitchFamily="34"/>
                <a:cs typeface="Miriam" pitchFamily="34"/>
              </a:rPr>
              <a:t>ZZS JMK VZ Černovice</a:t>
            </a:r>
            <a:br>
              <a:rPr lang="cs-CZ" sz="2000" b="1" spc="0" dirty="0">
                <a:solidFill>
                  <a:schemeClr val="bg1"/>
                </a:solidFill>
                <a:latin typeface="Miriam" pitchFamily="34"/>
                <a:cs typeface="Miriam" pitchFamily="34"/>
              </a:rPr>
            </a:br>
            <a:r>
              <a:rPr lang="cs-CZ" sz="2000" b="1" spc="0" dirty="0">
                <a:solidFill>
                  <a:schemeClr val="bg1"/>
                </a:solidFill>
                <a:latin typeface="Miriam" pitchFamily="34"/>
                <a:cs typeface="Miriam" pitchFamily="34"/>
              </a:rPr>
              <a:t>dvoracek.l@centrum.cz</a:t>
            </a:r>
          </a:p>
        </p:txBody>
      </p:sp>
      <p:pic>
        <p:nvPicPr>
          <p:cNvPr id="307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482850"/>
            <a:ext cx="6243638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9320213" y="166688"/>
            <a:ext cx="2708275" cy="923925"/>
          </a:xfrm>
          <a:prstGeom prst="rect">
            <a:avLst/>
          </a:prstGeom>
          <a:noFill/>
          <a:ln cap="flat">
            <a:noFill/>
          </a:ln>
        </p:spPr>
        <p:txBody>
          <a:bodyPr wrap="none" lIns="179999"/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Miriam" pitchFamily="34"/>
                <a:cs typeface="Miriam" pitchFamily="34"/>
              </a:rPr>
              <a:t>3.10.2019</a:t>
            </a:r>
            <a:endParaRPr lang="cs-CZ" sz="2000" b="1" dirty="0">
              <a:solidFill>
                <a:srgbClr val="000000"/>
              </a:solidFill>
              <a:effectLst>
                <a:outerShdw blurRad="457200" dist="342900" dir="5400000">
                  <a:srgbClr val="000000"/>
                </a:outerShdw>
              </a:effectLst>
              <a:latin typeface="Miriam" pitchFamily="34"/>
              <a:cs typeface="Miriam" pitchFamily="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300288" y="1520825"/>
            <a:ext cx="2698750" cy="1274763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Výzva k výjezdu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46050" y="2552700"/>
            <a:ext cx="7007225" cy="4862513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KZOS zpracuje výzvu, rozhodne naléhavosti výjezdu a o typu posádky – k výzvě přiřadí konkrétní vozidlo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KZOS odesílá via operační program na PC výzvu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výzva na jednotlivých výjezdových základnách ve formě gongu a hlasové informace o čísle posádky, která má výjezd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„přijímové“ PC vytiskne krátkou výzvu k výjezdu – nutno fyzicky potvrdit příjem výzvy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n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a mobilní telefony členů posádky volání z krizového čísla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229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300288" y="1520825"/>
            <a:ext cx="2698750" cy="1274763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Naléhavosti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73025" y="2224088"/>
            <a:ext cx="7007225" cy="5140325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I a 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– </a:t>
            </a:r>
            <a:r>
              <a:rPr lang="cs-CZ" sz="2000" b="1" kern="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nejvyšší naléhavost 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– evidentní ohrožení života (bezvědomí, resuscitace apod.)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I b 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– </a:t>
            </a:r>
            <a:r>
              <a:rPr lang="cs-CZ" sz="2000" b="1" kern="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nejvyšší naléhavost 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– evidentní hromadné ohrožení života (pouze u mimořádných událostí)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rgbClr val="FFFF00"/>
                </a:solidFill>
                <a:latin typeface="Arial" pitchFamily="34"/>
                <a:cs typeface="Arial" pitchFamily="34"/>
              </a:rPr>
              <a:t>II 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– </a:t>
            </a:r>
            <a:r>
              <a:rPr lang="cs-CZ" sz="2000" b="1" kern="0" dirty="0">
                <a:solidFill>
                  <a:srgbClr val="FFFF00"/>
                </a:solidFill>
                <a:latin typeface="Arial" pitchFamily="34"/>
                <a:cs typeface="Arial" pitchFamily="34"/>
              </a:rPr>
              <a:t>střední naléhavost 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– předpoklad zhoršení životních funkcí (potencionání ohrožení života)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rgbClr val="92D050"/>
                </a:solidFill>
                <a:latin typeface="Arial" pitchFamily="34"/>
                <a:cs typeface="Arial" pitchFamily="34"/>
              </a:rPr>
              <a:t>III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 – </a:t>
            </a:r>
            <a:r>
              <a:rPr lang="cs-CZ" sz="2000" b="1" kern="0" dirty="0">
                <a:solidFill>
                  <a:srgbClr val="92D050"/>
                </a:solidFill>
                <a:latin typeface="Arial" pitchFamily="34"/>
                <a:cs typeface="Arial" pitchFamily="34"/>
              </a:rPr>
              <a:t>nízká naléhavost 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– není předpoklad ohrožení vitálních funkcí (úrazy končetin, chronické zdravotní potíže)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IV – nejnižší naléhavost – není indikací k vyslání vozu ZZS (DRNR)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331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625851" y="1249362"/>
            <a:ext cx="2697162" cy="1274763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Letecká záchranná služba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pic>
        <p:nvPicPr>
          <p:cNvPr id="143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0"/>
            <a:ext cx="5183188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4200525"/>
            <a:ext cx="491648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3276600"/>
            <a:ext cx="2686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46050" y="2524125"/>
            <a:ext cx="7007225" cy="4862513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V ZZS JMK e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xterní firma poskytující dopravu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n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utné splnění podmínek ÚCL jak na typ vrtulníku, tak na zkušenosti pilotů (obchodní činnost)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Přistávání do náročného terénu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Záchranář vykonává funkci palubního operátora – mnoho různých školení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Záchranář také vycvičen pro létání v „pevném“ podvěsu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Noční létání - NVG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824831" y="1982835"/>
            <a:ext cx="8043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79999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600" kern="1200" spc="-300">
                <a:solidFill>
                  <a:srgbClr val="000000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Corbel"/>
                <a:ea typeface=""/>
                <a:cs typeface="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9pPr>
          </a:lstStyle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 smtClean="0">
                <a:latin typeface="Arial" pitchFamily="34"/>
                <a:cs typeface="Arial" pitchFamily="34"/>
              </a:rPr>
              <a:t>  </a:t>
            </a:r>
            <a:r>
              <a:rPr lang="cs-CZ" sz="2000" b="1" spc="0" dirty="0" smtClea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. . . minulost . . . </a:t>
            </a:r>
            <a:r>
              <a:rPr lang="cs-CZ" sz="2000" b="1" spc="0" dirty="0" smtClean="0">
                <a:latin typeface="Arial" pitchFamily="34"/>
                <a:cs typeface="Arial" pitchFamily="34"/>
              </a:rPr>
              <a:t/>
            </a:r>
            <a:br>
              <a:rPr lang="cs-CZ" sz="2000" b="1" spc="0" dirty="0" smtClean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08" y="-1015299"/>
            <a:ext cx="6694292" cy="8925723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146050" y="2524125"/>
            <a:ext cx="7007225" cy="3754874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V ZZS JMK </a:t>
            </a: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poskytuje LS PČR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Přistávání do náročného terénu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Záchranář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nevykonává 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funkci palubního operátora –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pouze zdravotnický záchranář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Noční létání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– NVG – proškoleni pouze piloti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Opět se bude poskytovatel měnit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319864" y="1903743"/>
            <a:ext cx="8043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79999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600" kern="1200" spc="-300">
                <a:solidFill>
                  <a:srgbClr val="000000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Corbel"/>
                <a:ea typeface=""/>
                <a:cs typeface="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9pPr>
          </a:lstStyle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 smtClean="0">
                <a:latin typeface="Arial" pitchFamily="34"/>
                <a:cs typeface="Arial" pitchFamily="34"/>
              </a:rPr>
              <a:t>  </a:t>
            </a:r>
            <a:r>
              <a:rPr lang="cs-CZ" sz="2000" b="1" spc="0" dirty="0" smtClea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. . . </a:t>
            </a:r>
            <a:r>
              <a:rPr lang="cs-CZ" sz="2000" b="1" spc="0" dirty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s</a:t>
            </a:r>
            <a:r>
              <a:rPr lang="cs-CZ" sz="2000" b="1" spc="0" dirty="0" smtClea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oučasnost . . . </a:t>
            </a:r>
            <a:r>
              <a:rPr lang="cs-CZ" sz="2000" b="1" spc="0" dirty="0" smtClean="0">
                <a:latin typeface="Arial" pitchFamily="34"/>
                <a:cs typeface="Arial" pitchFamily="34"/>
              </a:rPr>
              <a:t/>
            </a:r>
            <a:br>
              <a:rPr lang="cs-CZ" sz="2000" b="1" spc="0" dirty="0" smtClean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3625851" y="1249362"/>
            <a:ext cx="2697162" cy="1274763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Letecká záchranná služba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230972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403475" y="1303337"/>
            <a:ext cx="2698750" cy="1274763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Biohazard tým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49238" y="1940718"/>
            <a:ext cx="7007225" cy="5693866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n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ově vzniklá složka – zasahuje při potvrzení velmi nebezpečné nákazy (VNN)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r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eakce na epidemii Eboly v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roce 2014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v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ybraní záchranáři a lékaři ve 24h provozu v pohotovosti „z domu“ – do hodiny na místě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o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chranné prostředky – pro všechny posádky ZZS 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ú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zká spolupráce v terénu s HZS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p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ravidelná školení a cvičení s nemocnicemi, příslušníky HZS a AČR, zejména pak s vojenskou nemocnicí v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Těchoníně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n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yní se formuje i výcvik pro radiační havárie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536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38125"/>
            <a:ext cx="4437063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011488"/>
            <a:ext cx="5757862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3011488"/>
            <a:ext cx="231775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56188" y="1430338"/>
            <a:ext cx="2698750" cy="1274762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Automatické externí defibrilátory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49238" y="2224088"/>
            <a:ext cx="7007225" cy="4310062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k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 defibrilaci srdce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uživatelsky velice jednoduchý – i pro úplné 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laiky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ZZS JMK jako pilotní projekt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p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o Brně rozmístěno stabilních 13 kusů + mobilní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d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ále vybrané hlídky PČR, HZS a JSDH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č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asnější defibrilace = větší šance na přežití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236538"/>
            <a:ext cx="198913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3224213"/>
            <a:ext cx="4411662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850"/>
            <a:ext cx="8075613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605088" y="1736725"/>
            <a:ext cx="2697162" cy="1274763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Mimořádná událost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50850" y="3190875"/>
            <a:ext cx="7007225" cy="3754438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u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dálost, kde je postiženo 5 a více osob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a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ktivovány všechny základní složky IZS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v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elitel zásahu zpravidla HZS 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n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eoštřuje se individuálně – třízení raněných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m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etoda „START“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843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0"/>
            <a:ext cx="522287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394075"/>
            <a:ext cx="522287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954463" y="1787525"/>
            <a:ext cx="2697162" cy="1274763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Třízení raněných „START“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50850" y="3190875"/>
            <a:ext cx="7007225" cy="4586288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n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utné „vyklidit pole“ – všichni chodící pacienty odsunout pryč – </a:t>
            </a:r>
            <a:r>
              <a:rPr lang="cs-CZ" sz="2000" b="1" kern="0" dirty="0">
                <a:solidFill>
                  <a:srgbClr val="00B050"/>
                </a:solidFill>
                <a:latin typeface="Arial" pitchFamily="34"/>
                <a:cs typeface="Arial" pitchFamily="34"/>
              </a:rPr>
              <a:t>zelená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zástava krvácení!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t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ěžce zranění dýchá – </a:t>
            </a:r>
            <a:r>
              <a:rPr lang="cs-CZ" sz="2000" b="1" kern="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červená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t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ěžce zranění nedýchá ani po záklonu hlavy - </a:t>
            </a:r>
            <a:r>
              <a:rPr lang="cs-CZ" sz="20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černá</a:t>
            </a: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p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ři vědomí - </a:t>
            </a:r>
            <a:r>
              <a:rPr lang="cs-CZ" sz="2000" b="1" kern="0" dirty="0">
                <a:solidFill>
                  <a:srgbClr val="FFFF00"/>
                </a:solidFill>
                <a:latin typeface="Arial" pitchFamily="34"/>
                <a:cs typeface="Arial" pitchFamily="34"/>
              </a:rPr>
              <a:t>žlutá</a:t>
            </a:r>
            <a:endParaRPr lang="cs-CZ" sz="2000" b="1" dirty="0">
              <a:solidFill>
                <a:srgbClr val="FFFF00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946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3813"/>
            <a:ext cx="513715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3516313"/>
            <a:ext cx="45021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605088" y="1736725"/>
            <a:ext cx="2697162" cy="1274763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Třízení raněných ZZS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73050" y="2819400"/>
            <a:ext cx="7007225" cy="5694363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komplikovanější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zřizuje se obvaziště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červená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 – nutná terapie na místě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rgbClr val="FFFF00"/>
                </a:solidFill>
                <a:latin typeface="Arial" pitchFamily="34"/>
                <a:cs typeface="Arial" pitchFamily="34"/>
              </a:rPr>
              <a:t>II </a:t>
            </a:r>
            <a:r>
              <a:rPr lang="cs-CZ" sz="2000" b="1" kern="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a</a:t>
            </a:r>
            <a:r>
              <a:rPr lang="cs-CZ" sz="2000" b="1" kern="0" dirty="0">
                <a:solidFill>
                  <a:srgbClr val="FFFF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– okamžitý transport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rgbClr val="FFFF00"/>
                </a:solidFill>
                <a:latin typeface="Arial" pitchFamily="34"/>
                <a:cs typeface="Arial" pitchFamily="34"/>
              </a:rPr>
              <a:t>II b 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– terapie a čekání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vyplnění terapie, stavu vědomí apod.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útržky pro evidenci pacientů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2048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363663"/>
            <a:ext cx="2660650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75" y="1363663"/>
            <a:ext cx="26003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010025" y="1657350"/>
            <a:ext cx="2698750" cy="1274763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Zajímavost – „Pražská 155“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73050" y="2819400"/>
            <a:ext cx="8147050" cy="5694363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víkendové metodické cvičení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účast ZZS ze všech krajů ČR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účast ÚRN PČR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účast HZS Metro a Praha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200 figurantů (zdravotníci, studenti divadelních škol)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80 zraněných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odsun 1h 20 min od vyhlášení, ve 40. minutě zvrat situace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215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95250"/>
            <a:ext cx="4467225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31788" y="1462088"/>
            <a:ext cx="2698750" cy="1274762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Legislativa</a:t>
            </a: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/>
          <p:cNvSpPr txBox="1">
            <a:spLocks noGrp="1"/>
          </p:cNvSpPr>
          <p:nvPr>
            <p:ph type="ctrTitle"/>
          </p:nvPr>
        </p:nvSpPr>
        <p:spPr>
          <a:xfrm>
            <a:off x="576263" y="2609850"/>
            <a:ext cx="11242698" cy="3693319"/>
          </a:xfrm>
        </p:spPr>
        <p:txBody>
          <a:bodyPr wrap="square" lIns="179999">
            <a:spAutoFit/>
          </a:bodyPr>
          <a:lstStyle/>
          <a:p>
            <a:pPr algn="l" eaLnBrk="1" hangingPunct="0"/>
            <a:r>
              <a:rPr lang="cs-CZ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zákon </a:t>
            </a: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č. 239/2000 Sb., o Integrovaném záchranném systému a o změně některých zákonů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</a:t>
            </a: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zákon č. 374/2011 Sb., o zdravotnické záchranné službě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</a:t>
            </a:r>
            <a:r>
              <a:rPr lang="cs-CZ" sz="20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ústavní </a:t>
            </a: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zákon č. </a:t>
            </a: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110/1998 Sb., o bezpečnosti ČR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výjezd uskutečnit do 2 minut!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dojezd na místo do 20 minut!</a:t>
            </a:r>
          </a:p>
        </p:txBody>
      </p:sp>
      <p:pic>
        <p:nvPicPr>
          <p:cNvPr id="410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3938588"/>
            <a:ext cx="41719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itle 1"/>
          <p:cNvSpPr txBox="1">
            <a:spLocks/>
          </p:cNvSpPr>
          <p:nvPr/>
        </p:nvSpPr>
        <p:spPr bwMode="auto">
          <a:xfrm>
            <a:off x="419100" y="4945063"/>
            <a:ext cx="11176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cs-CZ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tísňová linka: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76639" y="4793161"/>
            <a:ext cx="11175079" cy="840230"/>
          </a:xfrm>
          <a:prstGeom prst="rect">
            <a:avLst/>
          </a:prstGeom>
          <a:noFill/>
          <a:ln>
            <a:noFill/>
          </a:ln>
        </p:spPr>
        <p:txBody>
          <a:bodyPr lIns="179999">
            <a:spAutoFit/>
          </a:bodyPr>
          <a:lstStyle>
            <a:lvl1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600" b="0" i="0" u="none" strike="noStrike" kern="1200" cap="none" spc="-300" baseline="0">
                <a:solidFill>
                  <a:srgbClr val="000000"/>
                </a:solidFill>
                <a:effectLst>
                  <a:outerShdw blurRad="457200" dist="342900" dir="5400000">
                    <a:srgbClr val="000000"/>
                  </a:outerShdw>
                </a:effectLst>
                <a:uFillTx/>
                <a:latin typeface="Corbel"/>
                <a:ea typeface=""/>
                <a:cs typeface=""/>
              </a:defRPr>
            </a:lvl1pPr>
          </a:lstStyle>
          <a:p>
            <a:pPr algn="l" eaLnBrk="1" hangingPunct="0">
              <a:defRPr/>
            </a:pPr>
            <a:r>
              <a:rPr lang="cs-CZ" sz="5400" b="1" spc="0" dirty="0" smtClean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 </a:t>
            </a:r>
            <a:r>
              <a:rPr lang="cs-CZ" sz="54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/>
                <a:cs typeface="Arial" pitchFamily="34"/>
              </a:rPr>
              <a:t>155</a:t>
            </a:r>
            <a:endParaRPr lang="cs-CZ" sz="5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227263" y="1587500"/>
            <a:ext cx="2698750" cy="1274763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Prostor pro dotazy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pic>
        <p:nvPicPr>
          <p:cNvPr id="2253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1392238"/>
            <a:ext cx="5322888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81" y="-23884"/>
            <a:ext cx="9175845" cy="6881884"/>
          </a:xfrm>
          <a:prstGeom prst="rect">
            <a:avLst/>
          </a:prstGeom>
        </p:spPr>
      </p:pic>
      <p:sp>
        <p:nvSpPr>
          <p:cNvPr id="2" name="Title 1"/>
          <p:cNvSpPr txBox="1"/>
          <p:nvPr/>
        </p:nvSpPr>
        <p:spPr>
          <a:xfrm>
            <a:off x="9191317" y="554831"/>
            <a:ext cx="2698750" cy="1274763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Exkurze </a:t>
            </a:r>
            <a:r>
              <a:rPr lang="cs-CZ" sz="3600" b="1" spc="-300" dirty="0" smtClean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10.10.2019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146050" y="1595356"/>
            <a:ext cx="8147050" cy="9571851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/>
                <a:cs typeface="Arial" pitchFamily="34"/>
              </a:rPr>
              <a:t>Povinná exkurze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sraz 13:55 před fakultou!</a:t>
            </a:r>
            <a:endParaRPr lang="cs-CZ" sz="2000" b="1" kern="0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Těžební 1a, Brno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 smtClean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odpovědná osoba?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 smtClean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 smtClean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 smtClean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p</a:t>
            </a: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okračovat dle instrukcí!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 smtClean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 </a:t>
            </a: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 smtClean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 smtClean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 smtClean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559050" y="3186113"/>
            <a:ext cx="2698750" cy="1274762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Děkuji za pozornost :)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333500"/>
            <a:ext cx="545465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246188" y="1335088"/>
            <a:ext cx="2698750" cy="1274762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Úkoly ZZS</a:t>
            </a: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331788" y="2230438"/>
            <a:ext cx="7127345" cy="5016500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 - poskytovat obyvatelstvu daného regionu – kraje zdravotní péči   a služby v souladu s koncepcí přednemocniční neodkladné péče (PNP)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koordinace všech článků poskytujících PNP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provozování výjezdových skupin a letecké záchranné služby (LZS)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zajišťování v součinnosti IZS</a:t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</a:br>
            <a:r>
              <a:rPr lang="cs-CZ" sz="2000" b="1" spc="0" dirty="0">
                <a:solidFill>
                  <a:schemeClr val="bg1"/>
                </a:solidFill>
                <a:effectLst/>
                <a:latin typeface="Arial" pitchFamily="34"/>
                <a:cs typeface="Arial" pitchFamily="34"/>
              </a:rPr>
              <a:t>- zabezpečení dalšího vzdělávání či doškolování svých pracovníků</a:t>
            </a:r>
            <a:r>
              <a:rPr lang="cs-CZ" sz="2000" b="1" spc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solidFill>
                  <a:schemeClr val="bg1"/>
                </a:solidFill>
                <a:latin typeface="Arial" pitchFamily="34"/>
                <a:cs typeface="Arial" pitchFamily="34"/>
              </a:rPr>
            </a:br>
            <a:endParaRPr lang="cs-CZ" sz="2000" b="1" spc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162720"/>
            <a:ext cx="5038725" cy="377904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87244" y="2230438"/>
            <a:ext cx="8043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79999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600" kern="1200" spc="-300">
                <a:solidFill>
                  <a:srgbClr val="000000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Corbel"/>
                <a:ea typeface=""/>
                <a:cs typeface="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Corbel" panose="020B0503020204020204" pitchFamily="34" charset="0"/>
              </a:defRPr>
            </a:lvl9pPr>
          </a:lstStyle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 smtClean="0">
                <a:latin typeface="Arial" pitchFamily="34"/>
                <a:cs typeface="Arial" pitchFamily="34"/>
              </a:rPr>
              <a:t>  </a:t>
            </a:r>
            <a:r>
              <a:rPr lang="cs-CZ" sz="2000" b="1" spc="0" dirty="0" smtClea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. . . </a:t>
            </a:r>
            <a:r>
              <a:rPr lang="cs-CZ" sz="2000" b="1" spc="0" dirty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v</a:t>
            </a:r>
            <a:r>
              <a:rPr lang="cs-CZ" sz="2000" b="1" spc="0" dirty="0" smtClea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yplývají z výše uvedených zákonů:</a:t>
            </a:r>
            <a:r>
              <a:rPr lang="cs-CZ" sz="2000" b="1" spc="0" dirty="0" smtClean="0">
                <a:latin typeface="Arial" pitchFamily="34"/>
                <a:cs typeface="Arial" pitchFamily="34"/>
              </a:rPr>
              <a:t/>
            </a:r>
            <a:br>
              <a:rPr lang="cs-CZ" sz="2000" b="1" spc="0" dirty="0" smtClean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72" y="3976688"/>
            <a:ext cx="4106129" cy="27374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817813" y="1433513"/>
            <a:ext cx="2698750" cy="1274762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Přednemocniční péče</a:t>
            </a: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>  </a:t>
            </a:r>
            <a:r>
              <a:rPr lang="cs-CZ" sz="2000" b="1" spc="0" dirty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. . . je poskytována při těchto stavech:</a:t>
            </a: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622300" y="3103563"/>
            <a:ext cx="6946900" cy="4030662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bezprostředně ohrožují život postiženého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mohou vést prohlubováním chorobných změn k náhlé smrti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způsobí bez rychlého poskytnutí odborné první pomoci trvalé chorobné změny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působí náhlé utrpení a náhlou bolest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působí změny chování a jednání postiženého, ohrožují jeho samotného nebo jeho okolí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615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817813" y="1433513"/>
            <a:ext cx="2698750" cy="1274762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Organizace ZZS v ČR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473075" y="2570163"/>
            <a:ext cx="6945313" cy="2647950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p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říspěvkové organizace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z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řizovány jednotlivými kraji - JMK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ú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sek ředitelství, dále ekonomický, technický, zdravotnický, krizové přpravenosti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288"/>
            <a:ext cx="9434513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25463" y="1363663"/>
            <a:ext cx="2698750" cy="1273175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KZOS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31763" y="1924050"/>
            <a:ext cx="8043862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>  </a:t>
            </a:r>
            <a:r>
              <a:rPr lang="cs-CZ" sz="2000" b="1" spc="0" dirty="0" smtClea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Krajské zdravotnické operační středisko</a:t>
            </a: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0" y="2278063"/>
            <a:ext cx="6945313" cy="5416550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centrální pro kraje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p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řijímá volání na tísňovou linku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v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yhodnocuje výzvy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p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lánuje sekundární převozy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r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ozhoduje, která z posádek bude vyslána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k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oordinuje jednotlivé posádky v terénu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k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omunikuje v rámci IZS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a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ktivuje traumaplány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38" y="3257290"/>
            <a:ext cx="6655984" cy="4437323"/>
          </a:xfrm>
          <a:prstGeom prst="rect">
            <a:avLst/>
          </a:prstGeom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48" y="722313"/>
            <a:ext cx="102981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095750" y="1501775"/>
            <a:ext cx="2697163" cy="1274763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Členové výjezdových složek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92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46050" y="2776538"/>
            <a:ext cx="7689850" cy="4031873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Lékař ZZS – MUDr. </a:t>
            </a: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a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testace pro urgentní péči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Zdravotnický záchranář –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VOŠ 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v oboru zdravotnický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      				           záchranář </a:t>
            </a:r>
            <a:r>
              <a:rPr lang="cs-CZ" sz="2000" b="1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(již zrušeno!)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 smtClean="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	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		        - VŠ 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v oboru zdravotnický       				           záchranář </a:t>
            </a:r>
            <a:endParaRPr lang="cs-CZ" sz="2000" b="1" dirty="0" smtClean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 smtClean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	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		        - všeobecná 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sestra s ARIP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Řidič ZZS – kurz řidič vozidla RLP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922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1501775"/>
            <a:ext cx="5903912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095750" y="1501775"/>
            <a:ext cx="2697163" cy="1274763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Typy výjezdových posádek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050" y="2224088"/>
            <a:ext cx="8043863" cy="708025"/>
          </a:xfrm>
        </p:spPr>
        <p:txBody>
          <a:bodyPr wrap="square" lIns="179999">
            <a:spAutoFit/>
          </a:bodyPr>
          <a:lstStyle/>
          <a:p>
            <a:pPr algn="l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spc="0" dirty="0">
                <a:latin typeface="Arial" pitchFamily="34"/>
                <a:cs typeface="Arial" pitchFamily="34"/>
              </a:rPr>
              <a:t/>
            </a:r>
            <a:br>
              <a:rPr lang="cs-CZ" sz="2000" b="1" spc="0" dirty="0">
                <a:latin typeface="Arial" pitchFamily="34"/>
                <a:cs typeface="Arial" pitchFamily="34"/>
              </a:rPr>
            </a:br>
            <a:endParaRPr lang="cs-CZ" sz="2000" b="1" spc="0" dirty="0">
              <a:latin typeface="Arial" pitchFamily="34"/>
              <a:cs typeface="Arial" pitchFamily="34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46050" y="2552700"/>
            <a:ext cx="7007225" cy="4862513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B050"/>
                </a:solidFill>
                <a:latin typeface="Arial" pitchFamily="34"/>
                <a:cs typeface="Arial" pitchFamily="34"/>
              </a:rPr>
              <a:t>RZP</a:t>
            </a:r>
            <a:r>
              <a:rPr lang="cs-CZ" sz="2000" b="1" dirty="0">
                <a:solidFill>
                  <a:srgbClr val="00B0F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– rychlá zdravotnická pomoc – záchranář + řidič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latin typeface="Arial" pitchFamily="34"/>
                <a:cs typeface="Arial" pitchFamily="34"/>
              </a:rPr>
              <a:t>RLP 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– rychlá lékařská pomoc – lékař + záchranář + řidič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latin typeface="Arial" pitchFamily="34"/>
                <a:cs typeface="Arial" pitchFamily="34"/>
              </a:rPr>
              <a:t>RV 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– randevous – lékař + řidič či záchranář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B0F0"/>
                </a:solidFill>
                <a:latin typeface="Arial" pitchFamily="34"/>
                <a:cs typeface="Arial" pitchFamily="34"/>
              </a:rPr>
              <a:t>LZS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 – letecká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/>
                <a:cs typeface="Arial" pitchFamily="34"/>
              </a:rPr>
              <a:t>záchranná 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služba – pilot + letecký záchrnanář + lékař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FF0000"/>
                </a:solidFill>
                <a:latin typeface="Arial" pitchFamily="34"/>
                <a:cs typeface="Arial" pitchFamily="34"/>
              </a:rPr>
              <a:t>IP</a:t>
            </a: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 – inspektor provozu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kern="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NO – „dupačky“ ambulance s inkubátorem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024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92113"/>
            <a:ext cx="50387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932113"/>
            <a:ext cx="555783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597150" y="1446213"/>
            <a:ext cx="2697163" cy="1274762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norm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spc="-300" dirty="0">
                <a:solidFill>
                  <a:schemeClr val="bg1"/>
                </a:solidFill>
                <a:effectLst>
                  <a:outerShdw blurRad="457200" dist="342900" dir="5400000">
                    <a:srgbClr val="000000"/>
                  </a:outerShdw>
                </a:effectLst>
                <a:latin typeface="Arial Black" pitchFamily="34"/>
              </a:rPr>
              <a:t>Organizace ZZS v ČR</a:t>
            </a:r>
            <a:endParaRPr lang="cs-CZ" sz="3600" b="1" spc="-300" dirty="0">
              <a:solidFill>
                <a:schemeClr val="bg1"/>
              </a:solidFill>
              <a:effectLst>
                <a:outerShdw blurRad="457200" dist="342900" dir="5400000">
                  <a:srgbClr val="000000"/>
                </a:outerShdw>
              </a:effectLst>
              <a:latin typeface="Arial Black" pitchFamily="34"/>
            </a:endParaRPr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715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473075" y="2090738"/>
            <a:ext cx="6945313" cy="1260475"/>
          </a:xfrm>
          <a:prstGeom prst="rect">
            <a:avLst/>
          </a:prstGeom>
          <a:noFill/>
          <a:ln cap="flat">
            <a:noFill/>
          </a:ln>
        </p:spPr>
        <p:txBody>
          <a:bodyPr lIns="179999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chemeClr val="bg1"/>
                </a:solidFill>
                <a:latin typeface="Arial" pitchFamily="34"/>
                <a:cs typeface="Arial" pitchFamily="34"/>
              </a:rPr>
              <a:t>Výjezdové základny</a:t>
            </a: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chemeClr val="bg1"/>
              </a:solidFill>
              <a:latin typeface="Arial" pitchFamily="34"/>
              <a:cs typeface="Arial" pitchFamily="34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cs-CZ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cs-CZ" sz="20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126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41288"/>
            <a:ext cx="6665913" cy="6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7775"/>
            <a:ext cx="4386263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1159</TotalTime>
  <Words>795</Words>
  <Application>Microsoft Office PowerPoint</Application>
  <PresentationFormat>Widescreen</PresentationFormat>
  <Paragraphs>283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Arial</vt:lpstr>
      <vt:lpstr>Corbel</vt:lpstr>
      <vt:lpstr>Arial Black</vt:lpstr>
      <vt:lpstr>Miriam</vt:lpstr>
      <vt:lpstr>Depth</vt:lpstr>
      <vt:lpstr>Lukáš Dvořáček, DiS. ZZS JMK VZ Černovice dvoracek.l@centrum.cz</vt:lpstr>
      <vt:lpstr> -  zákon č. 239/2000 Sb., o Integrovaném záchranném systému a o změně některých zákonů  - zákon č. 374/2011 Sb., o zdravotnické záchranné službě  - ústavní zákon č. 110/1998 Sb., o bezpečnosti ČR       - výjezd uskutečnit do 2 minut! - dojezd na místo do 20 minut!</vt:lpstr>
      <vt:lpstr>    - poskytovat obyvatelstvu daného regionu – kraje zdravotní péči   a služby v souladu s koncepcí přednemocniční neodkladné péče (PNP)  - koordinace všech článků poskytujících PNP  - provozování výjezdových skupin a letecké záchranné služby (LZS)  - zajišťování v součinnosti IZS  - zabezpečení dalšího vzdělávání či doškolování svých pracovníků </vt:lpstr>
      <vt:lpstr>  . . . je poskytována při těchto stavech: </vt:lpstr>
      <vt:lpstr>PowerPoint Presentation</vt:lpstr>
      <vt:lpstr>  Krajské zdravotnické operační středisko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Lukáš Dvořáček, DiS. ZZS JMK VZ Černovice dvoracek.l@centrum.cz</dc:title>
  <dc:creator>Lutz</dc:creator>
  <cp:lastModifiedBy>Lutz</cp:lastModifiedBy>
  <cp:revision>54</cp:revision>
  <dcterms:created xsi:type="dcterms:W3CDTF">2016-09-30T09:26:20Z</dcterms:created>
  <dcterms:modified xsi:type="dcterms:W3CDTF">2019-10-03T06:13:23Z</dcterms:modified>
</cp:coreProperties>
</file>