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72" r:id="rId10"/>
    <p:sldId id="265" r:id="rId11"/>
    <p:sldId id="266" r:id="rId12"/>
    <p:sldId id="271" r:id="rId13"/>
    <p:sldId id="264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AC1BF2B-A52C-4584-97A1-D68E92374903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3"/>
            <p14:sldId id="272"/>
            <p14:sldId id="265"/>
            <p14:sldId id="266"/>
            <p14:sldId id="271"/>
            <p14:sldId id="264"/>
            <p14:sldId id="268"/>
          </p14:sldIdLst>
        </p14:section>
        <p14:section name="Oddíl bez názvu" id="{EA668C52-524A-4115-8815-24B98770A76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00A1-55EE-4B6E-A303-A25FD4BE9AB6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5FC68-0B36-4EAC-AD09-8805F09A0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3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FC68-0B36-4EAC-AD09-8805F09A01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98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8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16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94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1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15600" y="1562133"/>
            <a:ext cx="11360800" cy="452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5627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00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7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19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31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76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5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8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40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5DF5-761A-4313-B24B-94501C7D605C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88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1715" y="727587"/>
            <a:ext cx="9596285" cy="963561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IT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9</a:t>
            </a:r>
            <a:r>
              <a:rPr lang="en-US" dirty="0" smtClean="0"/>
              <a:t>. </a:t>
            </a:r>
            <a:r>
              <a:rPr lang="en-US" dirty="0"/>
              <a:t>10. </a:t>
            </a:r>
            <a:r>
              <a:rPr lang="en-US" dirty="0" smtClean="0"/>
              <a:t>201</a:t>
            </a:r>
            <a:r>
              <a:rPr lang="cs-CZ" dirty="0"/>
              <a:t>9</a:t>
            </a:r>
            <a:endParaRPr lang="en-US" dirty="0"/>
          </a:p>
          <a:p>
            <a:pPr algn="l"/>
            <a:r>
              <a:rPr lang="cs-CZ" dirty="0" smtClean="0"/>
              <a:t>Jakub Drmola</a:t>
            </a:r>
            <a:endParaRPr lang="en-US" dirty="0"/>
          </a:p>
          <a:p>
            <a:pPr algn="l"/>
            <a:r>
              <a:rPr lang="en-US" dirty="0"/>
              <a:t>Modern </a:t>
            </a:r>
            <a:r>
              <a:rPr lang="en-US" dirty="0" smtClean="0"/>
              <a:t>technology</a:t>
            </a:r>
            <a:r>
              <a:rPr lang="cs-CZ" dirty="0" smtClean="0"/>
              <a:t> and </a:t>
            </a:r>
            <a:r>
              <a:rPr lang="cs-CZ" dirty="0" err="1" smtClean="0"/>
              <a:t>Conflicts</a:t>
            </a:r>
            <a:endParaRPr lang="en-US" dirty="0"/>
          </a:p>
          <a:p>
            <a:pPr algn="l"/>
            <a:endParaRPr lang="en-US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481781" y="1543665"/>
            <a:ext cx="5319251" cy="2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4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Demonstr</a:t>
            </a:r>
            <a:r>
              <a:rPr lang="cs-CZ" dirty="0" err="1"/>
              <a:t>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power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290" y="1825625"/>
            <a:ext cx="1105951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Estonia (2007) and Latvia (2008)</a:t>
            </a:r>
          </a:p>
          <a:p>
            <a:r>
              <a:rPr lang="en-US" dirty="0"/>
              <a:t>Similar modus operandi (</a:t>
            </a:r>
            <a:r>
              <a:rPr lang="en-US" dirty="0" err="1"/>
              <a:t>DDoS</a:t>
            </a:r>
            <a:r>
              <a:rPr lang="en-US" dirty="0"/>
              <a:t>, defacement and malware)</a:t>
            </a:r>
          </a:p>
          <a:p>
            <a:r>
              <a:rPr lang="en-US" dirty="0"/>
              <a:t>Russian Federation – absence of direct evidence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Estonia</a:t>
            </a:r>
            <a:r>
              <a:rPr lang="cs-CZ" dirty="0"/>
              <a:t> -  </a:t>
            </a:r>
            <a:r>
              <a:rPr lang="en-US" dirty="0"/>
              <a:t>due to the removal of the bronze statue of an unknown Soviet soldier</a:t>
            </a:r>
            <a:endParaRPr lang="cs-CZ" dirty="0"/>
          </a:p>
          <a:p>
            <a:r>
              <a:rPr lang="en-US" dirty="0"/>
              <a:t>for RF symbol of freedom vs. symbol of occupation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Latvia – main reasons: law about </a:t>
            </a:r>
            <a:r>
              <a:rPr lang="cs-CZ" dirty="0"/>
              <a:t>non-</a:t>
            </a:r>
            <a:r>
              <a:rPr lang="cs-CZ" dirty="0" err="1"/>
              <a:t>acceptance</a:t>
            </a:r>
            <a:r>
              <a:rPr lang="cs-CZ" dirty="0"/>
              <a:t> N</a:t>
            </a:r>
            <a:r>
              <a:rPr lang="en-US" dirty="0"/>
              <a:t>a</a:t>
            </a:r>
            <a:r>
              <a:rPr lang="cs-CZ" dirty="0" err="1"/>
              <a:t>zi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/>
              <a:t>S</a:t>
            </a:r>
            <a:r>
              <a:rPr lang="en-US" dirty="0" err="1"/>
              <a:t>oviet</a:t>
            </a:r>
            <a:r>
              <a:rPr lang="en-US" dirty="0"/>
              <a:t> symbols, planning of American antimissile defense 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9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1441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attack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229" y="1825625"/>
            <a:ext cx="109245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Georgia (2008)</a:t>
            </a:r>
          </a:p>
          <a:p>
            <a:pPr>
              <a:buFontTx/>
              <a:buChar char="-"/>
            </a:pPr>
            <a:r>
              <a:rPr lang="cs-CZ" dirty="0"/>
              <a:t>I</a:t>
            </a:r>
            <a:r>
              <a:rPr lang="en-US" dirty="0"/>
              <a:t>n the background of a five-day war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T</a:t>
            </a:r>
            <a:r>
              <a:rPr lang="en-US" dirty="0" err="1"/>
              <a:t>arget</a:t>
            </a:r>
            <a:r>
              <a:rPr lang="en-US" dirty="0"/>
              <a:t>: destroying of active communication and information 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en-US" dirty="0"/>
              <a:t>e</a:t>
            </a:r>
            <a:r>
              <a:rPr lang="cs-CZ" dirty="0" err="1"/>
              <a:t>thods</a:t>
            </a:r>
            <a:r>
              <a:rPr lang="en-US" dirty="0"/>
              <a:t>: defacement</a:t>
            </a:r>
            <a:r>
              <a:rPr lang="cs-CZ" dirty="0"/>
              <a:t>, </a:t>
            </a:r>
            <a:r>
              <a:rPr lang="cs-CZ" dirty="0" err="1"/>
              <a:t>DoS</a:t>
            </a:r>
            <a:r>
              <a:rPr lang="cs-CZ" dirty="0"/>
              <a:t>, </a:t>
            </a:r>
            <a:r>
              <a:rPr lang="cs-CZ" dirty="0" err="1"/>
              <a:t>DDoS</a:t>
            </a:r>
            <a:r>
              <a:rPr lang="cs-CZ" dirty="0"/>
              <a:t>, </a:t>
            </a:r>
            <a:r>
              <a:rPr lang="cs-CZ" dirty="0" err="1"/>
              <a:t>malware</a:t>
            </a:r>
            <a:endParaRPr lang="cs-CZ" dirty="0"/>
          </a:p>
          <a:p>
            <a:pPr>
              <a:buFontTx/>
              <a:buChar char="-"/>
            </a:pPr>
            <a:r>
              <a:rPr lang="en-US" dirty="0"/>
              <a:t>Patriotic hacking </a:t>
            </a:r>
            <a:r>
              <a:rPr lang="cs-CZ" dirty="0"/>
              <a:t>(</a:t>
            </a:r>
            <a:r>
              <a:rPr lang="en-US" dirty="0"/>
              <a:t>nationalistic mode in society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 err="1"/>
              <a:t>Russian</a:t>
            </a:r>
            <a:r>
              <a:rPr lang="cs-CZ" dirty="0"/>
              <a:t> Business Network </a:t>
            </a:r>
          </a:p>
          <a:p>
            <a:pPr>
              <a:buFontTx/>
              <a:buChar char="-"/>
            </a:pPr>
            <a:r>
              <a:rPr lang="en-US" dirty="0"/>
              <a:t>Attacks also on RF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29229" y="1815793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ollage created by hackers (image reproduced from Russian site, lenta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92" y="28520"/>
            <a:ext cx="3876675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29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http://www.bibliotecapleyades.net/imagenes_sociopol/middleeast12_04.jpg"/>
          <p:cNvPicPr>
            <a:picLocks noChangeAspect="1" noChangeArrowheads="1"/>
          </p:cNvPicPr>
          <p:nvPr/>
        </p:nvPicPr>
        <p:blipFill rotWithShape="1">
          <a:blip r:embed="rId2"/>
          <a:srcRect r="50251"/>
          <a:stretch/>
        </p:blipFill>
        <p:spPr bwMode="auto">
          <a:xfrm>
            <a:off x="1886989" y="0"/>
            <a:ext cx="8051338" cy="6743334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a/a9/Destroyed_Reactor.jpg"/>
          <p:cNvPicPr>
            <a:picLocks noChangeAspect="1" noChangeArrowheads="1"/>
          </p:cNvPicPr>
          <p:nvPr/>
        </p:nvPicPr>
        <p:blipFill>
          <a:blip r:embed="rId3"/>
          <a:srcRect l="4651" r="13953"/>
          <a:stretch>
            <a:fillRect/>
          </a:stretch>
        </p:blipFill>
        <p:spPr bwMode="auto">
          <a:xfrm rot="16200000">
            <a:off x="2403672" y="123077"/>
            <a:ext cx="6722410" cy="6518101"/>
          </a:xfrm>
          <a:prstGeom prst="rect">
            <a:avLst/>
          </a:prstGeom>
          <a:noFill/>
        </p:spPr>
      </p:pic>
      <p:pic>
        <p:nvPicPr>
          <p:cNvPr id="6" name="Picture 2" descr="http://www.bibliotecapleyades.net/imagenes_sociopol/middleeast12_04.jpg">
            <a:extLst>
              <a:ext uri="{FF2B5EF4-FFF2-40B4-BE49-F238E27FC236}">
                <a16:creationId xmlns:a16="http://schemas.microsoft.com/office/drawing/2014/main" id="{1976CE82-DA46-467D-B593-E289965FB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0251"/>
          <a:stretch/>
        </p:blipFill>
        <p:spPr bwMode="auto">
          <a:xfrm>
            <a:off x="1886988" y="0"/>
            <a:ext cx="8051337" cy="674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4" y="1690688"/>
            <a:ext cx="4103669" cy="26622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war/ propaganda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0323" y="1474839"/>
            <a:ext cx="7256205" cy="47021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91" y="4041337"/>
            <a:ext cx="4078164" cy="27386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63" y="1573162"/>
            <a:ext cx="3891275" cy="2914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8" y="4565904"/>
            <a:ext cx="3238040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3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Demystification</a:t>
            </a:r>
            <a:r>
              <a:rPr lang="cs-CZ" dirty="0"/>
              <a:t> ???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1982: </a:t>
            </a:r>
            <a:r>
              <a:rPr lang="en-US" b="1" dirty="0"/>
              <a:t>trans-sib</a:t>
            </a:r>
            <a:r>
              <a:rPr lang="cs-CZ" b="1" dirty="0"/>
              <a:t>e</a:t>
            </a:r>
            <a:r>
              <a:rPr lang="en-US" b="1" dirty="0" err="1"/>
              <a:t>rian</a:t>
            </a:r>
            <a:r>
              <a:rPr lang="en-US" b="1" dirty="0"/>
              <a:t> sabotage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2000s: shot mafia boss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2008: Lodz trams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2014: steel mill hack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26" y="2313341"/>
            <a:ext cx="7144774" cy="33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4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Specific </a:t>
            </a:r>
          </a:p>
          <a:p>
            <a:r>
              <a:rPr lang="en-US" dirty="0"/>
              <a:t>Behavior </a:t>
            </a:r>
          </a:p>
          <a:p>
            <a:r>
              <a:rPr lang="en-US" dirty="0"/>
              <a:t>Activities</a:t>
            </a:r>
          </a:p>
          <a:p>
            <a:r>
              <a:rPr lang="en-US" dirty="0"/>
              <a:t>Purpose 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481781" y="1573161"/>
            <a:ext cx="5496232" cy="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1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445" y="717755"/>
            <a:ext cx="11248103" cy="5459207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                              Ideology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Individuals</a:t>
            </a:r>
            <a:r>
              <a:rPr lang="cs-CZ" dirty="0"/>
              <a:t>                                                                                                     </a:t>
            </a:r>
            <a:r>
              <a:rPr lang="en-US" dirty="0"/>
              <a:t> State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                   Profit</a:t>
            </a:r>
          </a:p>
        </p:txBody>
      </p:sp>
      <p:sp>
        <p:nvSpPr>
          <p:cNvPr id="11" name="Ovál 10"/>
          <p:cNvSpPr/>
          <p:nvPr/>
        </p:nvSpPr>
        <p:spPr>
          <a:xfrm>
            <a:off x="3742403" y="1285511"/>
            <a:ext cx="4707192" cy="10030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Hacktivism</a:t>
            </a:r>
            <a:r>
              <a:rPr lang="en-US" dirty="0"/>
              <a:t>              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itia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/>
              <a:t>     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Cyberterrorisms</a:t>
            </a:r>
            <a:r>
              <a:rPr lang="en-US" dirty="0"/>
              <a:t> </a:t>
            </a:r>
          </a:p>
        </p:txBody>
      </p:sp>
      <p:sp>
        <p:nvSpPr>
          <p:cNvPr id="12" name="Ovál 11"/>
          <p:cNvSpPr/>
          <p:nvPr/>
        </p:nvSpPr>
        <p:spPr>
          <a:xfrm>
            <a:off x="8359572" y="3170442"/>
            <a:ext cx="1694528" cy="21419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Espionage</a:t>
            </a:r>
            <a:endParaRPr lang="en-US" dirty="0"/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Sabot</a:t>
            </a:r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</a:t>
            </a:r>
            <a:endParaRPr lang="en-US" dirty="0"/>
          </a:p>
        </p:txBody>
      </p:sp>
      <p:cxnSp>
        <p:nvCxnSpPr>
          <p:cNvPr id="21" name="Přímá spojnice se šipkou 20"/>
          <p:cNvCxnSpPr/>
          <p:nvPr/>
        </p:nvCxnSpPr>
        <p:spPr>
          <a:xfrm flipV="1">
            <a:off x="1436737" y="4269558"/>
            <a:ext cx="9102215" cy="98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98" y="2424267"/>
            <a:ext cx="2143432" cy="12056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39" y="935510"/>
            <a:ext cx="1580589" cy="15805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9" y="2539500"/>
            <a:ext cx="1005963" cy="9079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87" y="106306"/>
            <a:ext cx="3412916" cy="258812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48" y="5426212"/>
            <a:ext cx="2221314" cy="136219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75" y="4644591"/>
            <a:ext cx="2857500" cy="1600200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3506428" y="4416790"/>
            <a:ext cx="3637936" cy="11310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Financial crime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Stolen </a:t>
            </a:r>
            <a:r>
              <a:rPr lang="en-US" dirty="0">
                <a:solidFill>
                  <a:schemeClr val="tx1"/>
                </a:solidFill>
              </a:rPr>
              <a:t>identity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6174657" y="1055665"/>
            <a:ext cx="9833" cy="56499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4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 of cyber security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CIA</a:t>
            </a:r>
          </a:p>
          <a:p>
            <a:r>
              <a:rPr lang="en-US" dirty="0"/>
              <a:t>Confidentiality </a:t>
            </a:r>
          </a:p>
          <a:p>
            <a:r>
              <a:rPr lang="en-US" dirty="0"/>
              <a:t>Integrity </a:t>
            </a:r>
            <a:endParaRPr lang="cs-CZ" dirty="0"/>
          </a:p>
          <a:p>
            <a:r>
              <a:rPr lang="en-US" dirty="0"/>
              <a:t>Availability 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state activities in cyberspace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Espionage</a:t>
            </a:r>
          </a:p>
          <a:p>
            <a:r>
              <a:rPr lang="en-US" dirty="0"/>
              <a:t>Sabotage</a:t>
            </a:r>
          </a:p>
          <a:p>
            <a:r>
              <a:rPr lang="en-US" dirty="0"/>
              <a:t>Censure </a:t>
            </a:r>
          </a:p>
          <a:p>
            <a:r>
              <a:rPr lang="en-US" dirty="0"/>
              <a:t>Information</a:t>
            </a:r>
            <a:r>
              <a:rPr lang="cs-CZ" dirty="0"/>
              <a:t> </a:t>
            </a:r>
            <a:r>
              <a:rPr lang="en-US" dirty="0"/>
              <a:t>war/propaganda </a:t>
            </a:r>
          </a:p>
          <a:p>
            <a:r>
              <a:rPr lang="en-US" dirty="0" err="1"/>
              <a:t>Demonstr</a:t>
            </a:r>
            <a:r>
              <a:rPr lang="cs-CZ" dirty="0" err="1"/>
              <a:t>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power</a:t>
            </a:r>
            <a:endParaRPr lang="en-US" dirty="0"/>
          </a:p>
          <a:p>
            <a:r>
              <a:rPr lang="cs-CZ" dirty="0"/>
              <a:t>Support </a:t>
            </a:r>
            <a:r>
              <a:rPr lang="en-US" dirty="0"/>
              <a:t>of</a:t>
            </a:r>
            <a:r>
              <a:rPr lang="cs-CZ" dirty="0"/>
              <a:t> </a:t>
            </a:r>
            <a:r>
              <a:rPr lang="en-US" dirty="0"/>
              <a:t>conventional attack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</a:t>
            </a:r>
            <a:r>
              <a:rPr lang="cs-CZ" dirty="0"/>
              <a:t> e</a:t>
            </a:r>
            <a:r>
              <a:rPr lang="en-US" dirty="0" err="1"/>
              <a:t>spionage</a:t>
            </a:r>
            <a:r>
              <a:rPr lang="en-US" dirty="0"/>
              <a:t> vs. Sabotage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Espionage </a:t>
            </a:r>
          </a:p>
          <a:p>
            <a:r>
              <a:rPr lang="en-US" dirty="0"/>
              <a:t>Obtaining strategically sensitive or strategically important information from individuals or organizations by using or targeting IT means. It is used most often in the context of obtaining a political, economic or military supremacy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en-US" dirty="0"/>
              <a:t>Sabotage</a:t>
            </a:r>
            <a:endParaRPr lang="cs-CZ" dirty="0"/>
          </a:p>
          <a:p>
            <a:r>
              <a:rPr lang="en-US" dirty="0"/>
              <a:t>Deliberate action aimed at weakening a polity or corporation through subversion, obstruction, disruption or destruction. In a workplace setting, sabotage is the conscious withdrawal of efficiency generally directed at causing some change in workplace conditions</a:t>
            </a:r>
            <a:r>
              <a:rPr lang="cs-CZ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</a:t>
            </a:r>
            <a:r>
              <a:rPr lang="cs-CZ" dirty="0"/>
              <a:t>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8" y="1690688"/>
            <a:ext cx="3225135" cy="1977783"/>
          </a:xfrm>
        </p:spPr>
      </p:pic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1" y="1174186"/>
            <a:ext cx="5715000" cy="3762375"/>
          </a:xfrm>
          <a:prstGeom prst="rect">
            <a:avLst/>
          </a:prstGeom>
        </p:spPr>
      </p:pic>
      <p:pic>
        <p:nvPicPr>
          <p:cNvPr id="7" name="Shape 135">
            <a:extLst>
              <a:ext uri="{FF2B5EF4-FFF2-40B4-BE49-F238E27FC236}">
                <a16:creationId xmlns:a16="http://schemas.microsoft.com/office/drawing/2014/main" id="{5B88030D-3225-4DAA-A735-D170EFEACBB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735" y="3452812"/>
            <a:ext cx="6190673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44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3806"/>
            <a:ext cx="5107629" cy="34050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87" y="2598793"/>
            <a:ext cx="3839190" cy="37882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Censorship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Commonly linked with non-democratic regimes</a:t>
            </a:r>
          </a:p>
          <a:p>
            <a:r>
              <a:rPr lang="en-US" dirty="0"/>
              <a:t>Halal internet vs. forbidden applications</a:t>
            </a:r>
            <a:endParaRPr lang="cs-CZ" dirty="0"/>
          </a:p>
          <a:p>
            <a:r>
              <a:rPr lang="en-US" dirty="0"/>
              <a:t>Different methods of circumvention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9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1B9F-F94D-4AD4-9B87-709965EB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FB35-4DF9-4340-9395-267142CEF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419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Repressive or suppressive</a:t>
            </a:r>
          </a:p>
          <a:p>
            <a:r>
              <a:rPr lang="en-US" dirty="0"/>
              <a:t>For law enforcement</a:t>
            </a:r>
          </a:p>
          <a:p>
            <a:endParaRPr lang="en-US" dirty="0"/>
          </a:p>
          <a:p>
            <a:r>
              <a:rPr lang="en-US" dirty="0"/>
              <a:t>Potential targets:</a:t>
            </a:r>
          </a:p>
          <a:p>
            <a:pPr lvl="1"/>
            <a:r>
              <a:rPr lang="en-US" dirty="0"/>
              <a:t>Criminals, terrorists</a:t>
            </a:r>
          </a:p>
          <a:p>
            <a:pPr lvl="1"/>
            <a:r>
              <a:rPr lang="en-US" dirty="0"/>
              <a:t>Dissidents, journalists</a:t>
            </a:r>
          </a:p>
          <a:p>
            <a:pPr lvl="1"/>
            <a:r>
              <a:rPr lang="en-US" dirty="0"/>
              <a:t>Minorities, foreigners</a:t>
            </a:r>
            <a:endParaRPr lang="cs-CZ" dirty="0"/>
          </a:p>
        </p:txBody>
      </p:sp>
      <p:pic>
        <p:nvPicPr>
          <p:cNvPr id="1026" name="Picture 2" descr="Image result for finfisher">
            <a:extLst>
              <a:ext uri="{FF2B5EF4-FFF2-40B4-BE49-F238E27FC236}">
                <a16:creationId xmlns:a16="http://schemas.microsoft.com/office/drawing/2014/main" id="{CFABE445-F493-4833-90D3-9C45F115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24025"/>
            <a:ext cx="69342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211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337</Words>
  <Application>Microsoft Office PowerPoint</Application>
  <PresentationFormat>Širokoúhlá obrazovka</PresentationFormat>
  <Paragraphs>82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IT and the state</vt:lpstr>
      <vt:lpstr>In general </vt:lpstr>
      <vt:lpstr>Prezentace aplikace PowerPoint</vt:lpstr>
      <vt:lpstr>Triad of cyber security</vt:lpstr>
      <vt:lpstr>Main state activities in cyberspace</vt:lpstr>
      <vt:lpstr>Cyber espionage vs. Sabotage </vt:lpstr>
      <vt:lpstr>Cases </vt:lpstr>
      <vt:lpstr>Censorship</vt:lpstr>
      <vt:lpstr>Surveillance</vt:lpstr>
      <vt:lpstr>Demonstration of power</vt:lpstr>
      <vt:lpstr>Support conventional attack</vt:lpstr>
      <vt:lpstr>Prezentace aplikace PowerPoint</vt:lpstr>
      <vt:lpstr>Information war/ propaganda </vt:lpstr>
      <vt:lpstr>Demystification ???</vt:lpstr>
    </vt:vector>
  </TitlesOfParts>
  <Company>NBÚ, Na Popelce 2, Praha 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 stát</dc:title>
  <dc:creator>Veronika Netolická</dc:creator>
  <cp:lastModifiedBy>Ucitel</cp:lastModifiedBy>
  <cp:revision>67</cp:revision>
  <dcterms:created xsi:type="dcterms:W3CDTF">2017-10-03T08:27:47Z</dcterms:created>
  <dcterms:modified xsi:type="dcterms:W3CDTF">2019-10-09T12:04:12Z</dcterms:modified>
</cp:coreProperties>
</file>