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5" r:id="rId9"/>
    <p:sldId id="266" r:id="rId10"/>
    <p:sldId id="268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82" r:id="rId20"/>
    <p:sldId id="281" r:id="rId21"/>
    <p:sldId id="283" r:id="rId22"/>
    <p:sldId id="284" r:id="rId23"/>
    <p:sldId id="285" r:id="rId24"/>
    <p:sldId id="286" r:id="rId25"/>
    <p:sldId id="289" r:id="rId26"/>
    <p:sldId id="288" r:id="rId27"/>
    <p:sldId id="287" r:id="rId2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0A41F-E0AA-4DA2-95DF-ADC2D8FA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68255B-6C65-48CF-9979-C5079F07D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24E7C5-1218-4B71-8AB1-16A73AC5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920E7E-6AEA-45CB-9E22-389D7D3A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7D376A-2722-48E9-B0BD-A6CE0D3D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53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171C1-0EEE-4573-8E8D-C72613E6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803E327-FABC-4449-920E-6AEDC855E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CF4664-FEBA-4D1B-8483-E72C17F6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99E78E-8C05-41F5-9C54-1668BB33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8F62ED-1B1E-4C50-9295-FD861047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E362C65-FD43-423F-94D8-A861330AE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1584779-E6A9-4845-AB88-C85349911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4291DD-516B-4360-A50C-BF6E9EBC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8A327F-87C8-41F4-91D0-302787EA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8AE40E-91C3-4F5D-A1E0-49544212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0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9211B-761A-4A3D-A62E-13767751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DA62B0-979A-4F1F-8176-C5A350B81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90E6AB-8653-4DB2-8EA0-3506E0D7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72F202-2F01-44FA-BA9B-7479C254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A53539-C06A-408B-876D-8E6F9481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9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DD4C-68CD-43E6-B3DD-70908960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149469F-2B68-4DAD-AE1C-487D8754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64B8D2-DA9E-4A3A-9434-60B7C1EB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6A0D6F-4D7A-442D-B376-46DF8E5A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96A6B6-047F-4F09-933E-DDB5A33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8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AD6E2-1656-4E1B-9E02-0682F510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C60BEE-8AAE-4EC6-BD62-2FB7D979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9FDBF25-756D-4C71-924B-F6A6122B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D92223A-D8B2-4127-BE42-868AC176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E9FA7C-5979-43BC-A4F0-4FDE29E4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72A0AD-C960-4C34-803E-FAAD23A3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5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148A-E97E-4AC4-9391-CFF35D7F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AF11FC5-087A-486D-95C0-B34B92C6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78F68E4-1E67-45AC-8BFE-9BA4B438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C46BBAE-7D6F-4686-8B92-1096F207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8E22028-8A3E-49A5-A1EB-906E5A8DF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12B3635-90BB-42F5-B2EB-6B996A20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3F34247-4A08-46FB-BC3A-A4750F2C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F0EE758-484D-494C-A5B6-E0DA66D6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95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80457-EF37-44F1-A0C7-A21B7D8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B604DCE-4D9F-4877-8E2D-5D2AD10E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92F990-B042-4BE3-B900-1C4D0283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E760057-FC4C-4E38-8EC4-93EAF338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2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7CDE72E-72DF-4441-8B86-EEB0CA5C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7F11E13-0D5A-4391-9B61-36012E72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126F4B-7E6E-48CB-8082-E36DAD7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59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57CEA-8800-4F23-B24C-BF43D932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280B26-23CA-4D8D-A701-147FE3A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28E08EA-0DE8-45AF-B684-CFCCE8442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E448F86-6BE0-49AB-ACEC-055D6F8D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B765CF-DDF1-40F0-923C-3A1945B5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C7F1FE9-4854-415A-8021-7EBF4E21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31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3A3D-779B-4BBD-B770-79BF2021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E775516-8FDB-4EFE-854D-66A3BE4FA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E9BD81B-DE69-4BFD-AA2C-6DE98BC2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9443447-128B-4088-817D-76DA4473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2EDAFE9-B9C3-414A-BE6C-9D954319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BDCBEB-8729-43AF-9C69-513288E2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5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B16E121-A81D-4DFD-86F4-38618431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F3D1D73-3464-4C00-B39E-6E1D7578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123E64-0CC4-4FFC-B39C-9127BFA62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E7F2-8E08-45F0-9BE0-177DFD88A1E8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AD57A9-2602-476C-B3C6-9BBDCB9A1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0385DB-2176-48AC-8109-B1B631EEA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5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2FCA0-685B-4E24-A883-71AECD3EB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Research Basics and Research Design I</a:t>
            </a:r>
            <a:endParaRPr lang="sk-SK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89A035-1AFB-434B-AAD1-3F6DAD12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9057"/>
            <a:ext cx="9144000" cy="1064232"/>
          </a:xfrm>
        </p:spPr>
        <p:txBody>
          <a:bodyPr/>
          <a:lstStyle/>
          <a:p>
            <a:r>
              <a:rPr lang="en-US" dirty="0"/>
              <a:t>Methodology of Conflict and Democracy Studies</a:t>
            </a:r>
          </a:p>
          <a:p>
            <a:r>
              <a:rPr lang="en-US" dirty="0"/>
              <a:t>September 23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764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BE272-CCCE-4C8E-98A4-E5A16C1E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A911F7-4E19-4FF6-8848-66C5F1804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Beware of normative RQ</a:t>
            </a:r>
          </a:p>
          <a:p>
            <a:endParaRPr lang="en-US" dirty="0"/>
          </a:p>
          <a:p>
            <a:r>
              <a:rPr lang="en-US" i="1" dirty="0"/>
              <a:t>Is it correct to apply gender quota?</a:t>
            </a:r>
          </a:p>
          <a:p>
            <a:r>
              <a:rPr lang="en-US" i="1" dirty="0"/>
              <a:t>Was the election of E. Macron a good decision of French citizens?</a:t>
            </a:r>
          </a:p>
          <a:p>
            <a:endParaRPr lang="en-US" dirty="0"/>
          </a:p>
          <a:p>
            <a:r>
              <a:rPr lang="en-US" dirty="0"/>
              <a:t>Normative RQ cannot be answered using empirical data</a:t>
            </a:r>
          </a:p>
          <a:p>
            <a:endParaRPr lang="en-US" dirty="0"/>
          </a:p>
          <a:p>
            <a:r>
              <a:rPr lang="en-US" dirty="0"/>
              <a:t>Solution – reformulation of RQ (changes also its content)</a:t>
            </a:r>
          </a:p>
          <a:p>
            <a:endParaRPr lang="en-US" dirty="0"/>
          </a:p>
          <a:p>
            <a:r>
              <a:rPr lang="en-US" i="1" dirty="0"/>
              <a:t>Do French citizens think that electing E. Macron for president was a good decision?</a:t>
            </a:r>
          </a:p>
        </p:txBody>
      </p:sp>
    </p:spTree>
    <p:extLst>
      <p:ext uri="{BB962C8B-B14F-4D97-AF65-F5344CB8AC3E}">
        <p14:creationId xmlns:p14="http://schemas.microsoft.com/office/powerpoint/2010/main" val="10374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4DC1C-5042-4BD9-895F-E6F860D7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0D70E0-3BB2-4D47-A51F-EC2168E9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Logical conjecture about the nature of relationships between two or more variables expressed in the form of a testable statement </a:t>
            </a:r>
            <a:r>
              <a:rPr lang="en-US" dirty="0"/>
              <a:t>(O’Leary 2004)</a:t>
            </a:r>
          </a:p>
          <a:p>
            <a:r>
              <a:rPr lang="en-US" dirty="0"/>
              <a:t>Hypotheses are derived from theory</a:t>
            </a:r>
          </a:p>
          <a:p>
            <a:endParaRPr lang="en-US" dirty="0"/>
          </a:p>
          <a:p>
            <a:r>
              <a:rPr lang="en-US" dirty="0"/>
              <a:t>Main elements: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Relationship between at least two variables</a:t>
            </a:r>
          </a:p>
          <a:p>
            <a:pPr lvl="1"/>
            <a:r>
              <a:rPr lang="en-US" dirty="0"/>
              <a:t>Expectation backed by the literature</a:t>
            </a:r>
          </a:p>
          <a:p>
            <a:endParaRPr lang="en-US" dirty="0"/>
          </a:p>
          <a:p>
            <a:r>
              <a:rPr lang="en-US" i="1" dirty="0"/>
              <a:t>‘Increasing unemployment rate leads to higher local support of far right parties.’</a:t>
            </a:r>
          </a:p>
          <a:p>
            <a:r>
              <a:rPr lang="en-US" i="1" dirty="0"/>
              <a:t>‘Terrorist attacks with victims increase the fear of society to a higher extent than terrorist attacks without victims.’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18612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A2C6B-DD7D-4676-BD8C-5836082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FFD60C-CD0E-4E11-AAFA-86FFF8F0F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necessary part of any research</a:t>
            </a:r>
          </a:p>
          <a:p>
            <a:endParaRPr lang="en-US" dirty="0"/>
          </a:p>
          <a:p>
            <a:r>
              <a:rPr lang="en-US" dirty="0"/>
              <a:t>Hypotheses are used for testing theory</a:t>
            </a:r>
          </a:p>
          <a:p>
            <a:endParaRPr lang="en-US" dirty="0"/>
          </a:p>
          <a:p>
            <a:r>
              <a:rPr lang="en-US" dirty="0"/>
              <a:t>Key questions:</a:t>
            </a:r>
          </a:p>
          <a:p>
            <a:pPr lvl="1"/>
            <a:r>
              <a:rPr lang="en-US" dirty="0"/>
              <a:t>Does the theory suggest a relationship between variables?</a:t>
            </a:r>
          </a:p>
          <a:p>
            <a:pPr lvl="1"/>
            <a:r>
              <a:rPr lang="en-US" dirty="0"/>
              <a:t>Does it suggest the direction of such relationship?</a:t>
            </a:r>
          </a:p>
          <a:p>
            <a:endParaRPr lang="en-US" dirty="0"/>
          </a:p>
          <a:p>
            <a:r>
              <a:rPr lang="en-US" dirty="0"/>
              <a:t>Placing hypotheses </a:t>
            </a:r>
            <a:r>
              <a:rPr lang="en-US" b="1" u="sng" dirty="0"/>
              <a:t>before</a:t>
            </a:r>
            <a:r>
              <a:rPr lang="en-US" dirty="0"/>
              <a:t> the theory is senseless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574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6A8C8-DFCC-4E4C-A8BA-BE1B2C58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Research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3995A9-7876-4870-A27B-4C41474A5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ways – inductive and deductive</a:t>
            </a:r>
          </a:p>
          <a:p>
            <a:endParaRPr lang="en-US" dirty="0"/>
          </a:p>
          <a:p>
            <a:r>
              <a:rPr lang="en-US" dirty="0"/>
              <a:t>Inductive:</a:t>
            </a:r>
          </a:p>
          <a:p>
            <a:pPr lvl="1"/>
            <a:r>
              <a:rPr lang="en-US" dirty="0"/>
              <a:t>Explorative, search for patterns</a:t>
            </a:r>
          </a:p>
          <a:p>
            <a:pPr lvl="1"/>
            <a:r>
              <a:rPr lang="en-US" dirty="0"/>
              <a:t>Main aim is generalization and formulation of new theories</a:t>
            </a:r>
          </a:p>
          <a:p>
            <a:endParaRPr lang="en-US" dirty="0"/>
          </a:p>
          <a:p>
            <a:r>
              <a:rPr lang="en-US" dirty="0"/>
              <a:t>Deductive:</a:t>
            </a:r>
          </a:p>
          <a:p>
            <a:pPr lvl="1"/>
            <a:r>
              <a:rPr lang="en-US" dirty="0"/>
              <a:t>Builds on previous knowledge</a:t>
            </a:r>
          </a:p>
          <a:p>
            <a:pPr lvl="1"/>
            <a:r>
              <a:rPr lang="en-US" dirty="0"/>
              <a:t>Main aim is to test existing theories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327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5A346-8C8D-43CC-AD07-FDF5E4E7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Research</a:t>
            </a:r>
            <a:endParaRPr lang="sk-SK" dirty="0"/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B4741E4B-4594-4E89-ABB5-3A88831C5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051851"/>
              </p:ext>
            </p:extLst>
          </p:nvPr>
        </p:nvGraphicFramePr>
        <p:xfrm>
          <a:off x="838200" y="1898080"/>
          <a:ext cx="10794476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Inductive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Deductive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Observation, data collection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Theory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hypotheses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Search for patterns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Test of hypotheses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Generalization, new theories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Confirmation / rejection of theories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0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424DD-1E85-4F29-8C9C-A871715F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A42941-ADC8-4280-AFCB-DFE4C72E8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set of statements that collectively describe and explain a phenomenon, its causes or consequences</a:t>
            </a:r>
          </a:p>
          <a:p>
            <a:endParaRPr lang="en-US" dirty="0"/>
          </a:p>
          <a:p>
            <a:r>
              <a:rPr lang="en-US" dirty="0"/>
              <a:t>These statements are at a higher level of abstraction than simple facts</a:t>
            </a:r>
          </a:p>
          <a:p>
            <a:endParaRPr lang="en-US" dirty="0"/>
          </a:p>
          <a:p>
            <a:r>
              <a:rPr lang="en-US" dirty="0"/>
              <a:t>Objective - not only to describe but also to explain</a:t>
            </a:r>
          </a:p>
          <a:p>
            <a:endParaRPr lang="en-US" dirty="0"/>
          </a:p>
          <a:p>
            <a:r>
              <a:rPr lang="en-US" dirty="0"/>
              <a:t>Explanation of things based on ‘</a:t>
            </a:r>
            <a:r>
              <a:rPr lang="en-US" b="1" dirty="0"/>
              <a:t>if A then B’ </a:t>
            </a:r>
            <a:r>
              <a:rPr lang="en-US" dirty="0"/>
              <a:t>logic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Theory is nothing more than a set of causal laws and hypotheses (Van </a:t>
            </a:r>
            <a:r>
              <a:rPr lang="en-US" dirty="0" err="1"/>
              <a:t>Evera</a:t>
            </a:r>
            <a:r>
              <a:rPr lang="en-US" dirty="0"/>
              <a:t>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286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31957-EDB4-44BA-BDF2-B202730B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461B8C-D1F8-40DE-9751-FD81002A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store concepts from the social reality</a:t>
            </a:r>
          </a:p>
          <a:p>
            <a:endParaRPr lang="en-US" dirty="0"/>
          </a:p>
          <a:p>
            <a:r>
              <a:rPr lang="en-US" dirty="0"/>
              <a:t>Elements of each variable:</a:t>
            </a:r>
          </a:p>
          <a:p>
            <a:pPr lvl="1"/>
            <a:r>
              <a:rPr lang="en-US" dirty="0"/>
              <a:t>Label – name / description</a:t>
            </a:r>
          </a:p>
          <a:p>
            <a:pPr lvl="1"/>
            <a:r>
              <a:rPr lang="en-US" dirty="0"/>
              <a:t>Values – denominations of occurrence of the variable</a:t>
            </a:r>
          </a:p>
          <a:p>
            <a:endParaRPr lang="en-US" dirty="0"/>
          </a:p>
          <a:p>
            <a:r>
              <a:rPr lang="en-US" dirty="0"/>
              <a:t>Example – a variable concerning income:</a:t>
            </a:r>
          </a:p>
          <a:p>
            <a:pPr lvl="1"/>
            <a:r>
              <a:rPr lang="en-US" dirty="0"/>
              <a:t>Label – ‘income’</a:t>
            </a:r>
          </a:p>
          <a:p>
            <a:pPr lvl="1"/>
            <a:r>
              <a:rPr lang="en-US" dirty="0"/>
              <a:t>Values – expression in a certain currency (EUR, USD, GBP etc.)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677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C9547-6DA7-43A2-AF3C-FE7468A8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C9F77F-FA5C-42F5-958D-39A9DC75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 role of research – identify and explain causal relationships between variables</a:t>
            </a:r>
          </a:p>
          <a:p>
            <a:endParaRPr lang="en-US" dirty="0"/>
          </a:p>
          <a:p>
            <a:r>
              <a:rPr lang="en-US" dirty="0"/>
              <a:t>We distinguish between:</a:t>
            </a:r>
          </a:p>
          <a:p>
            <a:pPr lvl="1"/>
            <a:r>
              <a:rPr lang="en-US" dirty="0"/>
              <a:t>Independent (explanatory) variables – suggested cause</a:t>
            </a:r>
          </a:p>
          <a:p>
            <a:pPr lvl="1"/>
            <a:r>
              <a:rPr lang="en-US" dirty="0"/>
              <a:t>Dependent (outcome) variables – suggested consequence</a:t>
            </a:r>
          </a:p>
          <a:p>
            <a:endParaRPr lang="en-US" dirty="0"/>
          </a:p>
          <a:p>
            <a:r>
              <a:rPr lang="en-US" i="1" dirty="0"/>
              <a:t>Higher inflation decreases probability of government to win election</a:t>
            </a:r>
          </a:p>
          <a:p>
            <a:pPr lvl="1"/>
            <a:r>
              <a:rPr lang="en-US" dirty="0"/>
              <a:t>Search for variables</a:t>
            </a:r>
          </a:p>
          <a:p>
            <a:pPr lvl="1"/>
            <a:r>
              <a:rPr lang="en-US" dirty="0"/>
              <a:t>Which one is independent and which one is dependent?</a:t>
            </a:r>
          </a:p>
        </p:txBody>
      </p:sp>
    </p:spTree>
    <p:extLst>
      <p:ext uri="{BB962C8B-B14F-4D97-AF65-F5344CB8AC3E}">
        <p14:creationId xmlns:p14="http://schemas.microsoft.com/office/powerpoint/2010/main" val="317087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48066-66CE-4BAC-9181-65039E7E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450A58-780F-467A-919D-A4B8937A8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Basically what is this course all about</a:t>
            </a:r>
          </a:p>
          <a:p>
            <a:endParaRPr lang="en-US" dirty="0"/>
          </a:p>
          <a:p>
            <a:r>
              <a:rPr lang="en-US" dirty="0"/>
              <a:t>Causal effect:</a:t>
            </a:r>
          </a:p>
          <a:p>
            <a:pPr lvl="1"/>
            <a:r>
              <a:rPr lang="en-US" dirty="0"/>
              <a:t>Change the value of a dependent variable if the value of an independent variable changes</a:t>
            </a:r>
          </a:p>
          <a:p>
            <a:endParaRPr lang="en-US" dirty="0"/>
          </a:p>
          <a:p>
            <a:r>
              <a:rPr lang="en-US" dirty="0"/>
              <a:t>Causal mechanism:</a:t>
            </a:r>
          </a:p>
          <a:p>
            <a:pPr lvl="1"/>
            <a:r>
              <a:rPr lang="en-US" dirty="0"/>
              <a:t>Explanation of the link between cause and effect</a:t>
            </a:r>
          </a:p>
          <a:p>
            <a:pPr lvl="1"/>
            <a:r>
              <a:rPr lang="en-US" dirty="0"/>
              <a:t>Clarifies the nature of the relationship between independent and dependent variables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259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cdn.flaticon.com/png/256/32165.png">
            <a:extLst>
              <a:ext uri="{FF2B5EF4-FFF2-40B4-BE49-F238E27FC236}">
                <a16:creationId xmlns:a16="http://schemas.microsoft.com/office/drawing/2014/main" id="{38802EC1-96D4-4DD1-B266-0A3D6B9B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86" y="2802563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tsunami real photos">
            <a:extLst>
              <a:ext uri="{FF2B5EF4-FFF2-40B4-BE49-F238E27FC236}">
                <a16:creationId xmlns:a16="http://schemas.microsoft.com/office/drawing/2014/main" id="{2C73111F-2604-41E1-B61E-D2439CDC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5" y="268929"/>
            <a:ext cx="4133647" cy="27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tsunami real photos">
            <a:extLst>
              <a:ext uri="{FF2B5EF4-FFF2-40B4-BE49-F238E27FC236}">
                <a16:creationId xmlns:a16="http://schemas.microsoft.com/office/drawing/2014/main" id="{D4B97B2C-5712-44B2-8766-852460A9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78" y="3656954"/>
            <a:ext cx="4670915" cy="297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9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D9D66-AFB2-4FC8-AD0D-EF52FFC5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lecture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994443-51B6-42E3-A8DB-20D1FEFD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research and methodology</a:t>
            </a:r>
          </a:p>
          <a:p>
            <a:endParaRPr lang="en-US" dirty="0"/>
          </a:p>
          <a:p>
            <a:r>
              <a:rPr lang="en-US" dirty="0"/>
              <a:t>How to do research?</a:t>
            </a:r>
          </a:p>
          <a:p>
            <a:endParaRPr lang="en-US" dirty="0"/>
          </a:p>
          <a:p>
            <a:r>
              <a:rPr lang="en-US" dirty="0"/>
              <a:t>What is a good research?</a:t>
            </a:r>
          </a:p>
          <a:p>
            <a:endParaRPr lang="en-US" dirty="0"/>
          </a:p>
          <a:p>
            <a:r>
              <a:rPr lang="en-US" dirty="0"/>
              <a:t>Basic concepts that you need to know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ed.unc.edu/ophth/news/june-is-uv-safety-month/image">
            <a:extLst>
              <a:ext uri="{FF2B5EF4-FFF2-40B4-BE49-F238E27FC236}">
                <a16:creationId xmlns:a16="http://schemas.microsoft.com/office/drawing/2014/main" id="{42136B60-AE74-44AE-ABB7-2A6F2E71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cdn.flaticon.com/png/256/32165.png">
            <a:extLst>
              <a:ext uri="{FF2B5EF4-FFF2-40B4-BE49-F238E27FC236}">
                <a16:creationId xmlns:a16="http://schemas.microsoft.com/office/drawing/2014/main" id="{38802EC1-96D4-4DD1-B266-0A3D6B9B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86" y="2802563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SrlwdnLzFD_uwHces_8K-WnASBXJBVay49ZAIyxSuHpT3O3sdqiQ">
            <a:extLst>
              <a:ext uri="{FF2B5EF4-FFF2-40B4-BE49-F238E27FC236}">
                <a16:creationId xmlns:a16="http://schemas.microsoft.com/office/drawing/2014/main" id="{877A2A5B-7595-4682-8B4B-F6C538FE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00" y="4168535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photosynthesis equation">
            <a:extLst>
              <a:ext uri="{FF2B5EF4-FFF2-40B4-BE49-F238E27FC236}">
                <a16:creationId xmlns:a16="http://schemas.microsoft.com/office/drawing/2014/main" id="{E222B1AE-63C2-42D0-9188-0DC2D84F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53" y="547424"/>
            <a:ext cx="5394494" cy="20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photosynthesis equation">
            <a:extLst>
              <a:ext uri="{FF2B5EF4-FFF2-40B4-BE49-F238E27FC236}">
                <a16:creationId xmlns:a16="http://schemas.microsoft.com/office/drawing/2014/main" id="{A6758F25-D97F-4323-9164-7014EC40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6" y="3802683"/>
            <a:ext cx="4776515" cy="25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7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25C2BD-1486-4363-82A2-8D4278ECE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Hypothesis 1</a:t>
            </a:r>
            <a:r>
              <a:rPr lang="en-US" dirty="0"/>
              <a:t>: </a:t>
            </a:r>
            <a:r>
              <a:rPr lang="en-US" i="1"/>
              <a:t>‘More life </a:t>
            </a:r>
            <a:r>
              <a:rPr lang="en-US" i="1" dirty="0"/>
              <a:t>experience leads to better career paths.’</a:t>
            </a:r>
          </a:p>
          <a:p>
            <a:endParaRPr lang="en-US" i="1" dirty="0"/>
          </a:p>
          <a:p>
            <a:r>
              <a:rPr lang="en-US" dirty="0"/>
              <a:t>What is </a:t>
            </a:r>
            <a:r>
              <a:rPr lang="en-US" i="1" dirty="0"/>
              <a:t>‘life experience’</a:t>
            </a:r>
            <a:r>
              <a:rPr lang="en-US" dirty="0"/>
              <a:t>?</a:t>
            </a:r>
          </a:p>
          <a:p>
            <a:r>
              <a:rPr lang="en-US" dirty="0"/>
              <a:t>What is a </a:t>
            </a:r>
            <a:r>
              <a:rPr lang="en-US" i="1" dirty="0"/>
              <a:t>‘better career path’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u="sng" dirty="0"/>
              <a:t>Hypothesis 2</a:t>
            </a:r>
            <a:r>
              <a:rPr lang="en-US" dirty="0"/>
              <a:t>: </a:t>
            </a:r>
            <a:r>
              <a:rPr lang="en-US" i="1" dirty="0"/>
              <a:t>‘Higher GDP allows countries to follow more ambitious national interests’</a:t>
            </a:r>
          </a:p>
          <a:p>
            <a:endParaRPr lang="en-US" dirty="0"/>
          </a:p>
          <a:p>
            <a:r>
              <a:rPr lang="en-US" dirty="0"/>
              <a:t>What are </a:t>
            </a:r>
            <a:r>
              <a:rPr lang="en-US" i="1" dirty="0"/>
              <a:t>‘national interests’</a:t>
            </a:r>
            <a:r>
              <a:rPr lang="en-US" dirty="0"/>
              <a:t>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057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D7875-1D37-49A3-BF32-31561D71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702B0E-8E64-4175-A322-8DEA84A3E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Transformation of concepts into measurable items</a:t>
            </a:r>
          </a:p>
          <a:p>
            <a:endParaRPr lang="en-US" dirty="0"/>
          </a:p>
          <a:p>
            <a:r>
              <a:rPr lang="en-US" dirty="0"/>
              <a:t>By operationalizing we define measurement of social phenomena that is hardly (or not at all) measurable directly</a:t>
            </a:r>
          </a:p>
          <a:p>
            <a:endParaRPr lang="en-US" dirty="0"/>
          </a:p>
          <a:p>
            <a:r>
              <a:rPr lang="en-US" dirty="0"/>
              <a:t>Europeanization, good character, tasty food, wonderful color, right-wing extremist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950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446CC-59BB-4D1F-B3EE-1241C3F1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these definitions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767510-32D7-4B92-B33E-5013105D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A nice person </a:t>
            </a:r>
            <a:r>
              <a:rPr lang="en-US" dirty="0"/>
              <a:t>– a person who is kind and caring and who everyone likes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A nice person </a:t>
            </a:r>
            <a:r>
              <a:rPr lang="en-US" dirty="0"/>
              <a:t>– a person who smiles at least ten times a day and when other people are asked how they like him/her, this person receives a mean value of eight and more on a 0-10 scale</a:t>
            </a:r>
          </a:p>
          <a:p>
            <a:endParaRPr lang="en-US" dirty="0"/>
          </a:p>
          <a:p>
            <a:r>
              <a:rPr lang="en-US" dirty="0"/>
              <a:t>Which of these two helps you more to identify a nice person in the real world?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737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2FCE6-363C-4A13-A1EA-36D33F65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7D7BA1-049E-4159-95A1-28D4B9AD2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Terrorist group</a:t>
            </a:r>
          </a:p>
          <a:p>
            <a:endParaRPr lang="en-US" dirty="0"/>
          </a:p>
          <a:p>
            <a:r>
              <a:rPr lang="en-US" dirty="0"/>
              <a:t>Electoral success</a:t>
            </a:r>
          </a:p>
          <a:p>
            <a:endParaRPr lang="en-US" dirty="0"/>
          </a:p>
          <a:p>
            <a:r>
              <a:rPr lang="en-US" dirty="0"/>
              <a:t>Tasty food</a:t>
            </a:r>
          </a:p>
          <a:p>
            <a:endParaRPr lang="en-US" dirty="0"/>
          </a:p>
          <a:p>
            <a:r>
              <a:rPr lang="en-US" dirty="0"/>
              <a:t>Popularity</a:t>
            </a:r>
          </a:p>
          <a:p>
            <a:endParaRPr lang="en-US" dirty="0"/>
          </a:p>
          <a:p>
            <a:r>
              <a:rPr lang="en-US" dirty="0"/>
              <a:t>Successful exam</a:t>
            </a:r>
          </a:p>
          <a:p>
            <a:endParaRPr lang="en-US" dirty="0"/>
          </a:p>
          <a:p>
            <a:r>
              <a:rPr lang="en-US" dirty="0"/>
              <a:t>Educated person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9786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F958-6A67-4081-AC7E-49C818A9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Researcher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0847-D2D9-4940-8E05-C430908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</a:t>
            </a:r>
            <a:r>
              <a:rPr lang="en-US" i="1" dirty="0"/>
              <a:t>Popularity of Ed Sheeran / Taylor Swift in contemporary music industry.</a:t>
            </a:r>
          </a:p>
          <a:p>
            <a:endParaRPr lang="en-US" dirty="0"/>
          </a:p>
          <a:p>
            <a:r>
              <a:rPr lang="en-US" dirty="0"/>
              <a:t>Find some research questions</a:t>
            </a:r>
          </a:p>
          <a:p>
            <a:r>
              <a:rPr lang="en-US" dirty="0"/>
              <a:t>Formulate hypotheses (we except that we have a theory)</a:t>
            </a:r>
          </a:p>
          <a:p>
            <a:r>
              <a:rPr lang="en-US" dirty="0"/>
              <a:t>Operationalize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1662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F958-6A67-4081-AC7E-49C818A9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Researcher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0847-D2D9-4940-8E05-C430908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</a:t>
            </a:r>
            <a:r>
              <a:rPr lang="en-US" i="1" dirty="0"/>
              <a:t>Electoral victory of Donald Trump in USA.</a:t>
            </a:r>
          </a:p>
          <a:p>
            <a:endParaRPr lang="en-US" dirty="0"/>
          </a:p>
          <a:p>
            <a:r>
              <a:rPr lang="en-US" dirty="0"/>
              <a:t>Find some research questions</a:t>
            </a:r>
          </a:p>
          <a:p>
            <a:r>
              <a:rPr lang="en-US" dirty="0"/>
              <a:t>Formulate hypotheses (we except that we have a theory)</a:t>
            </a:r>
          </a:p>
          <a:p>
            <a:r>
              <a:rPr lang="en-US" dirty="0"/>
              <a:t>Operationalize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5891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F958-6A67-4081-AC7E-49C818A9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Researcher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0847-D2D9-4940-8E05-C430908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</a:t>
            </a:r>
            <a:r>
              <a:rPr lang="en-US" i="1" dirty="0"/>
              <a:t>Occurrence of terrorist attacks in Europe since Migration crisis.</a:t>
            </a:r>
          </a:p>
          <a:p>
            <a:endParaRPr lang="en-US" dirty="0"/>
          </a:p>
          <a:p>
            <a:r>
              <a:rPr lang="en-US" dirty="0"/>
              <a:t>Find some research questions</a:t>
            </a:r>
          </a:p>
          <a:p>
            <a:r>
              <a:rPr lang="en-US" dirty="0"/>
              <a:t>Formulate hypotheses (we except that we have a theory)</a:t>
            </a:r>
          </a:p>
          <a:p>
            <a:r>
              <a:rPr lang="en-US" dirty="0"/>
              <a:t>Operationalize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95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85537-9446-4D8E-9B98-FE2A3346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Order VS Chaos</a:t>
            </a:r>
            <a:endParaRPr lang="sk-S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18C6A6-046B-49A1-ADB9-20BF5865B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45" y="1825625"/>
            <a:ext cx="67725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C1758-C271-4551-9358-53052291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212EF1-665B-47FF-A6BC-5A7A44B3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Identification of the topic?</a:t>
            </a:r>
          </a:p>
          <a:p>
            <a:endParaRPr lang="en-US" dirty="0"/>
          </a:p>
          <a:p>
            <a:r>
              <a:rPr lang="en-US" dirty="0"/>
              <a:t>Raising questions?</a:t>
            </a:r>
          </a:p>
          <a:p>
            <a:endParaRPr lang="en-US" dirty="0"/>
          </a:p>
          <a:p>
            <a:r>
              <a:rPr lang="en-US" dirty="0"/>
              <a:t>Formulation of hypotheses?</a:t>
            </a:r>
          </a:p>
          <a:p>
            <a:endParaRPr lang="en-US" dirty="0"/>
          </a:p>
          <a:p>
            <a:r>
              <a:rPr lang="en-US" dirty="0"/>
              <a:t>Data availability check?</a:t>
            </a:r>
          </a:p>
          <a:p>
            <a:endParaRPr lang="en-US" dirty="0"/>
          </a:p>
          <a:p>
            <a:r>
              <a:rPr lang="en-US" dirty="0"/>
              <a:t>Calculation of costs?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218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footprints">
            <a:extLst>
              <a:ext uri="{FF2B5EF4-FFF2-40B4-BE49-F238E27FC236}">
                <a16:creationId xmlns:a16="http://schemas.microsoft.com/office/drawing/2014/main" id="{938E77BE-1339-4CFA-963A-F1399CF9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69" y="1517211"/>
            <a:ext cx="5729180" cy="38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81BBB6A-99D3-4EB1-9E6D-2B336D8B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by Step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828FF8-A193-498F-8B17-F2A239242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Topic and goals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2. Research questions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3. Hypotheses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4. Methods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5. Data collection</a:t>
            </a:r>
          </a:p>
          <a:p>
            <a:pPr marL="0" indent="0">
              <a:buNone/>
            </a:pPr>
            <a:r>
              <a:rPr lang="en-US" dirty="0"/>
              <a:t>6. Data analysis</a:t>
            </a:r>
          </a:p>
          <a:p>
            <a:pPr marL="0" indent="0">
              <a:buNone/>
            </a:pPr>
            <a:r>
              <a:rPr lang="en-US" dirty="0"/>
              <a:t>7. Results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936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ECA12-E9D8-4631-BD6E-4F2C0B2D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and Inspiration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0CD7F6-A8FD-4CBF-A4F6-6DE72645E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College courses</a:t>
            </a:r>
          </a:p>
          <a:p>
            <a:endParaRPr lang="en-US" dirty="0"/>
          </a:p>
          <a:p>
            <a:r>
              <a:rPr lang="en-US" dirty="0"/>
              <a:t>Extracurricular activities</a:t>
            </a:r>
          </a:p>
          <a:p>
            <a:endParaRPr lang="en-US" dirty="0"/>
          </a:p>
          <a:p>
            <a:r>
              <a:rPr lang="en-US" dirty="0"/>
              <a:t>Your future career</a:t>
            </a:r>
          </a:p>
          <a:p>
            <a:endParaRPr lang="en-US" dirty="0"/>
          </a:p>
          <a:p>
            <a:r>
              <a:rPr lang="en-US" dirty="0"/>
              <a:t>Discussions with others</a:t>
            </a:r>
          </a:p>
          <a:p>
            <a:endParaRPr lang="en-US" dirty="0"/>
          </a:p>
          <a:p>
            <a:r>
              <a:rPr lang="en-US" dirty="0"/>
              <a:t>Reading</a:t>
            </a:r>
            <a:endParaRPr lang="sk-SK" dirty="0"/>
          </a:p>
        </p:txBody>
      </p:sp>
      <p:pic>
        <p:nvPicPr>
          <p:cNvPr id="2050" name="Picture 2" descr="VÃ½sledek obrÃ¡zku pro thinking">
            <a:extLst>
              <a:ext uri="{FF2B5EF4-FFF2-40B4-BE49-F238E27FC236}">
                <a16:creationId xmlns:a16="http://schemas.microsoft.com/office/drawing/2014/main" id="{738D0FFD-9BE3-4563-9707-7AB13831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45" y="2076137"/>
            <a:ext cx="5832340" cy="27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8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742DC-90A8-4BC4-9554-6BCDC08E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Genre of your Research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F8D51D-CE25-4285-8940-B9E918D96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topic is only the basic field</a:t>
            </a:r>
          </a:p>
          <a:p>
            <a:r>
              <a:rPr lang="en-US" dirty="0"/>
              <a:t>Necessity of clear goals and ambitions</a:t>
            </a:r>
          </a:p>
          <a:p>
            <a:r>
              <a:rPr lang="en-US" dirty="0"/>
              <a:t>Added value of the research</a:t>
            </a:r>
          </a:p>
          <a:p>
            <a:endParaRPr lang="en-US" dirty="0"/>
          </a:p>
          <a:p>
            <a:r>
              <a:rPr lang="en-US" dirty="0"/>
              <a:t>Possible genres:</a:t>
            </a:r>
          </a:p>
          <a:p>
            <a:pPr lvl="1"/>
            <a:r>
              <a:rPr lang="en-US" dirty="0"/>
              <a:t>Literature review</a:t>
            </a:r>
          </a:p>
          <a:p>
            <a:pPr lvl="1"/>
            <a:r>
              <a:rPr lang="en-US" dirty="0"/>
              <a:t>Policy analysis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Prediction</a:t>
            </a:r>
          </a:p>
          <a:p>
            <a:pPr lvl="1"/>
            <a:r>
              <a:rPr lang="en-US" dirty="0"/>
              <a:t>Formulation of and testing theories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010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FA9D5-79A2-4183-916D-9609C82C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6F115A-7E95-4DFE-A570-0F2B92903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RQ give focus, set boundaries and provide direction</a:t>
            </a:r>
          </a:p>
          <a:p>
            <a:endParaRPr lang="en-US" dirty="0"/>
          </a:p>
          <a:p>
            <a:r>
              <a:rPr lang="en-US" dirty="0"/>
              <a:t>What / How / Why:</a:t>
            </a:r>
          </a:p>
          <a:p>
            <a:pPr lvl="1"/>
            <a:r>
              <a:rPr lang="en-US" dirty="0"/>
              <a:t>What – description, characteristics of social phenomena</a:t>
            </a:r>
          </a:p>
          <a:p>
            <a:pPr lvl="1"/>
            <a:r>
              <a:rPr lang="en-US" dirty="0"/>
              <a:t>Why – causes and reasons</a:t>
            </a:r>
          </a:p>
          <a:p>
            <a:pPr lvl="1"/>
            <a:r>
              <a:rPr lang="en-US" dirty="0"/>
              <a:t>How – explanation, change</a:t>
            </a:r>
          </a:p>
          <a:p>
            <a:endParaRPr lang="en-US" dirty="0"/>
          </a:p>
          <a:p>
            <a:r>
              <a:rPr lang="en-US" dirty="0"/>
              <a:t>RQ point to data, i.e. RQ affect the data collection and analysis</a:t>
            </a:r>
          </a:p>
        </p:txBody>
      </p:sp>
    </p:spTree>
    <p:extLst>
      <p:ext uri="{BB962C8B-B14F-4D97-AF65-F5344CB8AC3E}">
        <p14:creationId xmlns:p14="http://schemas.microsoft.com/office/powerpoint/2010/main" val="332153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C754B-CF0E-4176-AB70-3A9BA405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649809-8E08-4221-A427-ACE84AA1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formulated questions help the research and vice versa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Empirical criterion:</a:t>
            </a:r>
          </a:p>
          <a:p>
            <a:pPr lvl="1"/>
            <a:r>
              <a:rPr lang="en-US" dirty="0"/>
              <a:t>What </a:t>
            </a:r>
            <a:r>
              <a:rPr lang="en-US" u="sng" dirty="0"/>
              <a:t>data</a:t>
            </a:r>
            <a:r>
              <a:rPr lang="en-US" dirty="0"/>
              <a:t> are needed to answer the question?</a:t>
            </a:r>
          </a:p>
          <a:p>
            <a:endParaRPr lang="en-US" dirty="0"/>
          </a:p>
          <a:p>
            <a:r>
              <a:rPr lang="en-US" dirty="0"/>
              <a:t>If RQ do not lead to certain data, there is </a:t>
            </a:r>
            <a:r>
              <a:rPr lang="en-US" u="sng" dirty="0"/>
              <a:t>no way</a:t>
            </a:r>
            <a:r>
              <a:rPr lang="en-US" dirty="0"/>
              <a:t> to answer the question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2605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5904</TotalTime>
  <Words>928</Words>
  <Application>Microsoft Office PowerPoint</Application>
  <PresentationFormat>Širokouhlá</PresentationFormat>
  <Paragraphs>207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Motív Office</vt:lpstr>
      <vt:lpstr>Research Basics and Research Design I</vt:lpstr>
      <vt:lpstr>Aim of this lecture</vt:lpstr>
      <vt:lpstr>Order VS Chaos</vt:lpstr>
      <vt:lpstr>Where to begin?</vt:lpstr>
      <vt:lpstr>Step by Step</vt:lpstr>
      <vt:lpstr>Topic and Inspiration</vt:lpstr>
      <vt:lpstr>The Genre of your Research</vt:lpstr>
      <vt:lpstr>Research Questions</vt:lpstr>
      <vt:lpstr>Research Questions</vt:lpstr>
      <vt:lpstr>Research Questions</vt:lpstr>
      <vt:lpstr>Hypotheses</vt:lpstr>
      <vt:lpstr>Hypotheses</vt:lpstr>
      <vt:lpstr>Logic of Research</vt:lpstr>
      <vt:lpstr>Logic of Research</vt:lpstr>
      <vt:lpstr>Theory</vt:lpstr>
      <vt:lpstr>Variables</vt:lpstr>
      <vt:lpstr>Variables</vt:lpstr>
      <vt:lpstr>Causality</vt:lpstr>
      <vt:lpstr>Prezentácia programu PowerPoint</vt:lpstr>
      <vt:lpstr>Prezentácia programu PowerPoint</vt:lpstr>
      <vt:lpstr>Prezentácia programu PowerPoint</vt:lpstr>
      <vt:lpstr>Operationalization</vt:lpstr>
      <vt:lpstr>Compare these definitions</vt:lpstr>
      <vt:lpstr>Operationalization</vt:lpstr>
      <vt:lpstr>Be a Researcher</vt:lpstr>
      <vt:lpstr>Be a Researcher</vt:lpstr>
      <vt:lpstr>Be a Researcher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</dc:creator>
  <cp:lastModifiedBy>Peter</cp:lastModifiedBy>
  <cp:revision>46</cp:revision>
  <dcterms:created xsi:type="dcterms:W3CDTF">2019-09-18T08:38:58Z</dcterms:created>
  <dcterms:modified xsi:type="dcterms:W3CDTF">2019-09-23T09:13:54Z</dcterms:modified>
</cp:coreProperties>
</file>