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68" r:id="rId7"/>
    <p:sldId id="269" r:id="rId8"/>
    <p:sldId id="271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74" r:id="rId17"/>
    <p:sldId id="267" r:id="rId18"/>
    <p:sldId id="281" r:id="rId19"/>
    <p:sldId id="282" r:id="rId20"/>
    <p:sldId id="283" r:id="rId21"/>
    <p:sldId id="284" r:id="rId22"/>
    <p:sldId id="285" r:id="rId23"/>
    <p:sldId id="262" r:id="rId2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2.10.2019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September 30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2DA-1CA3-4733-9994-B2295C77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FC87-2C34-4DFB-A3E6-50CD1B36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types:</a:t>
            </a:r>
          </a:p>
          <a:p>
            <a:pPr lvl="1"/>
            <a:r>
              <a:rPr lang="en-US" dirty="0"/>
              <a:t>Laboratory experiment</a:t>
            </a:r>
          </a:p>
          <a:p>
            <a:pPr lvl="1"/>
            <a:r>
              <a:rPr lang="en-US" dirty="0"/>
              <a:t>Field experiment</a:t>
            </a:r>
          </a:p>
          <a:p>
            <a:pPr lvl="1"/>
            <a:r>
              <a:rPr lang="en-US" dirty="0"/>
              <a:t>Natural experiment (quasi-experiment)</a:t>
            </a:r>
          </a:p>
          <a:p>
            <a:endParaRPr lang="en-US" sz="1500" dirty="0"/>
          </a:p>
          <a:p>
            <a:r>
              <a:rPr lang="en-US" dirty="0"/>
              <a:t>Strengths:</a:t>
            </a:r>
          </a:p>
          <a:p>
            <a:pPr lvl="1"/>
            <a:r>
              <a:rPr lang="en-US" dirty="0"/>
              <a:t>Effective isolation of other variables</a:t>
            </a:r>
          </a:p>
          <a:p>
            <a:pPr lvl="1"/>
            <a:r>
              <a:rPr lang="en-US" dirty="0"/>
              <a:t>Reliability, internal validity</a:t>
            </a:r>
          </a:p>
          <a:p>
            <a:endParaRPr lang="en-US" sz="1500" dirty="0"/>
          </a:p>
          <a:p>
            <a:r>
              <a:rPr lang="en-US" dirty="0"/>
              <a:t>Weaknesses:</a:t>
            </a:r>
          </a:p>
          <a:p>
            <a:pPr lvl="1"/>
            <a:r>
              <a:rPr lang="en-US" dirty="0"/>
              <a:t>External validity (vs. experiments based on population sample)</a:t>
            </a:r>
          </a:p>
          <a:p>
            <a:pPr lvl="1"/>
            <a:r>
              <a:rPr lang="en-US" dirty="0"/>
              <a:t>Not always applicable in social sciences</a:t>
            </a:r>
          </a:p>
          <a:p>
            <a:pPr lvl="1"/>
            <a:r>
              <a:rPr lang="en-US" dirty="0"/>
              <a:t>Not all independent variables are subject of manipulation</a:t>
            </a:r>
          </a:p>
          <a:p>
            <a:pPr lvl="1"/>
            <a:r>
              <a:rPr lang="en-US" dirty="0"/>
              <a:t>Need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389847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A9945-3CCC-496D-AD3F-B21D5186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at the Local Level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BC8EAB-9703-4E3B-9DEE-816CC735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Reactive provision of information by local governments</a:t>
            </a:r>
          </a:p>
          <a:p>
            <a:endParaRPr lang="en-US" dirty="0"/>
          </a:p>
          <a:p>
            <a:r>
              <a:rPr lang="en-US" dirty="0"/>
              <a:t>Effect of Freedom of Information (FOI) requests on responsiveness of local governments compared to less formal requests</a:t>
            </a:r>
          </a:p>
          <a:p>
            <a:endParaRPr lang="en-US" dirty="0"/>
          </a:p>
          <a:p>
            <a:r>
              <a:rPr lang="en-US" dirty="0"/>
              <a:t>Experimental study on 2,926 municipalities in Slovakia</a:t>
            </a:r>
          </a:p>
          <a:p>
            <a:endParaRPr lang="en-US" dirty="0"/>
          </a:p>
          <a:p>
            <a:r>
              <a:rPr lang="en-US" dirty="0"/>
              <a:t>Requests on information about local elections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15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8E15-2AF1-4A41-94E4-3E24005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E6DE96-F93F-4C80-96A1-5274FCB7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assignment of municipalities into three groups</a:t>
            </a:r>
          </a:p>
          <a:p>
            <a:endParaRPr lang="en-US" dirty="0"/>
          </a:p>
          <a:p>
            <a:r>
              <a:rPr lang="en-US" dirty="0"/>
              <a:t>All municipalities obtained an information request</a:t>
            </a:r>
          </a:p>
          <a:p>
            <a:endParaRPr lang="en-US" dirty="0"/>
          </a:p>
          <a:p>
            <a:r>
              <a:rPr lang="en-US" dirty="0"/>
              <a:t>Control group – baseline version</a:t>
            </a:r>
          </a:p>
          <a:p>
            <a:r>
              <a:rPr lang="en-US" dirty="0"/>
              <a:t>Experimental group 1 – baseline + moral paragraph</a:t>
            </a:r>
          </a:p>
          <a:p>
            <a:r>
              <a:rPr lang="en-US" dirty="0"/>
              <a:t>Experimental group 2 – baseline + FOI paragraph</a:t>
            </a:r>
          </a:p>
          <a:p>
            <a:endParaRPr lang="en-US" dirty="0"/>
          </a:p>
          <a:p>
            <a:r>
              <a:rPr lang="en-US" dirty="0"/>
              <a:t>All requests sent via e-mail on Monday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8243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8D0B3-D606-40C6-A8BA-3CA93E1F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B8DC8F-88E0-4301-A205-ADA642FC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FOI requests double responsiveness of municipalities</a:t>
            </a:r>
          </a:p>
          <a:p>
            <a:endParaRPr lang="en-US" dirty="0"/>
          </a:p>
          <a:p>
            <a:r>
              <a:rPr lang="en-US" dirty="0"/>
              <a:t>Higher response rate found among larger towns and towns with independents and female mayors</a:t>
            </a:r>
          </a:p>
          <a:p>
            <a:endParaRPr lang="en-US" dirty="0"/>
          </a:p>
          <a:p>
            <a:r>
              <a:rPr lang="en-US" dirty="0"/>
              <a:t>The effect of content of requests strongly moderated by population size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7158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D13102E4-4FB2-4648-8E5D-093442FD1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56" y="0"/>
            <a:ext cx="8702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18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789B-6283-4BB7-B901-B93DDC6E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 with Oranges and Discrimination</a:t>
            </a:r>
            <a:endParaRPr lang="sk-SK" dirty="0"/>
          </a:p>
        </p:txBody>
      </p:sp>
      <p:pic>
        <p:nvPicPr>
          <p:cNvPr id="1026" name="Picture 2" descr="Výsledek obrázku pro bag oranges">
            <a:extLst>
              <a:ext uri="{FF2B5EF4-FFF2-40B4-BE49-F238E27FC236}">
                <a16:creationId xmlns:a16="http://schemas.microsoft.com/office/drawing/2014/main" id="{68133D8D-3755-47B3-8C73-F76C5ECC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93" y="2348060"/>
            <a:ext cx="3138340" cy="313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smartphone ringing">
            <a:extLst>
              <a:ext uri="{FF2B5EF4-FFF2-40B4-BE49-F238E27FC236}">
                <a16:creationId xmlns:a16="http://schemas.microsoft.com/office/drawing/2014/main" id="{8FC58AC6-5FC2-4E5E-8B90-A0367C39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988" y="2263218"/>
            <a:ext cx="3308023" cy="330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help">
            <a:extLst>
              <a:ext uri="{FF2B5EF4-FFF2-40B4-BE49-F238E27FC236}">
                <a16:creationId xmlns:a16="http://schemas.microsoft.com/office/drawing/2014/main" id="{B4454C22-0F20-49F5-AB0D-539FCD42B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105" y="2517128"/>
            <a:ext cx="3174832" cy="280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974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CA2F-D810-4F6F-A153-E990549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Observational studies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84DC8-8FC3-4D35-BF74-25750D14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does not mean that the researcher stands and physically observes the research object with a binocular</a:t>
            </a:r>
          </a:p>
          <a:p>
            <a:endParaRPr lang="en-US" dirty="0"/>
          </a:p>
          <a:p>
            <a:r>
              <a:rPr lang="en-US" dirty="0"/>
              <a:t>Researchers observe the reality as it is - they do not manipulate with any variables and they have no control over the values of variables</a:t>
            </a:r>
          </a:p>
          <a:p>
            <a:endParaRPr lang="en-US" dirty="0"/>
          </a:p>
          <a:p>
            <a:r>
              <a:rPr lang="en-US" dirty="0"/>
              <a:t>Lesser control over other confounding variables (compared to experiment)</a:t>
            </a:r>
          </a:p>
          <a:p>
            <a:endParaRPr lang="en-US" dirty="0"/>
          </a:p>
          <a:p>
            <a:r>
              <a:rPr lang="en-US" dirty="0"/>
              <a:t>Time-series and cross-sectional studies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60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their strengths and weaknesses</a:t>
            </a:r>
          </a:p>
          <a:p>
            <a:endParaRPr lang="en-US" dirty="0"/>
          </a:p>
          <a:p>
            <a:r>
              <a:rPr lang="en-US" dirty="0"/>
              <a:t>None is superior to the other (although opinions vary)</a:t>
            </a:r>
          </a:p>
          <a:p>
            <a:endParaRPr lang="en-US" dirty="0"/>
          </a:p>
          <a:p>
            <a:r>
              <a:rPr lang="en-US" dirty="0"/>
              <a:t>Different methods and approaches, but the same aims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684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Case study:</a:t>
            </a:r>
          </a:p>
          <a:p>
            <a:pPr lvl="1"/>
            <a:r>
              <a:rPr lang="en-US" dirty="0"/>
              <a:t>Typically research of a single case</a:t>
            </a:r>
          </a:p>
          <a:p>
            <a:pPr lvl="1"/>
            <a:r>
              <a:rPr lang="en-US" dirty="0"/>
              <a:t>Aim is to gain deep and detailed knowledge of the phenomena</a:t>
            </a:r>
          </a:p>
          <a:p>
            <a:endParaRPr lang="en-US" dirty="0"/>
          </a:p>
          <a:p>
            <a:r>
              <a:rPr lang="en-US" dirty="0"/>
              <a:t>Statistical Analysis:</a:t>
            </a:r>
          </a:p>
          <a:p>
            <a:pPr lvl="1"/>
            <a:r>
              <a:rPr lang="en-US" dirty="0"/>
              <a:t>Large N studies</a:t>
            </a:r>
          </a:p>
          <a:p>
            <a:pPr lvl="1"/>
            <a:r>
              <a:rPr lang="en-US" dirty="0"/>
              <a:t>A variety of techniques that allow testing hypotheses on relations between variables</a:t>
            </a:r>
          </a:p>
          <a:p>
            <a:endParaRPr lang="en-US" dirty="0"/>
          </a:p>
          <a:p>
            <a:r>
              <a:rPr lang="en-US" dirty="0"/>
              <a:t>Comparative Method:</a:t>
            </a:r>
          </a:p>
          <a:p>
            <a:pPr lvl="1"/>
            <a:r>
              <a:rPr lang="en-US" dirty="0"/>
              <a:t>Somewhere in between, when you lack enough cases for a statistical analysis</a:t>
            </a:r>
          </a:p>
          <a:p>
            <a:pPr lvl="1"/>
            <a:r>
              <a:rPr lang="en-US" dirty="0"/>
              <a:t>Example - QCA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8307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312E-27D5-4468-A001-92EEDC25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118154-F815-46E6-BE39-2174687D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number of techniques and approaches</a:t>
            </a:r>
          </a:p>
          <a:p>
            <a:r>
              <a:rPr lang="en-US" dirty="0"/>
              <a:t>The choice depends on research aims and data availability</a:t>
            </a:r>
          </a:p>
          <a:p>
            <a:endParaRPr lang="en-US" dirty="0"/>
          </a:p>
          <a:p>
            <a:r>
              <a:rPr lang="en-US" dirty="0"/>
              <a:t>Interview vs. survey:</a:t>
            </a:r>
          </a:p>
          <a:p>
            <a:pPr lvl="1"/>
            <a:r>
              <a:rPr lang="en-US" dirty="0"/>
              <a:t>Deep understanding vs. standardized questionnaire</a:t>
            </a:r>
          </a:p>
          <a:p>
            <a:pPr lvl="1"/>
            <a:r>
              <a:rPr lang="en-US" dirty="0"/>
              <a:t>Number of cases</a:t>
            </a:r>
          </a:p>
          <a:p>
            <a:pPr lvl="1"/>
            <a:r>
              <a:rPr lang="en-US" dirty="0"/>
              <a:t>Length of data collection</a:t>
            </a:r>
          </a:p>
          <a:p>
            <a:pPr lvl="1"/>
            <a:r>
              <a:rPr lang="en-US" dirty="0"/>
              <a:t>Differences in data analysis</a:t>
            </a:r>
          </a:p>
          <a:p>
            <a:endParaRPr lang="en-US" dirty="0"/>
          </a:p>
          <a:p>
            <a:r>
              <a:rPr lang="en-US" dirty="0"/>
              <a:t>Content analysis, discourse analysis, QCA, regression analysis (linear, logistic, multilevel, polynomial…)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986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part of the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Research design – main components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present your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88DAA-FF9D-40D9-A882-B684AA0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10F377-D7E5-410F-B047-C1284EAA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be aware of potential problems with ethics</a:t>
            </a:r>
          </a:p>
          <a:p>
            <a:endParaRPr lang="en-US" dirty="0"/>
          </a:p>
          <a:p>
            <a:r>
              <a:rPr lang="en-US" dirty="0"/>
              <a:t>Milgram’s experiment with false electricity shocks</a:t>
            </a:r>
          </a:p>
          <a:p>
            <a:endParaRPr lang="en-US" dirty="0"/>
          </a:p>
          <a:p>
            <a:r>
              <a:rPr lang="sk-SK" dirty="0" err="1"/>
              <a:t>Character</a:t>
            </a:r>
            <a:r>
              <a:rPr lang="en-US" dirty="0"/>
              <a:t> of questions in a questionnaire</a:t>
            </a:r>
          </a:p>
          <a:p>
            <a:endParaRPr lang="en-US" dirty="0"/>
          </a:p>
          <a:p>
            <a:r>
              <a:rPr lang="en-US" dirty="0"/>
              <a:t>Informed con</a:t>
            </a:r>
            <a:r>
              <a:rPr lang="sk-SK" dirty="0"/>
              <a:t>s</a:t>
            </a:r>
            <a:r>
              <a:rPr lang="en-US" dirty="0" err="1"/>
              <a:t>ent</a:t>
            </a:r>
            <a:r>
              <a:rPr lang="en-US" dirty="0"/>
              <a:t> of research participants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1793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5BC78-FB64-4A7C-8419-E1DEB14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45CD99-84B8-4B27-B101-38E258A6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</a:t>
            </a:r>
            <a:r>
              <a:rPr lang="en-US" i="1" dirty="0"/>
              <a:t>“one research to rule them all”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Every research contains limits:</a:t>
            </a:r>
          </a:p>
          <a:p>
            <a:pPr lvl="1"/>
            <a:r>
              <a:rPr lang="en-US" dirty="0"/>
              <a:t>What cannot be analyzed</a:t>
            </a:r>
          </a:p>
          <a:p>
            <a:pPr lvl="1"/>
            <a:r>
              <a:rPr lang="en-US" dirty="0"/>
              <a:t>Is the found relationship between variables important in the real world?</a:t>
            </a:r>
          </a:p>
          <a:p>
            <a:pPr lvl="1"/>
            <a:r>
              <a:rPr lang="en-US" dirty="0"/>
              <a:t>Are there any obstacles that limit your research?</a:t>
            </a:r>
          </a:p>
          <a:p>
            <a:endParaRPr lang="en-US" dirty="0"/>
          </a:p>
          <a:p>
            <a:r>
              <a:rPr lang="en-US" dirty="0"/>
              <a:t>Be transparent on limits</a:t>
            </a:r>
          </a:p>
        </p:txBody>
      </p:sp>
    </p:spTree>
    <p:extLst>
      <p:ext uri="{BB962C8B-B14F-4D97-AF65-F5344CB8AC3E}">
        <p14:creationId xmlns:p14="http://schemas.microsoft.com/office/powerpoint/2010/main" val="2200970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B63E5-0329-48AE-A9CB-13BEA8E1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D6B1E-A2DC-47AC-8775-946F932A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points:</a:t>
            </a:r>
          </a:p>
          <a:p>
            <a:pPr lvl="1"/>
            <a:r>
              <a:rPr lang="en-US" dirty="0"/>
              <a:t>Selection of the topic and your aims</a:t>
            </a:r>
          </a:p>
          <a:p>
            <a:pPr lvl="1"/>
            <a:r>
              <a:rPr lang="en-US" dirty="0"/>
              <a:t>Previous theory</a:t>
            </a:r>
          </a:p>
          <a:p>
            <a:pPr lvl="2"/>
            <a:r>
              <a:rPr lang="en-US" dirty="0"/>
              <a:t>What is already known</a:t>
            </a:r>
          </a:p>
          <a:p>
            <a:pPr lvl="2"/>
            <a:r>
              <a:rPr lang="en-US" dirty="0"/>
              <a:t>Gaps in the literature</a:t>
            </a:r>
          </a:p>
          <a:p>
            <a:pPr lvl="1"/>
            <a:r>
              <a:rPr lang="en-US" dirty="0"/>
              <a:t>Questions (and hypotheses)</a:t>
            </a:r>
          </a:p>
          <a:p>
            <a:pPr lvl="1"/>
            <a:r>
              <a:rPr lang="en-US" dirty="0"/>
              <a:t>Data and Methods</a:t>
            </a:r>
          </a:p>
          <a:p>
            <a:pPr lvl="1"/>
            <a:r>
              <a:rPr lang="en-US" dirty="0"/>
              <a:t>Ethics and limits</a:t>
            </a:r>
          </a:p>
          <a:p>
            <a:endParaRPr lang="en-US" dirty="0"/>
          </a:p>
          <a:p>
            <a:r>
              <a:rPr lang="en-US" dirty="0"/>
              <a:t>Always explain – Why do you have such a research question? Why is it important to study your case? What is added value of your research? </a:t>
            </a:r>
          </a:p>
        </p:txBody>
      </p:sp>
    </p:spTree>
    <p:extLst>
      <p:ext uri="{BB962C8B-B14F-4D97-AF65-F5344CB8AC3E}">
        <p14:creationId xmlns:p14="http://schemas.microsoft.com/office/powerpoint/2010/main" val="219571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0BBA8-AE3A-4F30-A356-5E05884B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Good Rules to Follow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EF64F8-31FA-4FEB-8781-4DC9B1B9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1. Well set goals (and the topic) spare you time and energy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Methods are not your goals, but the tools to achieve your aims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Proper reading is a must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Research design and planning is essential</a:t>
            </a:r>
          </a:p>
        </p:txBody>
      </p:sp>
    </p:spTree>
    <p:extLst>
      <p:ext uri="{BB962C8B-B14F-4D97-AF65-F5344CB8AC3E}">
        <p14:creationId xmlns:p14="http://schemas.microsoft.com/office/powerpoint/2010/main" val="50386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A188E-52EB-4939-899A-94572FBD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Planning is Done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18DDF4-C1FB-4C02-8DC4-81781549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comes next:</a:t>
            </a:r>
          </a:p>
          <a:p>
            <a:pPr lvl="1"/>
            <a:r>
              <a:rPr lang="en-US" dirty="0"/>
              <a:t>Data collection</a:t>
            </a:r>
          </a:p>
          <a:p>
            <a:pPr lvl="1"/>
            <a:r>
              <a:rPr lang="en-US" dirty="0"/>
              <a:t>Data analysis</a:t>
            </a:r>
          </a:p>
          <a:p>
            <a:endParaRPr lang="en-US" dirty="0"/>
          </a:p>
          <a:p>
            <a:r>
              <a:rPr lang="en-US" dirty="0"/>
              <a:t>Applies to both qualitative and quantitative research</a:t>
            </a:r>
          </a:p>
          <a:p>
            <a:endParaRPr lang="en-US" dirty="0"/>
          </a:p>
          <a:p>
            <a:r>
              <a:rPr lang="en-US" dirty="0"/>
              <a:t>Data and methods link your ambitions with your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0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DFD2A-0903-46ED-80E3-5C345EF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F5B58-9D2C-4894-A528-C2F444457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Validity</a:t>
            </a:r>
            <a:endParaRPr lang="sk-SK" dirty="0"/>
          </a:p>
          <a:p>
            <a:pPr lvl="1"/>
            <a:r>
              <a:rPr lang="en-US" dirty="0"/>
              <a:t>We measure what we aim and are supposed to measure</a:t>
            </a:r>
          </a:p>
          <a:p>
            <a:pPr lvl="1"/>
            <a:r>
              <a:rPr lang="en-US" dirty="0"/>
              <a:t>Invalid measure – measuring something different than originally intended</a:t>
            </a:r>
          </a:p>
          <a:p>
            <a:pPr lvl="1"/>
            <a:r>
              <a:rPr lang="en-US" dirty="0"/>
              <a:t>Importance of operationalization</a:t>
            </a:r>
          </a:p>
          <a:p>
            <a:pPr lvl="1"/>
            <a:r>
              <a:rPr lang="en-US" dirty="0"/>
              <a:t>Any thoughts of bad examples?</a:t>
            </a:r>
          </a:p>
          <a:p>
            <a:endParaRPr lang="en-US" dirty="0"/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A measure of a concept is reliable to the extent that it is repeatable</a:t>
            </a:r>
          </a:p>
          <a:p>
            <a:pPr lvl="1"/>
            <a:r>
              <a:rPr lang="en-US" dirty="0"/>
              <a:t>If we use same measurement under same conditions, we should gain identical results</a:t>
            </a:r>
          </a:p>
          <a:p>
            <a:pPr lvl="1"/>
            <a:r>
              <a:rPr lang="en-US" dirty="0"/>
              <a:t>Important for checking and repeating previous research</a:t>
            </a:r>
          </a:p>
          <a:p>
            <a:pPr lvl="1"/>
            <a:r>
              <a:rPr lang="en-US" dirty="0"/>
              <a:t>Importance of transparency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11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BFB69-0FB6-484D-8E47-52D8D4D7D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Tasks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20DC3A-8FA3-4FD6-94E6-36D4BE1D6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measure if we aim to measure: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Trust of people towards government</a:t>
            </a:r>
          </a:p>
          <a:p>
            <a:pPr lvl="1"/>
            <a:r>
              <a:rPr lang="en-US" dirty="0"/>
              <a:t>Whether a person is concerned with environmental issues</a:t>
            </a:r>
          </a:p>
          <a:p>
            <a:pPr lvl="1"/>
            <a:r>
              <a:rPr lang="en-US" dirty="0"/>
              <a:t>Power of a country</a:t>
            </a:r>
          </a:p>
          <a:p>
            <a:endParaRPr lang="en-US" dirty="0"/>
          </a:p>
          <a:p>
            <a:r>
              <a:rPr lang="en-US" dirty="0"/>
              <a:t>How to provide enough reliability to such measure: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person aims to weigh himself/herself by standing on a scale</a:t>
            </a:r>
          </a:p>
          <a:p>
            <a:pPr lvl="1"/>
            <a:r>
              <a:rPr lang="en-US" dirty="0"/>
              <a:t>Estimation how newspapers inform about Brexit (positive/negative/neutral)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3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1E2A9-B94E-4AC5-B97C-520493CB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6A682-9F3F-453F-96AB-77AF552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search for causality?</a:t>
            </a:r>
          </a:p>
          <a:p>
            <a:endParaRPr lang="en-US" dirty="0"/>
          </a:p>
          <a:p>
            <a:r>
              <a:rPr lang="en-US" dirty="0"/>
              <a:t>Methods always depend on your aims and ambitions</a:t>
            </a:r>
          </a:p>
          <a:p>
            <a:endParaRPr lang="en-US" dirty="0"/>
          </a:p>
          <a:p>
            <a:r>
              <a:rPr lang="en-US" dirty="0"/>
              <a:t>Two main strategies:</a:t>
            </a:r>
          </a:p>
          <a:p>
            <a:pPr lvl="1"/>
            <a:r>
              <a:rPr lang="en-US" dirty="0"/>
              <a:t>Experiments</a:t>
            </a:r>
          </a:p>
          <a:p>
            <a:pPr lvl="1"/>
            <a:r>
              <a:rPr lang="en-US" dirty="0"/>
              <a:t>Observational studies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85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3394D-A8C1-43AB-884D-FD8E82F8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7D8974-4868-4DF2-9D70-CE329085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You own a media company. You made a contract with a clothing producer that hires you to increase its sales. You prepare four different commercials. What should the clothing producer do to maximize its profit?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answer – the producer should run an 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97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(at least one) and control group</a:t>
            </a:r>
          </a:p>
          <a:p>
            <a:endParaRPr lang="en-US" dirty="0"/>
          </a:p>
          <a:p>
            <a:r>
              <a:rPr lang="en-US" dirty="0"/>
              <a:t>Random assignment as a necessity</a:t>
            </a:r>
          </a:p>
          <a:p>
            <a:endParaRPr lang="en-US" dirty="0"/>
          </a:p>
          <a:p>
            <a:r>
              <a:rPr lang="en-US" dirty="0"/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43120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7548</TotalTime>
  <Words>941</Words>
  <Application>Microsoft Office PowerPoint</Application>
  <PresentationFormat>Širokouhlá</PresentationFormat>
  <Paragraphs>189</Paragraphs>
  <Slides>23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Motív Office</vt:lpstr>
      <vt:lpstr>Research Basics and Research Design II</vt:lpstr>
      <vt:lpstr>Aim of this lecture</vt:lpstr>
      <vt:lpstr>Step by Step</vt:lpstr>
      <vt:lpstr>After the Planning is Done</vt:lpstr>
      <vt:lpstr>Before we Start</vt:lpstr>
      <vt:lpstr>A Few Tasks</vt:lpstr>
      <vt:lpstr>Strategy of Your Research</vt:lpstr>
      <vt:lpstr>Experiment</vt:lpstr>
      <vt:lpstr>Experiment</vt:lpstr>
      <vt:lpstr>Experiment</vt:lpstr>
      <vt:lpstr>Transparency at the Local Level</vt:lpstr>
      <vt:lpstr>Preparation of Experiment</vt:lpstr>
      <vt:lpstr>Results</vt:lpstr>
      <vt:lpstr>Prezentácia programu PowerPoint</vt:lpstr>
      <vt:lpstr>Experiment with Oranges and Discrimination</vt:lpstr>
      <vt:lpstr>Observational studies</vt:lpstr>
      <vt:lpstr>Qualitative and Quantitative Research</vt:lpstr>
      <vt:lpstr>Qualitative and Quantitative Research</vt:lpstr>
      <vt:lpstr>Work with Data</vt:lpstr>
      <vt:lpstr>Research Ethics</vt:lpstr>
      <vt:lpstr>Limits of Your Research</vt:lpstr>
      <vt:lpstr>Research Design</vt:lpstr>
      <vt:lpstr>Some Good Rules to Follow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87</cp:revision>
  <dcterms:created xsi:type="dcterms:W3CDTF">2019-09-18T08:38:58Z</dcterms:created>
  <dcterms:modified xsi:type="dcterms:W3CDTF">2019-10-02T16:50:46Z</dcterms:modified>
</cp:coreProperties>
</file>