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73" r:id="rId9"/>
    <p:sldId id="274" r:id="rId10"/>
    <p:sldId id="275" r:id="rId11"/>
    <p:sldId id="264" r:id="rId12"/>
    <p:sldId id="265" r:id="rId13"/>
    <p:sldId id="267" r:id="rId14"/>
    <p:sldId id="269" r:id="rId15"/>
    <p:sldId id="268" r:id="rId16"/>
    <p:sldId id="278" r:id="rId17"/>
    <p:sldId id="279" r:id="rId18"/>
    <p:sldId id="280" r:id="rId19"/>
    <p:sldId id="281" r:id="rId20"/>
    <p:sldId id="282" r:id="rId21"/>
    <p:sldId id="283" r:id="rId22"/>
    <p:sldId id="276" r:id="rId23"/>
    <p:sldId id="285" r:id="rId24"/>
    <p:sldId id="284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Magistersk&#233;%20predmety\CDS\Metodol&#243;gia\Predn&#225;&#353;ky\Regression%20Analysis\O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Magistersk&#233;%20predmety\CDS\Metodol&#243;gia\Predn&#225;&#353;ky\Regression%20Analysis\OL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Magistersk&#233;%20predmety\CDS\Metodol&#243;gia\Predn&#225;&#353;ky\Regression%20Analysis\OL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Hárok1!$C$3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xVal>
            <c:numRef>
              <c:f>Hárok1!$B$4:$B$18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Hárok1!$C$4:$C$18</c:f>
              <c:numCache>
                <c:formatCode>General</c:formatCode>
                <c:ptCount val="15"/>
                <c:pt idx="0">
                  <c:v>1</c:v>
                </c:pt>
                <c:pt idx="1">
                  <c:v>1.5</c:v>
                </c:pt>
                <c:pt idx="2">
                  <c:v>3.8</c:v>
                </c:pt>
                <c:pt idx="3">
                  <c:v>4</c:v>
                </c:pt>
                <c:pt idx="4">
                  <c:v>8</c:v>
                </c:pt>
                <c:pt idx="5">
                  <c:v>3.1</c:v>
                </c:pt>
                <c:pt idx="6">
                  <c:v>6</c:v>
                </c:pt>
                <c:pt idx="7">
                  <c:v>5.8</c:v>
                </c:pt>
                <c:pt idx="8">
                  <c:v>9</c:v>
                </c:pt>
                <c:pt idx="9">
                  <c:v>11</c:v>
                </c:pt>
                <c:pt idx="10">
                  <c:v>8</c:v>
                </c:pt>
                <c:pt idx="11">
                  <c:v>7.5</c:v>
                </c:pt>
                <c:pt idx="12">
                  <c:v>12</c:v>
                </c:pt>
                <c:pt idx="13">
                  <c:v>9</c:v>
                </c:pt>
                <c:pt idx="14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C9E-44DD-A548-D4C477499133}"/>
            </c:ext>
          </c:extLst>
        </c:ser>
        <c:ser>
          <c:idx val="1"/>
          <c:order val="1"/>
          <c:tx>
            <c:strRef>
              <c:f>Hárok1!$F$3</c:f>
              <c:strCache>
                <c:ptCount val="1"/>
                <c:pt idx="0">
                  <c:v>y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4.5893719806763288E-2"/>
                  <c:y val="-0.2055537571849764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3200" b="1" dirty="0"/>
                      <a:t>Mean</a:t>
                    </a:r>
                  </a:p>
                </c:rich>
              </c:tx>
              <c:spPr>
                <a:xfrm>
                  <a:off x="930826" y="1603722"/>
                  <a:ext cx="1317702" cy="598444"/>
                </a:xfrm>
                <a:solidFill>
                  <a:schemeClr val="bg1"/>
                </a:solidFill>
                <a:ln w="28575" cap="flat" cmpd="sng" algn="ctr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29314"/>
                        <a:gd name="adj2" fmla="val 185763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253092548214082"/>
                      <c:h val="0.104713694543354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EB6-4D33-9264-CBFB0D06E7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B6-4D33-9264-CBFB0D06E7E9}"/>
                </c:ext>
              </c:extLst>
            </c:dLbl>
            <c:spPr>
              <a:solidFill>
                <a:schemeClr val="bg1"/>
              </a:solidFill>
              <a:ln w="28575">
                <a:solidFill>
                  <a:schemeClr val="bg2">
                    <a:lumMod val="50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numRef>
              <c:f>Hárok1!$E$4:$E$5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Hárok1!$F$4:$F$5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C9E-44DD-A548-D4C4774991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902472"/>
        <c:axId val="348904112"/>
      </c:scatterChart>
      <c:valAx>
        <c:axId val="34890247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4112"/>
        <c:crosses val="autoZero"/>
        <c:crossBetween val="midCat"/>
      </c:valAx>
      <c:valAx>
        <c:axId val="348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2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'Hárok1 (3)'!$C$3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xVal>
            <c:numRef>
              <c:f>'Hárok1 (3)'!$B$4:$B$18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'Hárok1 (3)'!$C$4:$C$18</c:f>
              <c:numCache>
                <c:formatCode>General</c:formatCode>
                <c:ptCount val="15"/>
                <c:pt idx="0">
                  <c:v>1</c:v>
                </c:pt>
                <c:pt idx="1">
                  <c:v>1.5</c:v>
                </c:pt>
                <c:pt idx="2">
                  <c:v>3.8</c:v>
                </c:pt>
                <c:pt idx="3">
                  <c:v>4</c:v>
                </c:pt>
                <c:pt idx="4">
                  <c:v>8</c:v>
                </c:pt>
                <c:pt idx="5">
                  <c:v>3.1</c:v>
                </c:pt>
                <c:pt idx="6">
                  <c:v>6</c:v>
                </c:pt>
                <c:pt idx="7">
                  <c:v>5.8</c:v>
                </c:pt>
                <c:pt idx="8">
                  <c:v>9</c:v>
                </c:pt>
                <c:pt idx="9">
                  <c:v>11</c:v>
                </c:pt>
                <c:pt idx="10">
                  <c:v>8</c:v>
                </c:pt>
                <c:pt idx="11">
                  <c:v>7.5</c:v>
                </c:pt>
                <c:pt idx="12">
                  <c:v>12</c:v>
                </c:pt>
                <c:pt idx="13">
                  <c:v>9</c:v>
                </c:pt>
                <c:pt idx="14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5F1-47B2-8271-EBCADF35DD3A}"/>
            </c:ext>
          </c:extLst>
        </c:ser>
        <c:ser>
          <c:idx val="1"/>
          <c:order val="1"/>
          <c:tx>
            <c:strRef>
              <c:f>'Hárok1 (3)'!$F$3</c:f>
              <c:strCache>
                <c:ptCount val="1"/>
                <c:pt idx="0">
                  <c:v>y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(3)'!$E$4:$E$5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'Hárok1 (3)'!$F$4:$F$5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5F1-47B2-8271-EBCADF35DD3A}"/>
            </c:ext>
          </c:extLst>
        </c:ser>
        <c:ser>
          <c:idx val="2"/>
          <c:order val="2"/>
          <c:tx>
            <c:strRef>
              <c:f>'Hárok1 (3)'!$I$29</c:f>
              <c:strCache>
                <c:ptCount val="1"/>
                <c:pt idx="0">
                  <c:v>d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(3)'!$H$30:$H$31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'Hárok1 (3)'!$I$30:$I$31</c:f>
              <c:numCache>
                <c:formatCode>General</c:formatCode>
                <c:ptCount val="2"/>
                <c:pt idx="0">
                  <c:v>1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5F1-47B2-8271-EBCADF35DD3A}"/>
            </c:ext>
          </c:extLst>
        </c:ser>
        <c:ser>
          <c:idx val="3"/>
          <c:order val="3"/>
          <c:tx>
            <c:strRef>
              <c:f>'Hárok1 (3)'!$K$29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(3)'!$J$30:$J$31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'Hárok1 (3)'!$K$30:$K$31</c:f>
              <c:numCache>
                <c:formatCode>General</c:formatCode>
                <c:ptCount val="2"/>
                <c:pt idx="0">
                  <c:v>1.5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5F1-47B2-8271-EBCADF35DD3A}"/>
            </c:ext>
          </c:extLst>
        </c:ser>
        <c:ser>
          <c:idx val="4"/>
          <c:order val="4"/>
          <c:tx>
            <c:strRef>
              <c:f>'Hárok1 (3)'!$M$29</c:f>
              <c:strCache>
                <c:ptCount val="1"/>
                <c:pt idx="0">
                  <c:v>f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(3)'!$L$30:$L$31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'Hárok1 (3)'!$M$30:$M$31</c:f>
              <c:numCache>
                <c:formatCode>General</c:formatCode>
                <c:ptCount val="2"/>
                <c:pt idx="0">
                  <c:v>3.8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35F1-47B2-8271-EBCADF35DD3A}"/>
            </c:ext>
          </c:extLst>
        </c:ser>
        <c:ser>
          <c:idx val="5"/>
          <c:order val="5"/>
          <c:tx>
            <c:strRef>
              <c:f>'Hárok1 (3)'!$O$29</c:f>
              <c:strCache>
                <c:ptCount val="1"/>
                <c:pt idx="0">
                  <c:v>g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(3)'!$N$30:$N$31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'Hárok1 (3)'!$O$30:$O$31</c:f>
              <c:numCache>
                <c:formatCode>General</c:formatCode>
                <c:ptCount val="2"/>
                <c:pt idx="0">
                  <c:v>4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5F1-47B2-8271-EBCADF35DD3A}"/>
            </c:ext>
          </c:extLst>
        </c:ser>
        <c:ser>
          <c:idx val="6"/>
          <c:order val="6"/>
          <c:tx>
            <c:strRef>
              <c:f>'Hárok1 (3)'!$Q$29</c:f>
              <c:strCache>
                <c:ptCount val="1"/>
                <c:pt idx="0">
                  <c:v>h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(3)'!$P$30:$P$31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'Hárok1 (3)'!$Q$30:$Q$31</c:f>
              <c:numCache>
                <c:formatCode>General</c:formatCode>
                <c:ptCount val="2"/>
                <c:pt idx="0">
                  <c:v>8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35F1-47B2-8271-EBCADF35DD3A}"/>
            </c:ext>
          </c:extLst>
        </c:ser>
        <c:ser>
          <c:idx val="7"/>
          <c:order val="7"/>
          <c:tx>
            <c:strRef>
              <c:f>'Hárok1 (3)'!$S$29</c:f>
              <c:strCache>
                <c:ptCount val="1"/>
                <c:pt idx="0">
                  <c:v>i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(3)'!$R$30:$R$31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xVal>
          <c:yVal>
            <c:numRef>
              <c:f>'Hárok1 (3)'!$S$30:$S$31</c:f>
              <c:numCache>
                <c:formatCode>General</c:formatCode>
                <c:ptCount val="2"/>
                <c:pt idx="0">
                  <c:v>3.1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35F1-47B2-8271-EBCADF35DD3A}"/>
            </c:ext>
          </c:extLst>
        </c:ser>
        <c:ser>
          <c:idx val="8"/>
          <c:order val="8"/>
          <c:tx>
            <c:strRef>
              <c:f>'Hárok1 (3)'!$U$29</c:f>
              <c:strCache>
                <c:ptCount val="1"/>
                <c:pt idx="0">
                  <c:v>j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(3)'!$T$30:$T$31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xVal>
          <c:yVal>
            <c:numRef>
              <c:f>'Hárok1 (3)'!$U$30:$U$31</c:f>
              <c:numCache>
                <c:formatCode>General</c:formatCode>
                <c:ptCount val="2"/>
                <c:pt idx="0">
                  <c:v>6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5F1-47B2-8271-EBCADF35DD3A}"/>
            </c:ext>
          </c:extLst>
        </c:ser>
        <c:ser>
          <c:idx val="9"/>
          <c:order val="9"/>
          <c:tx>
            <c:strRef>
              <c:f>'Hárok1 (3)'!$W$29</c:f>
              <c:strCache>
                <c:ptCount val="1"/>
                <c:pt idx="0">
                  <c:v>k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(3)'!$V$30:$V$31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xVal>
          <c:yVal>
            <c:numRef>
              <c:f>'Hárok1 (3)'!$W$30:$W$31</c:f>
              <c:numCache>
                <c:formatCode>General</c:formatCode>
                <c:ptCount val="2"/>
                <c:pt idx="0">
                  <c:v>5.8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35F1-47B2-8271-EBCADF35DD3A}"/>
            </c:ext>
          </c:extLst>
        </c:ser>
        <c:ser>
          <c:idx val="10"/>
          <c:order val="10"/>
          <c:tx>
            <c:strRef>
              <c:f>'Hárok1 (3)'!$Y$29</c:f>
              <c:strCache>
                <c:ptCount val="1"/>
                <c:pt idx="0">
                  <c:v>l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(3)'!$X$30:$X$31</c:f>
              <c:numCache>
                <c:formatCode>General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xVal>
          <c:yVal>
            <c:numRef>
              <c:f>'Hárok1 (3)'!$Y$30:$Y$31</c:f>
              <c:numCache>
                <c:formatCode>General</c:formatCode>
                <c:ptCount val="2"/>
                <c:pt idx="0">
                  <c:v>9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35F1-47B2-8271-EBCADF35DD3A}"/>
            </c:ext>
          </c:extLst>
        </c:ser>
        <c:ser>
          <c:idx val="11"/>
          <c:order val="11"/>
          <c:tx>
            <c:strRef>
              <c:f>'Hárok1 (3)'!$AA$29</c:f>
              <c:strCache>
                <c:ptCount val="1"/>
                <c:pt idx="0">
                  <c:v>m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(3)'!$Z$30:$Z$31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xVal>
          <c:yVal>
            <c:numRef>
              <c:f>'Hárok1 (3)'!$AA$30:$AA$31</c:f>
              <c:numCache>
                <c:formatCode>General</c:formatCode>
                <c:ptCount val="2"/>
                <c:pt idx="0">
                  <c:v>11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35F1-47B2-8271-EBCADF35DD3A}"/>
            </c:ext>
          </c:extLst>
        </c:ser>
        <c:ser>
          <c:idx val="12"/>
          <c:order val="12"/>
          <c:tx>
            <c:strRef>
              <c:f>'Hárok1 (3)'!$AC$29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(3)'!$AB$30:$AB$31</c:f>
              <c:numCache>
                <c:formatCode>General</c:formatCode>
                <c:ptCount val="2"/>
                <c:pt idx="0">
                  <c:v>11</c:v>
                </c:pt>
                <c:pt idx="1">
                  <c:v>11</c:v>
                </c:pt>
              </c:numCache>
            </c:numRef>
          </c:xVal>
          <c:yVal>
            <c:numRef>
              <c:f>'Hárok1 (3)'!$AC$30:$AC$31</c:f>
              <c:numCache>
                <c:formatCode>General</c:formatCode>
                <c:ptCount val="2"/>
                <c:pt idx="0">
                  <c:v>8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35F1-47B2-8271-EBCADF35DD3A}"/>
            </c:ext>
          </c:extLst>
        </c:ser>
        <c:ser>
          <c:idx val="13"/>
          <c:order val="13"/>
          <c:tx>
            <c:strRef>
              <c:f>'Hárok1 (3)'!$AE$29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(3)'!$AD$30:$AD$31</c:f>
              <c:numCache>
                <c:formatCode>General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xVal>
          <c:yVal>
            <c:numRef>
              <c:f>'Hárok1 (3)'!$AE$30:$AE$31</c:f>
              <c:numCache>
                <c:formatCode>General</c:formatCode>
                <c:ptCount val="2"/>
                <c:pt idx="0">
                  <c:v>7.5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35F1-47B2-8271-EBCADF35DD3A}"/>
            </c:ext>
          </c:extLst>
        </c:ser>
        <c:ser>
          <c:idx val="14"/>
          <c:order val="14"/>
          <c:tx>
            <c:strRef>
              <c:f>'Hárok1 (3)'!$AG$29</c:f>
              <c:strCache>
                <c:ptCount val="1"/>
                <c:pt idx="0">
                  <c:v>p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(3)'!$AF$30:$AF$31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xVal>
          <c:yVal>
            <c:numRef>
              <c:f>'Hárok1 (3)'!$AG$30:$AG$31</c:f>
              <c:numCache>
                <c:formatCode>General</c:formatCode>
                <c:ptCount val="2"/>
                <c:pt idx="0">
                  <c:v>12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35F1-47B2-8271-EBCADF35DD3A}"/>
            </c:ext>
          </c:extLst>
        </c:ser>
        <c:ser>
          <c:idx val="15"/>
          <c:order val="15"/>
          <c:tx>
            <c:strRef>
              <c:f>'Hárok1 (3)'!$AI$29</c:f>
              <c:strCache>
                <c:ptCount val="1"/>
                <c:pt idx="0">
                  <c:v>q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(3)'!$AH$30:$AH$31</c:f>
              <c:numCache>
                <c:formatCode>General</c:formatCode>
                <c:ptCount val="2"/>
                <c:pt idx="0">
                  <c:v>14</c:v>
                </c:pt>
                <c:pt idx="1">
                  <c:v>14</c:v>
                </c:pt>
              </c:numCache>
            </c:numRef>
          </c:xVal>
          <c:yVal>
            <c:numRef>
              <c:f>'Hárok1 (3)'!$AI$30:$AI$31</c:f>
              <c:numCache>
                <c:formatCode>General</c:formatCode>
                <c:ptCount val="2"/>
                <c:pt idx="0">
                  <c:v>9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35F1-47B2-8271-EBCADF35DD3A}"/>
            </c:ext>
          </c:extLst>
        </c:ser>
        <c:ser>
          <c:idx val="16"/>
          <c:order val="16"/>
          <c:tx>
            <c:strRef>
              <c:f>'Hárok1 (3)'!$AK$29</c:f>
              <c:strCache>
                <c:ptCount val="1"/>
                <c:pt idx="0">
                  <c:v>r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(3)'!$AJ$30:$AJ$31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xVal>
          <c:yVal>
            <c:numRef>
              <c:f>'Hárok1 (3)'!$AK$30:$AK$31</c:f>
              <c:numCache>
                <c:formatCode>General</c:formatCode>
                <c:ptCount val="2"/>
                <c:pt idx="0">
                  <c:v>14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35F1-47B2-8271-EBCADF35DD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902472"/>
        <c:axId val="348904112"/>
      </c:scatterChart>
      <c:valAx>
        <c:axId val="34890247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4112"/>
        <c:crosses val="autoZero"/>
        <c:crossBetween val="midCat"/>
      </c:valAx>
      <c:valAx>
        <c:axId val="348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2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'Hárok1 (4)'!$C$3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xVal>
            <c:numRef>
              <c:f>'Hárok1 (4)'!$B$4:$B$18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'Hárok1 (4)'!$C$4:$C$18</c:f>
              <c:numCache>
                <c:formatCode>General</c:formatCode>
                <c:ptCount val="15"/>
                <c:pt idx="0">
                  <c:v>1</c:v>
                </c:pt>
                <c:pt idx="1">
                  <c:v>1.5</c:v>
                </c:pt>
                <c:pt idx="2">
                  <c:v>3.8</c:v>
                </c:pt>
                <c:pt idx="3">
                  <c:v>4</c:v>
                </c:pt>
                <c:pt idx="4">
                  <c:v>8</c:v>
                </c:pt>
                <c:pt idx="5">
                  <c:v>3.1</c:v>
                </c:pt>
                <c:pt idx="6">
                  <c:v>6</c:v>
                </c:pt>
                <c:pt idx="7">
                  <c:v>5.8</c:v>
                </c:pt>
                <c:pt idx="8">
                  <c:v>9</c:v>
                </c:pt>
                <c:pt idx="9">
                  <c:v>11</c:v>
                </c:pt>
                <c:pt idx="10">
                  <c:v>8</c:v>
                </c:pt>
                <c:pt idx="11">
                  <c:v>7.5</c:v>
                </c:pt>
                <c:pt idx="12">
                  <c:v>12</c:v>
                </c:pt>
                <c:pt idx="13">
                  <c:v>9</c:v>
                </c:pt>
                <c:pt idx="14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0B4-46FA-B5F2-A3BC34C69E0C}"/>
            </c:ext>
          </c:extLst>
        </c:ser>
        <c:ser>
          <c:idx val="1"/>
          <c:order val="1"/>
          <c:tx>
            <c:strRef>
              <c:f>'Hárok1 (4)'!$F$3</c:f>
              <c:strCache>
                <c:ptCount val="1"/>
                <c:pt idx="0">
                  <c:v>y</c:v>
                </c:pt>
              </c:strCache>
            </c:strRef>
          </c:tx>
          <c:spPr>
            <a:ln w="25400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(4)'!$E$4:$E$5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'Hárok1 (4)'!$F$4:$F$5</c:f>
              <c:numCache>
                <c:formatCode>General</c:formatCode>
                <c:ptCount val="2"/>
                <c:pt idx="0">
                  <c:v>0.5</c:v>
                </c:pt>
                <c:pt idx="1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0B4-46FA-B5F2-A3BC34C69E0C}"/>
            </c:ext>
          </c:extLst>
        </c:ser>
        <c:ser>
          <c:idx val="2"/>
          <c:order val="2"/>
          <c:tx>
            <c:strRef>
              <c:f>'Hárok1 (4)'!$I$29</c:f>
              <c:strCache>
                <c:ptCount val="1"/>
                <c:pt idx="0">
                  <c:v>d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(4)'!$H$30:$H$31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'Hárok1 (4)'!$I$30:$I$31</c:f>
              <c:numCache>
                <c:formatCode>General</c:formatCode>
                <c:ptCount val="2"/>
                <c:pt idx="0">
                  <c:v>1</c:v>
                </c:pt>
                <c:pt idx="1">
                  <c:v>1.2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0B4-46FA-B5F2-A3BC34C69E0C}"/>
            </c:ext>
          </c:extLst>
        </c:ser>
        <c:ser>
          <c:idx val="3"/>
          <c:order val="3"/>
          <c:tx>
            <c:strRef>
              <c:f>'Hárok1 (4)'!$K$29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(4)'!$J$30:$J$31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'Hárok1 (4)'!$K$30:$K$31</c:f>
              <c:numCache>
                <c:formatCode>General</c:formatCode>
                <c:ptCount val="2"/>
                <c:pt idx="0">
                  <c:v>1.5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10B4-46FA-B5F2-A3BC34C69E0C}"/>
            </c:ext>
          </c:extLst>
        </c:ser>
        <c:ser>
          <c:idx val="4"/>
          <c:order val="4"/>
          <c:tx>
            <c:strRef>
              <c:f>'Hárok1 (4)'!$M$29</c:f>
              <c:strCache>
                <c:ptCount val="1"/>
                <c:pt idx="0">
                  <c:v>f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(4)'!$L$30:$L$31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'Hárok1 (4)'!$M$30:$M$31</c:f>
              <c:numCache>
                <c:formatCode>General</c:formatCode>
                <c:ptCount val="2"/>
                <c:pt idx="0">
                  <c:v>3.8</c:v>
                </c:pt>
                <c:pt idx="1">
                  <c:v>3.1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10B4-46FA-B5F2-A3BC34C69E0C}"/>
            </c:ext>
          </c:extLst>
        </c:ser>
        <c:ser>
          <c:idx val="5"/>
          <c:order val="5"/>
          <c:tx>
            <c:strRef>
              <c:f>'Hárok1 (4)'!$O$29</c:f>
              <c:strCache>
                <c:ptCount val="1"/>
                <c:pt idx="0">
                  <c:v>g</c:v>
                </c:pt>
              </c:strCache>
            </c:strRef>
          </c:tx>
          <c:spPr>
            <a:ln w="19050" cap="rnd">
              <a:solidFill>
                <a:schemeClr val="accent5">
                  <a:lumMod val="60000"/>
                  <a:lumOff val="40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(4)'!$N$30:$N$31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'Hárok1 (4)'!$O$30:$O$31</c:f>
              <c:numCache>
                <c:formatCode>General</c:formatCode>
                <c:ptCount val="2"/>
                <c:pt idx="0">
                  <c:v>4</c:v>
                </c:pt>
                <c:pt idx="1">
                  <c:v>3.8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10B4-46FA-B5F2-A3BC34C69E0C}"/>
            </c:ext>
          </c:extLst>
        </c:ser>
        <c:ser>
          <c:idx val="6"/>
          <c:order val="6"/>
          <c:tx>
            <c:strRef>
              <c:f>'Hárok1 (4)'!$Q$29</c:f>
              <c:strCache>
                <c:ptCount val="1"/>
                <c:pt idx="0">
                  <c:v>h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(4)'!$P$30:$P$31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'Hárok1 (4)'!$Q$30:$Q$31</c:f>
              <c:numCache>
                <c:formatCode>General</c:formatCode>
                <c:ptCount val="2"/>
                <c:pt idx="0">
                  <c:v>8</c:v>
                </c:pt>
                <c:pt idx="1">
                  <c:v>4.7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10B4-46FA-B5F2-A3BC34C69E0C}"/>
            </c:ext>
          </c:extLst>
        </c:ser>
        <c:ser>
          <c:idx val="7"/>
          <c:order val="7"/>
          <c:tx>
            <c:strRef>
              <c:f>'Hárok1 (4)'!$S$29</c:f>
              <c:strCache>
                <c:ptCount val="1"/>
                <c:pt idx="0">
                  <c:v>i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(4)'!$R$30:$R$31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xVal>
          <c:yVal>
            <c:numRef>
              <c:f>'Hárok1 (4)'!$S$30:$S$31</c:f>
              <c:numCache>
                <c:formatCode>General</c:formatCode>
                <c:ptCount val="2"/>
                <c:pt idx="0">
                  <c:v>3.1</c:v>
                </c:pt>
                <c:pt idx="1">
                  <c:v>5.6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10B4-46FA-B5F2-A3BC34C69E0C}"/>
            </c:ext>
          </c:extLst>
        </c:ser>
        <c:ser>
          <c:idx val="8"/>
          <c:order val="8"/>
          <c:tx>
            <c:strRef>
              <c:f>'Hárok1 (4)'!$U$29</c:f>
              <c:strCache>
                <c:ptCount val="1"/>
                <c:pt idx="0">
                  <c:v>j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(4)'!$T$30:$T$31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xVal>
          <c:yVal>
            <c:numRef>
              <c:f>'Hárok1 (4)'!$U$30:$U$31</c:f>
              <c:numCache>
                <c:formatCode>General</c:formatCode>
                <c:ptCount val="2"/>
                <c:pt idx="0">
                  <c:v>6</c:v>
                </c:pt>
                <c:pt idx="1">
                  <c:v>6.4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10B4-46FA-B5F2-A3BC34C69E0C}"/>
            </c:ext>
          </c:extLst>
        </c:ser>
        <c:ser>
          <c:idx val="9"/>
          <c:order val="9"/>
          <c:tx>
            <c:strRef>
              <c:f>'Hárok1 (4)'!$W$29</c:f>
              <c:strCache>
                <c:ptCount val="1"/>
                <c:pt idx="0">
                  <c:v>k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(4)'!$V$30:$V$31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xVal>
          <c:yVal>
            <c:numRef>
              <c:f>'Hárok1 (4)'!$W$30:$W$31</c:f>
              <c:numCache>
                <c:formatCode>General</c:formatCode>
                <c:ptCount val="2"/>
                <c:pt idx="0">
                  <c:v>5.8</c:v>
                </c:pt>
                <c:pt idx="1">
                  <c:v>7.2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10B4-46FA-B5F2-A3BC34C69E0C}"/>
            </c:ext>
          </c:extLst>
        </c:ser>
        <c:ser>
          <c:idx val="10"/>
          <c:order val="10"/>
          <c:tx>
            <c:strRef>
              <c:f>'Hárok1 (4)'!$Y$29</c:f>
              <c:strCache>
                <c:ptCount val="1"/>
                <c:pt idx="0">
                  <c:v>l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(4)'!$X$30:$X$31</c:f>
              <c:numCache>
                <c:formatCode>General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xVal>
          <c:yVal>
            <c:numRef>
              <c:f>'Hárok1 (4)'!$Y$30:$Y$31</c:f>
              <c:numCache>
                <c:formatCode>General</c:formatCode>
                <c:ptCount val="2"/>
                <c:pt idx="0">
                  <c:v>9</c:v>
                </c:pt>
                <c:pt idx="1">
                  <c:v>8.1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10B4-46FA-B5F2-A3BC34C69E0C}"/>
            </c:ext>
          </c:extLst>
        </c:ser>
        <c:ser>
          <c:idx val="11"/>
          <c:order val="11"/>
          <c:tx>
            <c:strRef>
              <c:f>'Hárok1 (4)'!$AA$29</c:f>
              <c:strCache>
                <c:ptCount val="1"/>
                <c:pt idx="0">
                  <c:v>m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(4)'!$Z$30:$Z$31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xVal>
          <c:yVal>
            <c:numRef>
              <c:f>'Hárok1 (4)'!$AA$30:$AA$31</c:f>
              <c:numCache>
                <c:formatCode>General</c:formatCode>
                <c:ptCount val="2"/>
                <c:pt idx="0">
                  <c:v>11</c:v>
                </c:pt>
                <c:pt idx="1">
                  <c:v>8.9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10B4-46FA-B5F2-A3BC34C69E0C}"/>
            </c:ext>
          </c:extLst>
        </c:ser>
        <c:ser>
          <c:idx val="12"/>
          <c:order val="12"/>
          <c:tx>
            <c:strRef>
              <c:f>'Hárok1 (4)'!$AC$29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(4)'!$AB$30:$AB$31</c:f>
              <c:numCache>
                <c:formatCode>General</c:formatCode>
                <c:ptCount val="2"/>
                <c:pt idx="0">
                  <c:v>11</c:v>
                </c:pt>
                <c:pt idx="1">
                  <c:v>11</c:v>
                </c:pt>
              </c:numCache>
            </c:numRef>
          </c:xVal>
          <c:yVal>
            <c:numRef>
              <c:f>'Hárok1 (4)'!$AC$30:$AC$31</c:f>
              <c:numCache>
                <c:formatCode>General</c:formatCode>
                <c:ptCount val="2"/>
                <c:pt idx="0">
                  <c:v>8</c:v>
                </c:pt>
                <c:pt idx="1">
                  <c:v>9.6999999999999993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10B4-46FA-B5F2-A3BC34C69E0C}"/>
            </c:ext>
          </c:extLst>
        </c:ser>
        <c:ser>
          <c:idx val="13"/>
          <c:order val="13"/>
          <c:tx>
            <c:strRef>
              <c:f>'Hárok1 (4)'!$AE$29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(4)'!$AD$30:$AD$31</c:f>
              <c:numCache>
                <c:formatCode>General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xVal>
          <c:yVal>
            <c:numRef>
              <c:f>'Hárok1 (4)'!$AE$30:$AE$31</c:f>
              <c:numCache>
                <c:formatCode>General</c:formatCode>
                <c:ptCount val="2"/>
                <c:pt idx="0">
                  <c:v>7.5</c:v>
                </c:pt>
                <c:pt idx="1">
                  <c:v>10.6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10B4-46FA-B5F2-A3BC34C69E0C}"/>
            </c:ext>
          </c:extLst>
        </c:ser>
        <c:ser>
          <c:idx val="14"/>
          <c:order val="14"/>
          <c:tx>
            <c:strRef>
              <c:f>'Hárok1 (4)'!$AG$29</c:f>
              <c:strCache>
                <c:ptCount val="1"/>
                <c:pt idx="0">
                  <c:v>p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(4)'!$AF$30:$AF$31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xVal>
          <c:yVal>
            <c:numRef>
              <c:f>'Hárok1 (4)'!$AG$30:$AG$31</c:f>
              <c:numCache>
                <c:formatCode>General</c:formatCode>
                <c:ptCount val="2"/>
                <c:pt idx="0">
                  <c:v>12</c:v>
                </c:pt>
                <c:pt idx="1">
                  <c:v>11.5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10B4-46FA-B5F2-A3BC34C69E0C}"/>
            </c:ext>
          </c:extLst>
        </c:ser>
        <c:ser>
          <c:idx val="15"/>
          <c:order val="15"/>
          <c:tx>
            <c:strRef>
              <c:f>'Hárok1 (4)'!$AI$29</c:f>
              <c:strCache>
                <c:ptCount val="1"/>
                <c:pt idx="0">
                  <c:v>q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(4)'!$AH$30:$AH$31</c:f>
              <c:numCache>
                <c:formatCode>General</c:formatCode>
                <c:ptCount val="2"/>
                <c:pt idx="0">
                  <c:v>14</c:v>
                </c:pt>
                <c:pt idx="1">
                  <c:v>14</c:v>
                </c:pt>
              </c:numCache>
            </c:numRef>
          </c:xVal>
          <c:yVal>
            <c:numRef>
              <c:f>'Hárok1 (4)'!$AI$30:$AI$31</c:f>
              <c:numCache>
                <c:formatCode>General</c:formatCode>
                <c:ptCount val="2"/>
                <c:pt idx="0">
                  <c:v>9</c:v>
                </c:pt>
                <c:pt idx="1">
                  <c:v>12.3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10B4-46FA-B5F2-A3BC34C69E0C}"/>
            </c:ext>
          </c:extLst>
        </c:ser>
        <c:ser>
          <c:idx val="16"/>
          <c:order val="16"/>
          <c:tx>
            <c:strRef>
              <c:f>'Hárok1 (4)'!$AK$29</c:f>
              <c:strCache>
                <c:ptCount val="1"/>
                <c:pt idx="0">
                  <c:v>r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(4)'!$AJ$30:$AJ$31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xVal>
          <c:yVal>
            <c:numRef>
              <c:f>'Hárok1 (4)'!$AK$30:$AK$31</c:f>
              <c:numCache>
                <c:formatCode>General</c:formatCode>
                <c:ptCount val="2"/>
                <c:pt idx="0">
                  <c:v>14</c:v>
                </c:pt>
                <c:pt idx="1">
                  <c:v>13.15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10B4-46FA-B5F2-A3BC34C69E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902472"/>
        <c:axId val="348904112"/>
      </c:scatterChart>
      <c:valAx>
        <c:axId val="34890247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4112"/>
        <c:crosses val="autoZero"/>
        <c:crossBetween val="midCat"/>
      </c:valAx>
      <c:valAx>
        <c:axId val="348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2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CE67D-341F-46AD-9C41-A752B05445FE}" type="datetimeFigureOut">
              <a:rPr lang="sk-SK" smtClean="0"/>
              <a:t>13.12.2019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AB9C4-1919-4FFF-BC5F-E046CEFDC5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075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13.12.2019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13.12.2019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13.12.2019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13.12.2019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13.12.2019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13.12.2019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13.12.2019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13.12.2019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13.12.2019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13.12.2019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13.12.2019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13.12.2019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Regression Analysis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US" dirty="0"/>
              <a:t>December 9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BE0CCF95-FF53-4093-B30B-FB8D7AED29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550768"/>
              </p:ext>
            </p:extLst>
          </p:nvPr>
        </p:nvGraphicFramePr>
        <p:xfrm>
          <a:off x="838200" y="471340"/>
          <a:ext cx="10515600" cy="570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013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Outcomes of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OLS regression estimates:</a:t>
            </a:r>
          </a:p>
          <a:p>
            <a:pPr lvl="1"/>
            <a:r>
              <a:rPr lang="en-US" dirty="0"/>
              <a:t>Intercept</a:t>
            </a:r>
          </a:p>
          <a:p>
            <a:pPr lvl="1"/>
            <a:r>
              <a:rPr lang="en-US" dirty="0"/>
              <a:t>Effects of each independent variable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 + …</a:t>
            </a:r>
          </a:p>
          <a:p>
            <a:endParaRPr lang="en-US" dirty="0"/>
          </a:p>
          <a:p>
            <a:r>
              <a:rPr lang="en-US" b="1" i="1" dirty="0"/>
              <a:t>y</a:t>
            </a:r>
            <a:r>
              <a:rPr lang="en-US" dirty="0"/>
              <a:t> stands for predicted value of dependent variable</a:t>
            </a:r>
          </a:p>
          <a:p>
            <a:r>
              <a:rPr lang="en-US" b="1" i="1" dirty="0"/>
              <a:t>b</a:t>
            </a:r>
            <a:r>
              <a:rPr lang="en-US" b="1" i="1" baseline="-25000" dirty="0"/>
              <a:t>0</a:t>
            </a:r>
            <a:r>
              <a:rPr lang="en-US" dirty="0"/>
              <a:t> stands for intercept</a:t>
            </a:r>
          </a:p>
          <a:p>
            <a:r>
              <a:rPr lang="en-US" b="1" i="1" dirty="0"/>
              <a:t>b</a:t>
            </a:r>
            <a:r>
              <a:rPr lang="en-US" b="1" i="1" baseline="-25000" dirty="0"/>
              <a:t>1</a:t>
            </a:r>
            <a:r>
              <a:rPr lang="en-US" b="1" dirty="0"/>
              <a:t>,</a:t>
            </a:r>
            <a:r>
              <a:rPr lang="en-US" b="1" i="1" dirty="0"/>
              <a:t> b</a:t>
            </a:r>
            <a:r>
              <a:rPr lang="en-US" b="1" i="1" baseline="-25000" dirty="0"/>
              <a:t>2</a:t>
            </a:r>
            <a:r>
              <a:rPr lang="en-US" b="1" dirty="0"/>
              <a:t>,</a:t>
            </a:r>
            <a:r>
              <a:rPr lang="en-US" b="1" i="1" dirty="0"/>
              <a:t> b</a:t>
            </a:r>
            <a:r>
              <a:rPr lang="en-US" b="1" i="1" baseline="-25000" dirty="0"/>
              <a:t>3</a:t>
            </a:r>
            <a:r>
              <a:rPr lang="en-US" b="1" i="1" dirty="0"/>
              <a:t> </a:t>
            </a:r>
            <a:r>
              <a:rPr lang="en-US" dirty="0"/>
              <a:t>etc. stand for slopes of independent variables </a:t>
            </a:r>
            <a:r>
              <a:rPr lang="en-US" b="1" i="1" dirty="0"/>
              <a:t>x, y, z</a:t>
            </a:r>
            <a:r>
              <a:rPr lang="en-US" dirty="0"/>
              <a:t> etc.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22115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 square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Provides information about the overall fit of the model</a:t>
            </a:r>
          </a:p>
          <a:p>
            <a:r>
              <a:rPr lang="en-US" dirty="0"/>
              <a:t>How well our model (= our IVs) explain the dependent variable</a:t>
            </a:r>
          </a:p>
          <a:p>
            <a:r>
              <a:rPr lang="en-US" dirty="0"/>
              <a:t>Comparison of improvement of regression line compared to mean</a:t>
            </a:r>
          </a:p>
          <a:p>
            <a:endParaRPr lang="en-US" dirty="0"/>
          </a:p>
          <a:p>
            <a:r>
              <a:rPr lang="en-US" dirty="0"/>
              <a:t>Ranges from 0 to 1 (zero to hundred per cent)</a:t>
            </a:r>
          </a:p>
          <a:p>
            <a:endParaRPr lang="en-US" dirty="0"/>
          </a:p>
          <a:p>
            <a:r>
              <a:rPr lang="en-US" dirty="0"/>
              <a:t>Show how much of the variance of dependent variable we are able to explain using our set of independent variables</a:t>
            </a:r>
          </a:p>
          <a:p>
            <a:r>
              <a:rPr lang="en-US" dirty="0"/>
              <a:t>Use Adjusted R square to control for inflation of number of IVs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4092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Intercept (Constant)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predicted value of dependent variable if the values of all independent variables are zero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en-US" dirty="0"/>
          </a:p>
          <a:p>
            <a:r>
              <a:rPr lang="en-US" dirty="0"/>
              <a:t>If x, y, z etc. = 0 then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*0 + b</a:t>
            </a:r>
            <a:r>
              <a:rPr lang="en-US" baseline="-25000" dirty="0"/>
              <a:t>2</a:t>
            </a:r>
            <a:r>
              <a:rPr lang="en-US" dirty="0"/>
              <a:t>*0 + b</a:t>
            </a:r>
            <a:r>
              <a:rPr lang="en-US" baseline="-25000" dirty="0"/>
              <a:t>3</a:t>
            </a:r>
            <a:r>
              <a:rPr lang="en-US" dirty="0"/>
              <a:t>*0</a:t>
            </a:r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994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E571E-76BD-4ABE-AD0E-4D2A3032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Concerning Independent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B7456E-E419-4A49-81F7-541F67625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Unstandardized B coefficient:</a:t>
            </a:r>
          </a:p>
          <a:p>
            <a:pPr lvl="1"/>
            <a:r>
              <a:rPr lang="en-US" dirty="0"/>
              <a:t>Shows how the value of dependent variable changes if the value of an independent variable increases by one unit</a:t>
            </a:r>
          </a:p>
          <a:p>
            <a:pPr lvl="1"/>
            <a:r>
              <a:rPr lang="en-US" dirty="0"/>
              <a:t>For example if IV is measured in hours – the B coefficient shows how the DV changes if the value of IV increases by one hour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2</a:t>
            </a:r>
            <a:r>
              <a:rPr lang="en-US" dirty="0"/>
              <a:t>*y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3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679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E571E-76BD-4ABE-AD0E-4D2A3032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Concerning Independent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B7456E-E419-4A49-81F7-541F67625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Unstandardized B coefficient:</a:t>
            </a:r>
          </a:p>
          <a:p>
            <a:pPr lvl="1"/>
            <a:r>
              <a:rPr lang="en-US" dirty="0"/>
              <a:t>Shows how the value of dependent variable changes if the value of an independent variable increases by one unit</a:t>
            </a:r>
          </a:p>
          <a:p>
            <a:pPr lvl="1"/>
            <a:r>
              <a:rPr lang="en-US" dirty="0"/>
              <a:t>For example if IV is measured in hours – the B coefficient shows how the DV changes if the value of IV increases by one hour</a:t>
            </a:r>
          </a:p>
          <a:p>
            <a:endParaRPr lang="en-US" dirty="0"/>
          </a:p>
          <a:p>
            <a:r>
              <a:rPr lang="en-US" b="1" dirty="0"/>
              <a:t>Standardized Beta coefficient:</a:t>
            </a:r>
          </a:p>
          <a:p>
            <a:pPr lvl="1"/>
            <a:r>
              <a:rPr lang="en-US" dirty="0"/>
              <a:t>Compares the importance of IVs</a:t>
            </a:r>
          </a:p>
          <a:p>
            <a:pPr lvl="1"/>
            <a:r>
              <a:rPr lang="en-US" dirty="0"/>
              <a:t>Higher distance from zero shows higher importance of IV</a:t>
            </a:r>
          </a:p>
          <a:p>
            <a:endParaRPr lang="en-US" dirty="0"/>
          </a:p>
          <a:p>
            <a:r>
              <a:rPr lang="en-US" b="1" dirty="0"/>
              <a:t>Significance:</a:t>
            </a:r>
          </a:p>
          <a:p>
            <a:pPr lvl="1"/>
            <a:r>
              <a:rPr lang="en-US" dirty="0"/>
              <a:t>Shows whether the found effect of IV can be applied to population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45825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57C35-67AF-4D4F-8B77-DFAD23A1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F0F514-9764-4FFD-B6C8-02CA69358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Is turnout in local elections affected by town population?</a:t>
            </a:r>
          </a:p>
          <a:p>
            <a:endParaRPr lang="en-US" dirty="0"/>
          </a:p>
          <a:p>
            <a:r>
              <a:rPr lang="en-US" dirty="0"/>
              <a:t>Hypothesis: Turnout decreases as population increases</a:t>
            </a:r>
          </a:p>
          <a:p>
            <a:r>
              <a:rPr lang="en-US" dirty="0"/>
              <a:t>Null hypotheses: There is no relation between population size and turnout</a:t>
            </a:r>
          </a:p>
          <a:p>
            <a:endParaRPr lang="en-US" dirty="0"/>
          </a:p>
          <a:p>
            <a:r>
              <a:rPr lang="en-US" dirty="0"/>
              <a:t>Dependent variable: </a:t>
            </a:r>
          </a:p>
          <a:p>
            <a:pPr lvl="1"/>
            <a:r>
              <a:rPr lang="en-US" dirty="0"/>
              <a:t>Turnout – turnout in % (scale)</a:t>
            </a:r>
          </a:p>
          <a:p>
            <a:endParaRPr lang="en-US" dirty="0"/>
          </a:p>
          <a:p>
            <a:r>
              <a:rPr lang="en-US" dirty="0"/>
              <a:t>Independent variable: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- town population in thousands of people (scale)</a:t>
            </a:r>
          </a:p>
        </p:txBody>
      </p:sp>
    </p:spTree>
    <p:extLst>
      <p:ext uri="{BB962C8B-B14F-4D97-AF65-F5344CB8AC3E}">
        <p14:creationId xmlns:p14="http://schemas.microsoft.com/office/powerpoint/2010/main" val="825048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1094F-5E40-4D01-A6F0-043F39BE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Perform the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7DD7DB-A830-42BE-8453-D36BEC9B0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&gt; Regression &gt; Linear</a:t>
            </a:r>
          </a:p>
          <a:p>
            <a:endParaRPr lang="en-US" dirty="0"/>
          </a:p>
          <a:p>
            <a:r>
              <a:rPr lang="en-US" dirty="0"/>
              <a:t>Select the variables:</a:t>
            </a:r>
          </a:p>
          <a:p>
            <a:pPr lvl="1"/>
            <a:r>
              <a:rPr lang="en-US" dirty="0"/>
              <a:t>Turnout into ‘Dependent’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in the section for independent variables</a:t>
            </a:r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885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5E55A10-B0CF-4373-9A85-F02DF6D8C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14479"/>
            <a:ext cx="10515600" cy="3062484"/>
          </a:xfrm>
        </p:spPr>
        <p:txBody>
          <a:bodyPr/>
          <a:lstStyle/>
          <a:p>
            <a:r>
              <a:rPr lang="en-US" dirty="0"/>
              <a:t>Model Summary:</a:t>
            </a:r>
          </a:p>
          <a:p>
            <a:pPr lvl="1"/>
            <a:r>
              <a:rPr lang="en-US" dirty="0"/>
              <a:t>Our model explains 7 per cent (0,07 * 100) of variance of dependent variable</a:t>
            </a:r>
          </a:p>
          <a:p>
            <a:endParaRPr lang="en-US" dirty="0"/>
          </a:p>
          <a:p>
            <a:r>
              <a:rPr lang="en-US" dirty="0"/>
              <a:t>ANOVA:</a:t>
            </a:r>
          </a:p>
          <a:p>
            <a:pPr lvl="1"/>
            <a:r>
              <a:rPr lang="en-US" dirty="0"/>
              <a:t>Our model is a significant improvement in predicting the dependent variable and our results can be applied to the population</a:t>
            </a: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85800643-FE02-4C60-9A14-905C1FA87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821" y="886535"/>
            <a:ext cx="4693519" cy="1461526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F1E0C3DA-D6A0-48DE-9063-C304E18FA1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46" y="566810"/>
            <a:ext cx="5873933" cy="2100976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749887DC-53BF-4F0A-A471-4CBBD7B93FDF}"/>
              </a:ext>
            </a:extLst>
          </p:cNvPr>
          <p:cNvSpPr/>
          <p:nvPr/>
        </p:nvSpPr>
        <p:spPr>
          <a:xfrm>
            <a:off x="2873580" y="1153334"/>
            <a:ext cx="1139945" cy="92792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6C36765D-2618-4CA3-9C02-15F30EEC81AB}"/>
              </a:ext>
            </a:extLst>
          </p:cNvPr>
          <p:cNvSpPr/>
          <p:nvPr/>
        </p:nvSpPr>
        <p:spPr>
          <a:xfrm>
            <a:off x="10783828" y="1013503"/>
            <a:ext cx="881352" cy="739883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8876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6A2D80-3FB4-49A1-A57B-8D1495028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6639"/>
            <a:ext cx="10515600" cy="3490324"/>
          </a:xfrm>
        </p:spPr>
        <p:txBody>
          <a:bodyPr/>
          <a:lstStyle/>
          <a:p>
            <a:r>
              <a:rPr lang="en-US" dirty="0"/>
              <a:t>Intercept (Constant):</a:t>
            </a:r>
          </a:p>
          <a:p>
            <a:pPr lvl="1"/>
            <a:r>
              <a:rPr lang="en-US" dirty="0"/>
              <a:t>Predicted value of dependent variable if all independent variables = 0</a:t>
            </a:r>
          </a:p>
          <a:p>
            <a:pPr lvl="1"/>
            <a:r>
              <a:rPr lang="en-US" dirty="0"/>
              <a:t>In a (non-existing) town with zero population the turnout in local election is predicted as 60.8 per cent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</a:p>
          <a:p>
            <a:r>
              <a:rPr lang="en-US" dirty="0"/>
              <a:t>y = </a:t>
            </a:r>
            <a:r>
              <a:rPr lang="en-US" dirty="0">
                <a:highlight>
                  <a:srgbClr val="00FF00"/>
                </a:highlight>
              </a:rPr>
              <a:t>60.8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  <a:endParaRPr lang="sk-SK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B09B956D-A8CD-456A-83E9-532CB37DD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5678" y="75611"/>
            <a:ext cx="7377231" cy="2186822"/>
          </a:xfrm>
          <a:prstGeom prst="rect">
            <a:avLst/>
          </a:prstGeom>
        </p:spPr>
      </p:pic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70D4CAA4-BF41-469C-BF65-C716ED7FDE33}"/>
              </a:ext>
            </a:extLst>
          </p:cNvPr>
          <p:cNvSpPr/>
          <p:nvPr/>
        </p:nvSpPr>
        <p:spPr>
          <a:xfrm>
            <a:off x="4920355" y="1268028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7316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D9D66-AFB2-4FC8-AD0D-EF52FFC5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of this lecture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994443-51B6-42E3-A8DB-20D1FEFD8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do regression analysis</a:t>
            </a:r>
          </a:p>
          <a:p>
            <a:endParaRPr lang="en-US" dirty="0"/>
          </a:p>
          <a:p>
            <a:r>
              <a:rPr lang="en-US" dirty="0"/>
              <a:t>Which regression analysis to choose:</a:t>
            </a:r>
          </a:p>
          <a:p>
            <a:pPr lvl="1"/>
            <a:r>
              <a:rPr lang="en-US" dirty="0"/>
              <a:t>Linear (OLS – Ordinary Least Squares) regression</a:t>
            </a:r>
          </a:p>
          <a:p>
            <a:pPr lvl="1"/>
            <a:r>
              <a:rPr lang="en-US" dirty="0"/>
              <a:t>Logistic regression</a:t>
            </a:r>
          </a:p>
          <a:p>
            <a:endParaRPr lang="en-US" dirty="0"/>
          </a:p>
          <a:p>
            <a:r>
              <a:rPr lang="en-US" dirty="0"/>
              <a:t>Interpretation of the 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74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6A2D80-3FB4-49A1-A57B-8D1495028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6638"/>
            <a:ext cx="10515600" cy="409574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is measured in thousands of people</a:t>
            </a:r>
          </a:p>
          <a:p>
            <a:pPr lvl="1"/>
            <a:r>
              <a:rPr lang="en-US" dirty="0"/>
              <a:t>Interpretation – for each thousand people living in a town the turnout drops by 0.591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</a:t>
            </a:r>
          </a:p>
          <a:p>
            <a:r>
              <a:rPr lang="en-US" dirty="0"/>
              <a:t>y = 60.8 + </a:t>
            </a:r>
            <a:r>
              <a:rPr lang="en-US" dirty="0">
                <a:highlight>
                  <a:srgbClr val="00FFFF"/>
                </a:highlight>
              </a:rPr>
              <a:t>(-0.591)</a:t>
            </a:r>
            <a:r>
              <a:rPr lang="en-US" dirty="0"/>
              <a:t>*x</a:t>
            </a:r>
          </a:p>
          <a:p>
            <a:r>
              <a:rPr lang="en-US" dirty="0"/>
              <a:t>y = 60.8 – </a:t>
            </a:r>
            <a:r>
              <a:rPr lang="en-US" dirty="0">
                <a:highlight>
                  <a:srgbClr val="00FFFF"/>
                </a:highlight>
              </a:rPr>
              <a:t>0.591</a:t>
            </a:r>
            <a:r>
              <a:rPr lang="en-US" dirty="0"/>
              <a:t>*x</a:t>
            </a:r>
            <a:endParaRPr lang="sk-SK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63B60437-D219-404F-AC0F-DBDAB4024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384" y="75612"/>
            <a:ext cx="7377231" cy="2186822"/>
          </a:xfrm>
          <a:prstGeom prst="rect">
            <a:avLst/>
          </a:prstGeom>
        </p:spPr>
      </p:pic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70D4CAA4-BF41-469C-BF65-C716ED7FDE33}"/>
              </a:ext>
            </a:extLst>
          </p:cNvPr>
          <p:cNvSpPr/>
          <p:nvPr/>
        </p:nvSpPr>
        <p:spPr>
          <a:xfrm>
            <a:off x="4807234" y="1579112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5E7CD55-7567-422A-9D17-5674CEB4C6C8}"/>
              </a:ext>
            </a:extLst>
          </p:cNvPr>
          <p:cNvSpPr/>
          <p:nvPr/>
        </p:nvSpPr>
        <p:spPr>
          <a:xfrm>
            <a:off x="9030035" y="1579111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8716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EDD77-06CF-4A08-B259-57CEFA4A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Predictions Based on Results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D68CED-DFCC-4D48-9FB4-3F26BA3A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</a:p>
          <a:p>
            <a:r>
              <a:rPr lang="en-US" dirty="0"/>
              <a:t>Turnout = 60.8 – 0.591*</a:t>
            </a:r>
            <a:r>
              <a:rPr lang="en-US" dirty="0" err="1"/>
              <a:t>Population_th</a:t>
            </a:r>
            <a:endParaRPr lang="en-US" dirty="0"/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DF1BF091-8C64-46C4-8553-2964EFC4D50D}"/>
              </a:ext>
            </a:extLst>
          </p:cNvPr>
          <p:cNvSpPr txBox="1">
            <a:spLocks/>
          </p:cNvSpPr>
          <p:nvPr/>
        </p:nvSpPr>
        <p:spPr>
          <a:xfrm>
            <a:off x="838200" y="36182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73ED40F6-6FA7-46C8-8FD5-5E3AF530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160284"/>
              </p:ext>
            </p:extLst>
          </p:nvPr>
        </p:nvGraphicFramePr>
        <p:xfrm>
          <a:off x="763570" y="3924779"/>
          <a:ext cx="10590231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1758">
                  <a:extLst>
                    <a:ext uri="{9D8B030D-6E8A-4147-A177-3AD203B41FA5}">
                      <a16:colId xmlns:a16="http://schemas.microsoft.com/office/drawing/2014/main" val="1032727222"/>
                    </a:ext>
                  </a:extLst>
                </a:gridCol>
                <a:gridCol w="1310843">
                  <a:extLst>
                    <a:ext uri="{9D8B030D-6E8A-4147-A177-3AD203B41FA5}">
                      <a16:colId xmlns:a16="http://schemas.microsoft.com/office/drawing/2014/main" val="2740211107"/>
                    </a:ext>
                  </a:extLst>
                </a:gridCol>
                <a:gridCol w="2037821">
                  <a:extLst>
                    <a:ext uri="{9D8B030D-6E8A-4147-A177-3AD203B41FA5}">
                      <a16:colId xmlns:a16="http://schemas.microsoft.com/office/drawing/2014/main" val="4036825904"/>
                    </a:ext>
                  </a:extLst>
                </a:gridCol>
                <a:gridCol w="3877836">
                  <a:extLst>
                    <a:ext uri="{9D8B030D-6E8A-4147-A177-3AD203B41FA5}">
                      <a16:colId xmlns:a16="http://schemas.microsoft.com/office/drawing/2014/main" val="2523924597"/>
                    </a:ext>
                  </a:extLst>
                </a:gridCol>
                <a:gridCol w="2371973">
                  <a:extLst>
                    <a:ext uri="{9D8B030D-6E8A-4147-A177-3AD203B41FA5}">
                      <a16:colId xmlns:a16="http://schemas.microsoft.com/office/drawing/2014/main" val="1548333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 in thousands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Formula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Predicted turnout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70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0.591*0.5 = 60.8 – 0.296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60.5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9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2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0.591*1 = 60.8 – 0.591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60.2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20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0.591*5 = 60.8 – 2.955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57.8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73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4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0.591*10 = 60.8 – 5.91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54.9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92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0.591*25 = 60.8 – 14.775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46.0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20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550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57C35-67AF-4D4F-8B77-DFAD23A1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F0F514-9764-4FFD-B6C8-02CA69358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Is turnout in local elections affected by town population, the local financial situation and whether there is a true competition?</a:t>
            </a:r>
          </a:p>
          <a:p>
            <a:endParaRPr lang="en-US" dirty="0"/>
          </a:p>
          <a:p>
            <a:r>
              <a:rPr lang="en-US" dirty="0"/>
              <a:t>Dependent variable: </a:t>
            </a:r>
          </a:p>
          <a:p>
            <a:pPr lvl="1"/>
            <a:r>
              <a:rPr lang="en-US" dirty="0"/>
              <a:t>Turnout – turnout in % (scale)</a:t>
            </a:r>
          </a:p>
          <a:p>
            <a:endParaRPr lang="en-US" dirty="0"/>
          </a:p>
          <a:p>
            <a:r>
              <a:rPr lang="en-US" dirty="0"/>
              <a:t>Independent variables: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- town population in thousands of people (scale)</a:t>
            </a:r>
          </a:p>
          <a:p>
            <a:pPr lvl="1"/>
            <a:r>
              <a:rPr lang="en-US" dirty="0" err="1"/>
              <a:t>Fin_Index</a:t>
            </a:r>
            <a:r>
              <a:rPr lang="en-US" dirty="0"/>
              <a:t> – indicator of financial situation in town (1-6; 1 = worst, 6 = best) (scale)</a:t>
            </a:r>
          </a:p>
          <a:p>
            <a:pPr lvl="1"/>
            <a:r>
              <a:rPr lang="en-US" dirty="0"/>
              <a:t>Competition – 1 for at least two competitors or 0 for only one competitor (binary)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62846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1094F-5E40-4D01-A6F0-043F39BE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Perform the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7DD7DB-A830-42BE-8453-D36BEC9B0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&gt; Regression &gt; Linear</a:t>
            </a:r>
          </a:p>
          <a:p>
            <a:endParaRPr lang="en-US" dirty="0"/>
          </a:p>
          <a:p>
            <a:r>
              <a:rPr lang="en-US" dirty="0"/>
              <a:t>Select the variables:</a:t>
            </a:r>
          </a:p>
          <a:p>
            <a:pPr lvl="1"/>
            <a:r>
              <a:rPr lang="en-US" dirty="0"/>
              <a:t>Turnout into ‘Dependent’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in the section for independent variables</a:t>
            </a:r>
          </a:p>
          <a:p>
            <a:endParaRPr lang="en-US" dirty="0"/>
          </a:p>
          <a:p>
            <a:r>
              <a:rPr lang="en-US" dirty="0"/>
              <a:t>Because we have more than one IV:</a:t>
            </a:r>
          </a:p>
          <a:p>
            <a:pPr lvl="1"/>
            <a:r>
              <a:rPr lang="en-US" dirty="0"/>
              <a:t>Statistics &gt; Collinearity Diagnostics</a:t>
            </a:r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08546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03A2A81-A6F5-4D2B-92AE-1F2788006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50595"/>
            <a:ext cx="10515600" cy="262636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Our model explains 45.5 per cent of variance of dependent variable</a:t>
            </a:r>
          </a:p>
          <a:p>
            <a:r>
              <a:rPr lang="en-US" dirty="0"/>
              <a:t>Substantial improvement compared to model that included only one independent variable</a:t>
            </a:r>
          </a:p>
          <a:p>
            <a:endParaRPr lang="en-US" dirty="0"/>
          </a:p>
          <a:p>
            <a:r>
              <a:rPr lang="en-US" dirty="0"/>
              <a:t>Our model is a significant improvement in predicting the dependent variable and our results can be applied to the population</a:t>
            </a:r>
            <a:endParaRPr lang="sk-SK" dirty="0"/>
          </a:p>
          <a:p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7131FC35-8F09-4024-917B-97387480E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341" y="622257"/>
            <a:ext cx="5342290" cy="1866420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6470A44A-5F73-4319-A6E1-9B8FE9CBD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2898" y="424500"/>
            <a:ext cx="6034600" cy="2158443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5BF9D0E2-A835-4ECB-9E63-7D1F4FFA118C}"/>
              </a:ext>
            </a:extLst>
          </p:cNvPr>
          <p:cNvSpPr/>
          <p:nvPr/>
        </p:nvSpPr>
        <p:spPr>
          <a:xfrm>
            <a:off x="3082566" y="950101"/>
            <a:ext cx="1289178" cy="1048382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CAA577D8-2C60-4B6F-A26E-2BC8C379DEC5}"/>
              </a:ext>
            </a:extLst>
          </p:cNvPr>
          <p:cNvSpPr/>
          <p:nvPr/>
        </p:nvSpPr>
        <p:spPr>
          <a:xfrm>
            <a:off x="11036146" y="950101"/>
            <a:ext cx="881352" cy="739883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5221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08807"/>
            <a:ext cx="10515600" cy="28681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Intercept (Constant):</a:t>
            </a:r>
          </a:p>
          <a:p>
            <a:pPr lvl="1"/>
            <a:r>
              <a:rPr lang="en-US" dirty="0"/>
              <a:t>Predicted value of dependent variable if all independent variables = 0</a:t>
            </a:r>
          </a:p>
          <a:p>
            <a:pPr lvl="1"/>
            <a:r>
              <a:rPr lang="en-US" dirty="0"/>
              <a:t>In a (non-existing) town with zero population, financial index of 0 and with only a single competitor the turnout in local election is predicted as 55.569 per cent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</a:t>
            </a:r>
            <a:r>
              <a:rPr lang="en-US" dirty="0">
                <a:highlight>
                  <a:srgbClr val="00FF00"/>
                </a:highlight>
              </a:rPr>
              <a:t>55.569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043662" y="1270239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86954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 err="1"/>
              <a:t>Population_th</a:t>
            </a:r>
            <a:r>
              <a:rPr lang="en-US" dirty="0"/>
              <a:t> is measured in thousands of people</a:t>
            </a:r>
          </a:p>
          <a:p>
            <a:pPr lvl="1"/>
            <a:r>
              <a:rPr lang="en-US" dirty="0"/>
              <a:t>Interpretation – for each thousand people living in a town the turnout drops by 0.77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– </a:t>
            </a:r>
            <a:r>
              <a:rPr lang="en-US" b="1" dirty="0">
                <a:highlight>
                  <a:srgbClr val="00FFFF"/>
                </a:highlight>
              </a:rPr>
              <a:t>0.77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19797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 err="1"/>
              <a:t>Fin_Index</a:t>
            </a:r>
            <a:r>
              <a:rPr lang="en-US" dirty="0"/>
              <a:t> is measured on a scale from 1 to 6</a:t>
            </a:r>
          </a:p>
          <a:p>
            <a:pPr lvl="1"/>
            <a:r>
              <a:rPr lang="en-US" dirty="0"/>
              <a:t>Interpretation – for each increase on the financial scale by one the turnout drops by 1.382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55.569 - 0.77*x - </a:t>
            </a:r>
            <a:r>
              <a:rPr lang="en-US" b="1" dirty="0">
                <a:highlight>
                  <a:srgbClr val="00FFFF"/>
                </a:highlight>
              </a:rPr>
              <a:t>1.382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89726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/>
              <a:t>Competition</a:t>
            </a:r>
            <a:r>
              <a:rPr lang="en-US" dirty="0"/>
              <a:t> is a binary variable (0 = no competition; 1 = at least two candidates)</a:t>
            </a:r>
          </a:p>
          <a:p>
            <a:pPr lvl="1"/>
            <a:r>
              <a:rPr lang="en-US" dirty="0"/>
              <a:t>Interpretation – if there is a competition, the turnout in town increases by 17.995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55.569 - 0.77*x - 1.382*y + </a:t>
            </a:r>
            <a:r>
              <a:rPr lang="en-US" b="1" dirty="0">
                <a:highlight>
                  <a:srgbClr val="00FFFF"/>
                </a:highlight>
              </a:rPr>
              <a:t>17.995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47899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CA89A-4E3E-40DE-BB3C-E5283BBD1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Unstandardized B Coefficient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53C028A-9EAD-42FE-B471-72E62ADA9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Scale v. Binary Variables</a:t>
            </a:r>
          </a:p>
          <a:p>
            <a:endParaRPr lang="en-US" dirty="0"/>
          </a:p>
          <a:p>
            <a:r>
              <a:rPr lang="en-US" dirty="0"/>
              <a:t>Same definition for scale and binary variables: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BUT</a:t>
            </a:r>
          </a:p>
          <a:p>
            <a:endParaRPr lang="en-US" dirty="0"/>
          </a:p>
          <a:p>
            <a:r>
              <a:rPr lang="en-US" dirty="0"/>
              <a:t>Binary (dummy) variables have only two values – 0 and 1</a:t>
            </a:r>
          </a:p>
          <a:p>
            <a:pPr lvl="1"/>
            <a:r>
              <a:rPr lang="en-US" dirty="0"/>
              <a:t>Unlike scale variables, there is only one possible increase by one unit</a:t>
            </a:r>
          </a:p>
          <a:p>
            <a:pPr lvl="1"/>
            <a:r>
              <a:rPr lang="en-US" dirty="0"/>
              <a:t>The estimated effect is thus completely exhausted by this one increase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451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5C5FF-36CF-425C-BFA4-1F5097AA1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Analysis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CBFC388-5281-4F1A-968F-6A910180E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variety of techniques with the same aim</a:t>
            </a:r>
          </a:p>
          <a:p>
            <a:endParaRPr lang="en-US" dirty="0"/>
          </a:p>
          <a:p>
            <a:r>
              <a:rPr lang="en-US" dirty="0"/>
              <a:t>Identification of effects of one or more IVs on DV</a:t>
            </a:r>
          </a:p>
          <a:p>
            <a:endParaRPr lang="en-US" dirty="0"/>
          </a:p>
          <a:p>
            <a:r>
              <a:rPr lang="en-US" dirty="0"/>
              <a:t>What it allows:</a:t>
            </a:r>
          </a:p>
          <a:p>
            <a:pPr lvl="1"/>
            <a:r>
              <a:rPr lang="en-US" dirty="0"/>
              <a:t>Identify effect of each independent variable</a:t>
            </a:r>
          </a:p>
          <a:p>
            <a:pPr lvl="1"/>
            <a:r>
              <a:rPr lang="en-US" dirty="0"/>
              <a:t>Control of effects of other independent/control variables</a:t>
            </a:r>
          </a:p>
          <a:p>
            <a:pPr lvl="1"/>
            <a:r>
              <a:rPr lang="en-US" dirty="0"/>
              <a:t>Predict values of DV based on specific values of IVs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2401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Competition:</a:t>
            </a:r>
          </a:p>
          <a:p>
            <a:pPr lvl="1"/>
            <a:r>
              <a:rPr lang="en-US" dirty="0"/>
              <a:t>0 </a:t>
            </a:r>
            <a:r>
              <a:rPr lang="en-US" dirty="0">
                <a:sym typeface="Wingdings" panose="05000000000000000000" pitchFamily="2" charset="2"/>
              </a:rPr>
              <a:t>– no competition (only one candidate)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1 – competition (at least two candidates)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Shift from 0 to 1 means that towns with competition are predicted to have a nearly 18 percentage points higher turnout than towns without competition</a:t>
            </a:r>
            <a:endParaRPr lang="en-US" dirty="0"/>
          </a:p>
          <a:p>
            <a:pPr marL="0" indent="0">
              <a:buNone/>
            </a:pPr>
            <a:endParaRPr lang="sk-SK" dirty="0"/>
          </a:p>
          <a:p>
            <a:r>
              <a:rPr lang="en-US" b="1" dirty="0" err="1"/>
              <a:t>Population_th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Shift of population from 1 thousand to 2 thousand leads to drop of turnout by 0.77 percentage points</a:t>
            </a:r>
          </a:p>
          <a:p>
            <a:pPr lvl="1"/>
            <a:r>
              <a:rPr lang="en-US" dirty="0"/>
              <a:t>Shift of population from 1 thousand to 5 thousand leads to drop of turnout by 3.08 percentage points (4 times decrease of 0.77)</a:t>
            </a:r>
          </a:p>
          <a:p>
            <a:pPr lvl="1"/>
            <a:r>
              <a:rPr lang="en-US" dirty="0"/>
              <a:t>Shift of population from 5 thousand to 12 thousand leads to drop of turnout by 5.39 percentage points (7 times decrease of 0.77)</a:t>
            </a:r>
          </a:p>
          <a:p>
            <a:pPr lvl="1"/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9162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23DBEE-AD4F-430F-B620-D3169313A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Standardized Beta Coefficient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E53174-FE91-4CFB-A970-65B49781A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information about importance of independent variables</a:t>
            </a:r>
          </a:p>
          <a:p>
            <a:endParaRPr lang="en-US" dirty="0"/>
          </a:p>
          <a:p>
            <a:r>
              <a:rPr lang="en-US" dirty="0"/>
              <a:t>Measured in standard deviation units </a:t>
            </a:r>
            <a:r>
              <a:rPr lang="en-US" dirty="0">
                <a:sym typeface="Wingdings" panose="05000000000000000000" pitchFamily="2" charset="2"/>
              </a:rPr>
              <a:t> allow to easily compare the IVs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Higher distance from zero (both positive and negative) indicates higher importance of the independent variables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577556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Results show that Competition is the most important predictor of all three independent variables</a:t>
            </a:r>
          </a:p>
          <a:p>
            <a:endParaRPr lang="en-US" dirty="0"/>
          </a:p>
          <a:p>
            <a:r>
              <a:rPr lang="en-US" dirty="0" err="1"/>
              <a:t>Population_th</a:t>
            </a:r>
            <a:r>
              <a:rPr lang="en-US" dirty="0"/>
              <a:t> is less important and </a:t>
            </a:r>
            <a:r>
              <a:rPr lang="en-US" dirty="0" err="1"/>
              <a:t>Fin_Index</a:t>
            </a:r>
            <a:r>
              <a:rPr lang="en-US" dirty="0"/>
              <a:t> is the least important</a:t>
            </a:r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6244033" y="154363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6244033" y="1819333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6244032" y="206600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62265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EDD77-06CF-4A08-B259-57CEFA4A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Predictions Based on Results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D68CED-DFCC-4D48-9FB4-3F26BA3A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dirty="0"/>
              <a:t>y = b</a:t>
            </a:r>
            <a:r>
              <a:rPr lang="en-US" sz="2400" baseline="-25000" dirty="0"/>
              <a:t>0</a:t>
            </a:r>
            <a:r>
              <a:rPr lang="en-US" sz="2400" dirty="0"/>
              <a:t> + b</a:t>
            </a:r>
            <a:r>
              <a:rPr lang="en-US" sz="2400" baseline="-25000" dirty="0"/>
              <a:t>1</a:t>
            </a:r>
            <a:r>
              <a:rPr lang="en-US" sz="2400" dirty="0"/>
              <a:t>*x + b</a:t>
            </a:r>
            <a:r>
              <a:rPr lang="en-US" sz="2400" baseline="-25000" dirty="0"/>
              <a:t>2</a:t>
            </a:r>
            <a:r>
              <a:rPr lang="en-US" sz="2400" dirty="0"/>
              <a:t>*y + b</a:t>
            </a:r>
            <a:r>
              <a:rPr lang="en-US" sz="2400" baseline="-25000" dirty="0"/>
              <a:t>3</a:t>
            </a:r>
            <a:r>
              <a:rPr lang="en-US" sz="2400" dirty="0"/>
              <a:t>*z</a:t>
            </a:r>
          </a:p>
          <a:p>
            <a:r>
              <a:rPr lang="en-US" sz="2400" dirty="0"/>
              <a:t>Turnout = 55.569 – 0.77*</a:t>
            </a:r>
            <a:r>
              <a:rPr lang="en-US" sz="2400" dirty="0" err="1"/>
              <a:t>Population_th</a:t>
            </a:r>
            <a:r>
              <a:rPr lang="en-US" sz="2400" dirty="0"/>
              <a:t> – 1.382*</a:t>
            </a:r>
            <a:r>
              <a:rPr lang="en-US" sz="2400" dirty="0" err="1"/>
              <a:t>Fin_Index</a:t>
            </a:r>
            <a:r>
              <a:rPr lang="en-US" sz="2400" dirty="0"/>
              <a:t> + 17.995*Competition</a:t>
            </a:r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DF1BF091-8C64-46C4-8553-2964EFC4D50D}"/>
              </a:ext>
            </a:extLst>
          </p:cNvPr>
          <p:cNvSpPr txBox="1">
            <a:spLocks/>
          </p:cNvSpPr>
          <p:nvPr/>
        </p:nvSpPr>
        <p:spPr>
          <a:xfrm>
            <a:off x="838200" y="36182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73ED40F6-6FA7-46C8-8FD5-5E3AF530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907839"/>
              </p:ext>
            </p:extLst>
          </p:nvPr>
        </p:nvGraphicFramePr>
        <p:xfrm>
          <a:off x="763569" y="3557135"/>
          <a:ext cx="1085967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851">
                  <a:extLst>
                    <a:ext uri="{9D8B030D-6E8A-4147-A177-3AD203B41FA5}">
                      <a16:colId xmlns:a16="http://schemas.microsoft.com/office/drawing/2014/main" val="1032727222"/>
                    </a:ext>
                  </a:extLst>
                </a:gridCol>
                <a:gridCol w="1388896">
                  <a:extLst>
                    <a:ext uri="{9D8B030D-6E8A-4147-A177-3AD203B41FA5}">
                      <a16:colId xmlns:a16="http://schemas.microsoft.com/office/drawing/2014/main" val="2740211107"/>
                    </a:ext>
                  </a:extLst>
                </a:gridCol>
                <a:gridCol w="1296721">
                  <a:extLst>
                    <a:ext uri="{9D8B030D-6E8A-4147-A177-3AD203B41FA5}">
                      <a16:colId xmlns:a16="http://schemas.microsoft.com/office/drawing/2014/main" val="1548333875"/>
                    </a:ext>
                  </a:extLst>
                </a:gridCol>
                <a:gridCol w="1404594">
                  <a:extLst>
                    <a:ext uri="{9D8B030D-6E8A-4147-A177-3AD203B41FA5}">
                      <a16:colId xmlns:a16="http://schemas.microsoft.com/office/drawing/2014/main" val="2698450269"/>
                    </a:ext>
                  </a:extLst>
                </a:gridCol>
                <a:gridCol w="3857651">
                  <a:extLst>
                    <a:ext uri="{9D8B030D-6E8A-4147-A177-3AD203B41FA5}">
                      <a16:colId xmlns:a16="http://schemas.microsoft.com/office/drawing/2014/main" val="1533385378"/>
                    </a:ext>
                  </a:extLst>
                </a:gridCol>
                <a:gridCol w="1986965">
                  <a:extLst>
                    <a:ext uri="{9D8B030D-6E8A-4147-A177-3AD203B41FA5}">
                      <a16:colId xmlns:a16="http://schemas.microsoft.com/office/drawing/2014/main" val="2156765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Fin_Index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Competition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Formula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Predicted turnout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70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 – 1.382*3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50.7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9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2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 – 1.382*3 + 17.995*1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68.6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20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0.77*5 – 1.382*3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47.6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73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4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0.77*10 – 1.382*6 + 17.995*1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57.6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92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0.77*25 – 1.382*6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28.0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20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9799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39786-62E1-4CC9-A95A-D2B86110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of Assumptions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7636B6-B596-49EF-8852-D3D661209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Outliers – cases with extreme values</a:t>
            </a:r>
          </a:p>
          <a:p>
            <a:r>
              <a:rPr lang="en-US" dirty="0"/>
              <a:t>Heteroscedasticity – variance of residuals</a:t>
            </a:r>
          </a:p>
          <a:p>
            <a:r>
              <a:rPr lang="en-US" dirty="0"/>
              <a:t>Collinearity – association between independent variables</a:t>
            </a:r>
          </a:p>
          <a:p>
            <a:endParaRPr lang="en-US" dirty="0"/>
          </a:p>
          <a:p>
            <a:r>
              <a:rPr lang="en-US" dirty="0"/>
              <a:t>How to do that:</a:t>
            </a:r>
          </a:p>
          <a:p>
            <a:pPr lvl="1"/>
            <a:r>
              <a:rPr lang="en-US" dirty="0"/>
              <a:t>Analyze &gt; Regression &gt; Linear</a:t>
            </a:r>
          </a:p>
          <a:p>
            <a:pPr lvl="1"/>
            <a:r>
              <a:rPr lang="en-US" dirty="0"/>
              <a:t>Statistics &gt; Collinearity diagnostics + </a:t>
            </a:r>
            <a:r>
              <a:rPr lang="en-US" dirty="0" err="1"/>
              <a:t>casewise</a:t>
            </a:r>
            <a:r>
              <a:rPr lang="en-US" dirty="0"/>
              <a:t> diagnostics (2.5)</a:t>
            </a:r>
          </a:p>
          <a:p>
            <a:pPr lvl="1"/>
            <a:r>
              <a:rPr lang="en-US" dirty="0"/>
              <a:t>Plots &gt; Y: ZRESID, X: ZPRED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416549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76C53A-17A8-4CE4-B361-2DFBEB0F7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00017"/>
            <a:ext cx="10515600" cy="1741252"/>
          </a:xfrm>
        </p:spPr>
        <p:txBody>
          <a:bodyPr>
            <a:normAutofit/>
          </a:bodyPr>
          <a:lstStyle/>
          <a:p>
            <a:r>
              <a:rPr lang="en-US" dirty="0"/>
              <a:t>VIF above 5 (10) or Tolerance below 0.2 (0.1) constitutes a problem</a:t>
            </a:r>
          </a:p>
          <a:p>
            <a:r>
              <a:rPr lang="en-US" dirty="0"/>
              <a:t>Similarly more higher values on same dimensions indicate collinearity</a:t>
            </a:r>
          </a:p>
          <a:p>
            <a:r>
              <a:rPr lang="en-US" dirty="0"/>
              <a:t>Solution – more models or dropping one of the variables</a:t>
            </a:r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470393A6-95E9-43E4-9AFD-25F4EF9AB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7452"/>
            <a:ext cx="7837874" cy="2348008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A2109714-25B0-49B5-BF59-5090D1DF28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893" y="2383578"/>
            <a:ext cx="7565758" cy="226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3777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2FFF0-4B67-435E-8963-4F85F9078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9AFABCC-AA6A-4B10-8F17-99E30E8E9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should contain up to:</a:t>
            </a:r>
          </a:p>
          <a:p>
            <a:pPr lvl="1"/>
            <a:r>
              <a:rPr lang="en-US" dirty="0"/>
              <a:t>5 % of cases with residual above 2 (below -2)</a:t>
            </a:r>
          </a:p>
          <a:p>
            <a:pPr lvl="1"/>
            <a:r>
              <a:rPr lang="en-US" dirty="0"/>
              <a:t>1 % of cases with residual above 2.5 (below -2.5)</a:t>
            </a:r>
          </a:p>
          <a:p>
            <a:endParaRPr lang="en-US" dirty="0"/>
          </a:p>
          <a:p>
            <a:r>
              <a:rPr lang="en-US" dirty="0"/>
              <a:t>If we find outliers we can rerun the model without these cases and compare whether the results change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25022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8013C-52BA-4FCE-B091-9B7A5FF1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Regression?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98366C6-0705-4407-917F-BC408EED2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Everything depends on your dependent variable</a:t>
            </a:r>
          </a:p>
          <a:p>
            <a:endParaRPr lang="en-US" dirty="0"/>
          </a:p>
          <a:p>
            <a:r>
              <a:rPr lang="en-US" dirty="0"/>
              <a:t>Linear (OLS) regression:</a:t>
            </a:r>
          </a:p>
          <a:p>
            <a:pPr lvl="1"/>
            <a:r>
              <a:rPr lang="en-US" dirty="0"/>
              <a:t>Scale variable (or long ordinal)</a:t>
            </a:r>
          </a:p>
          <a:p>
            <a:endParaRPr lang="en-US" dirty="0"/>
          </a:p>
          <a:p>
            <a:r>
              <a:rPr lang="en-US" dirty="0"/>
              <a:t>Logistic regression:</a:t>
            </a:r>
          </a:p>
          <a:p>
            <a:pPr lvl="1"/>
            <a:r>
              <a:rPr lang="en-US" dirty="0"/>
              <a:t>Binary variable (0/1) – binary logistic regression</a:t>
            </a:r>
          </a:p>
          <a:p>
            <a:pPr lvl="1"/>
            <a:r>
              <a:rPr lang="en-US" dirty="0"/>
              <a:t>Nominal (0/1/2/3) – multinomial logistic regression</a:t>
            </a:r>
          </a:p>
          <a:p>
            <a:endParaRPr lang="en-US" dirty="0"/>
          </a:p>
          <a:p>
            <a:r>
              <a:rPr lang="en-US" dirty="0"/>
              <a:t>No limits on independent variables (all types allowed)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76128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5A8CB-2251-4C88-A978-C0DD1667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3BE5411-0921-4126-B0D6-A67E3CEF1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OLS regression:</a:t>
            </a:r>
          </a:p>
          <a:p>
            <a:pPr lvl="1"/>
            <a:r>
              <a:rPr lang="en-US" dirty="0"/>
              <a:t>How do age, gender and education affect income of people?</a:t>
            </a:r>
          </a:p>
          <a:p>
            <a:pPr lvl="1"/>
            <a:r>
              <a:rPr lang="en-US" dirty="0"/>
              <a:t>Does attendance on lectures increase % amount of obtained points in your courses?</a:t>
            </a:r>
          </a:p>
          <a:p>
            <a:endParaRPr lang="en-US" dirty="0"/>
          </a:p>
          <a:p>
            <a:r>
              <a:rPr lang="en-US" dirty="0"/>
              <a:t>Logistic regression:</a:t>
            </a:r>
          </a:p>
          <a:p>
            <a:pPr lvl="1"/>
            <a:r>
              <a:rPr lang="en-US" dirty="0"/>
              <a:t>Do men have higher chances to end up in jail than women?</a:t>
            </a:r>
          </a:p>
          <a:p>
            <a:pPr lvl="1"/>
            <a:r>
              <a:rPr lang="en-US" dirty="0"/>
              <a:t>Does attendance on lectures increase your chances of avoiding F in a course?</a:t>
            </a:r>
          </a:p>
        </p:txBody>
      </p:sp>
    </p:spTree>
    <p:extLst>
      <p:ext uri="{BB962C8B-B14F-4D97-AF65-F5344CB8AC3E}">
        <p14:creationId xmlns:p14="http://schemas.microsoft.com/office/powerpoint/2010/main" val="2580561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7F3B1-D5C5-452B-8C62-68BC13006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OLS Regression - Requirements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A49CEB5-A3BD-4B72-8DDF-68B4C2C49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Dependent variable:</a:t>
            </a:r>
          </a:p>
          <a:p>
            <a:pPr lvl="1"/>
            <a:r>
              <a:rPr lang="en-US" dirty="0"/>
              <a:t>Exactly one variable, normal distribution</a:t>
            </a:r>
          </a:p>
          <a:p>
            <a:endParaRPr lang="en-US" dirty="0"/>
          </a:p>
          <a:p>
            <a:r>
              <a:rPr lang="en-US" dirty="0"/>
              <a:t>Independent variable:</a:t>
            </a:r>
          </a:p>
          <a:p>
            <a:pPr lvl="1"/>
            <a:r>
              <a:rPr lang="en-US" dirty="0"/>
              <a:t>One or more variables, all types without limits</a:t>
            </a:r>
          </a:p>
          <a:p>
            <a:endParaRPr lang="en-US" dirty="0"/>
          </a:p>
          <a:p>
            <a:r>
              <a:rPr lang="en-US" dirty="0"/>
              <a:t>Further requirements:</a:t>
            </a:r>
          </a:p>
          <a:p>
            <a:pPr lvl="1"/>
            <a:r>
              <a:rPr lang="en-US" dirty="0"/>
              <a:t>Independence of observations</a:t>
            </a:r>
          </a:p>
          <a:p>
            <a:pPr lvl="1"/>
            <a:r>
              <a:rPr lang="en-US" dirty="0"/>
              <a:t>No collinearity between independent variables</a:t>
            </a:r>
          </a:p>
          <a:p>
            <a:pPr lvl="1"/>
            <a:r>
              <a:rPr lang="en-US" dirty="0"/>
              <a:t>Linear relationship between IVs and DV</a:t>
            </a:r>
          </a:p>
          <a:p>
            <a:pPr lvl="1"/>
            <a:r>
              <a:rPr lang="en-US" dirty="0"/>
              <a:t>Homogeneity of distribution of residuals</a:t>
            </a:r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56574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2C07D8-4D0E-4478-870D-8B803FC23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OLS Regression about?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8978546-D8DC-41CD-886A-EADDE950A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Basically OLS regression is about searching for ideal lines that best describe the relationship between independent and dependent variable</a:t>
            </a:r>
          </a:p>
          <a:p>
            <a:endParaRPr lang="en-US" dirty="0"/>
          </a:p>
          <a:p>
            <a:r>
              <a:rPr lang="en-US" dirty="0"/>
              <a:t>The best line is the one that is the least inaccurate of all possible lines</a:t>
            </a:r>
          </a:p>
          <a:p>
            <a:endParaRPr lang="en-US" dirty="0"/>
          </a:p>
          <a:p>
            <a:r>
              <a:rPr lang="en-US" dirty="0"/>
              <a:t>Accuracy measured using sum of squares of vertical differences between predicted and observed data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06880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Zástupný objekt pre obsah 10">
            <a:extLst>
              <a:ext uri="{FF2B5EF4-FFF2-40B4-BE49-F238E27FC236}">
                <a16:creationId xmlns:a16="http://schemas.microsoft.com/office/drawing/2014/main" id="{D5833941-83A1-4340-9DA5-407F801262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5859808"/>
              </p:ext>
            </p:extLst>
          </p:nvPr>
        </p:nvGraphicFramePr>
        <p:xfrm>
          <a:off x="838200" y="461913"/>
          <a:ext cx="10515600" cy="571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196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A2D6923F-ADB7-4EDA-A40D-9A068BE187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438523"/>
              </p:ext>
            </p:extLst>
          </p:nvPr>
        </p:nvGraphicFramePr>
        <p:xfrm>
          <a:off x="838200" y="471340"/>
          <a:ext cx="10515600" cy="570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667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11117</TotalTime>
  <Words>2098</Words>
  <Application>Microsoft Office PowerPoint</Application>
  <PresentationFormat>Širokouhlá</PresentationFormat>
  <Paragraphs>322</Paragraphs>
  <Slides>36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Motív Office</vt:lpstr>
      <vt:lpstr>Regression Analysis</vt:lpstr>
      <vt:lpstr>Aim of this lecture</vt:lpstr>
      <vt:lpstr>Regression Analysis</vt:lpstr>
      <vt:lpstr>Which Regression?</vt:lpstr>
      <vt:lpstr>Examples</vt:lpstr>
      <vt:lpstr>OLS Regression - Requirements</vt:lpstr>
      <vt:lpstr>What is OLS Regression about?</vt:lpstr>
      <vt:lpstr>Prezentácia programu PowerPoint</vt:lpstr>
      <vt:lpstr>Prezentácia programu PowerPoint</vt:lpstr>
      <vt:lpstr>Prezentácia programu PowerPoint</vt:lpstr>
      <vt:lpstr>The Outcomes of OLS Regression</vt:lpstr>
      <vt:lpstr>R square</vt:lpstr>
      <vt:lpstr>Intercept (Constant)</vt:lpstr>
      <vt:lpstr>Outcomes Concerning Independent Variables</vt:lpstr>
      <vt:lpstr>Outcomes Concerning Independent Variables</vt:lpstr>
      <vt:lpstr>Example</vt:lpstr>
      <vt:lpstr>How to Perform the OLS Regression</vt:lpstr>
      <vt:lpstr>Prezentácia programu PowerPoint</vt:lpstr>
      <vt:lpstr>Prezentácia programu PowerPoint</vt:lpstr>
      <vt:lpstr>Prezentácia programu PowerPoint</vt:lpstr>
      <vt:lpstr>Predictions Based on Results</vt:lpstr>
      <vt:lpstr>Example 2</vt:lpstr>
      <vt:lpstr>How to Perform the OLS Regression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Unstandardized B Coefficient</vt:lpstr>
      <vt:lpstr>Prezentácia programu PowerPoint</vt:lpstr>
      <vt:lpstr>Standardized Beta Coefficient</vt:lpstr>
      <vt:lpstr>Prezentácia programu PowerPoint</vt:lpstr>
      <vt:lpstr>Predictions Based on Results</vt:lpstr>
      <vt:lpstr>Control of Assumptions</vt:lpstr>
      <vt:lpstr>Prezentácia programu PowerPoint</vt:lpstr>
      <vt:lpstr>Outliers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</cp:lastModifiedBy>
  <cp:revision>228</cp:revision>
  <dcterms:created xsi:type="dcterms:W3CDTF">2019-09-18T08:38:58Z</dcterms:created>
  <dcterms:modified xsi:type="dcterms:W3CDTF">2019-12-13T20:37:59Z</dcterms:modified>
</cp:coreProperties>
</file>