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60D8B-4639-405E-8F60-F3F3B9B5C0FE}" type="datetimeFigureOut">
              <a:rPr lang="cs-CZ" smtClean="0"/>
              <a:t>27.5.2019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1BB41-AC9E-4C93-9E41-62288E92CE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19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CFDC3-D3E7-4E44-8B00-A390CDD5AD92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3A8B6-AC5A-4C02-92FF-D3CBC3CF47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Bartolomé</a:t>
            </a:r>
            <a:r>
              <a:rPr lang="cs-CZ" dirty="0" smtClean="0"/>
              <a:t> </a:t>
            </a:r>
            <a:r>
              <a:rPr lang="cs-CZ" dirty="0" err="1" smtClean="0"/>
              <a:t>Esteban</a:t>
            </a:r>
            <a:r>
              <a:rPr lang="cs-CZ" baseline="0" dirty="0" smtClean="0"/>
              <a:t> </a:t>
            </a:r>
            <a:r>
              <a:rPr lang="cs-CZ" baseline="0" smtClean="0"/>
              <a:t>Murillo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3A8B6-AC5A-4C02-92FF-D3CBC3CF47A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James</a:t>
            </a:r>
            <a:r>
              <a:rPr lang="cs-CZ" dirty="0" smtClean="0"/>
              <a:t> B.</a:t>
            </a:r>
            <a:r>
              <a:rPr lang="cs-CZ" baseline="0" dirty="0" smtClean="0"/>
              <a:t> </a:t>
            </a:r>
            <a:r>
              <a:rPr lang="cs-CZ" baseline="0" dirty="0" err="1" smtClean="0"/>
              <a:t>Janknegt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3A8B6-AC5A-4C02-92FF-D3CBC3CF47A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0965D-4F11-4244-A02A-A821530FA164}" type="datetimeFigureOut">
              <a:rPr lang="cs-CZ" smtClean="0"/>
              <a:pPr/>
              <a:t>27.5.2019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4101-144B-4D56-9C75-B7B85709EF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Albert </a:t>
            </a:r>
            <a:r>
              <a:rPr lang="cs-CZ" dirty="0" err="1" smtClean="0"/>
              <a:t>Schweitzer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etika úcty k životu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Princip úcty k životu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„Jsem životem, který  chce žít uprostřed života, který chce žít.“</a:t>
            </a:r>
          </a:p>
          <a:p>
            <a:r>
              <a:rPr lang="cs-CZ" dirty="0" smtClean="0"/>
              <a:t>Postoje vůči vůli k životu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Potlačení (indické myšlení, </a:t>
            </a:r>
            <a:r>
              <a:rPr lang="cs-CZ" dirty="0" err="1" smtClean="0"/>
              <a:t>Schopenhauer</a:t>
            </a:r>
            <a:r>
              <a:rPr lang="cs-CZ" dirty="0" smtClean="0"/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Přitakání</a:t>
            </a:r>
          </a:p>
          <a:p>
            <a:pPr algn="just"/>
            <a:r>
              <a:rPr lang="cs-CZ" dirty="0" smtClean="0"/>
              <a:t>„Velká chyba vší dosavadní etiky byla v jejím přesvědčení, že se týká jen poměru člověka k člověku. Ale ve skutečnosti jde o to, jak se zachová k celému světu a k životu, který se dostane do okruhu jeho působení. Eticky jednajícímu člověku je svatý každý život, </a:t>
            </a:r>
            <a:r>
              <a:rPr lang="cs-CZ" dirty="0" err="1" smtClean="0"/>
              <a:t>život</a:t>
            </a:r>
            <a:r>
              <a:rPr lang="cs-CZ" dirty="0" smtClean="0"/>
              <a:t> rostliny a zvířete stejně jako člověka, a proto přijde na pomoc každému životu, který se ocitne v nouzi.“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Rozštěpení vůle k životu a absolutní etika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145435"/>
          </a:xfrm>
        </p:spPr>
        <p:txBody>
          <a:bodyPr/>
          <a:lstStyle/>
          <a:p>
            <a:r>
              <a:rPr lang="cs-CZ" dirty="0" smtClean="0"/>
              <a:t>Bolestná hádanka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Absolutní etika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Překonání rozštěpení </a:t>
            </a:r>
          </a:p>
          <a:p>
            <a:pPr>
              <a:buNone/>
            </a:pPr>
            <a:r>
              <a:rPr lang="cs-CZ" dirty="0" smtClean="0"/>
              <a:t>    vůle k životu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 descr="rock-python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3356992" cy="2237995"/>
          </a:xfrm>
          <a:prstGeom prst="rect">
            <a:avLst/>
          </a:prstGeom>
        </p:spPr>
      </p:pic>
      <p:pic>
        <p:nvPicPr>
          <p:cNvPr id="5" name="Obrázek 4" descr="150209-oilbird-editor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281" y="3837077"/>
            <a:ext cx="3911557" cy="273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Etické rozhodnutí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sz="2800" dirty="0" smtClean="0"/>
              <a:t>Osobní a nadosobní odpovědnost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smtClean="0"/>
              <a:t>Člověk, rostliny a zvířata</a:t>
            </a:r>
          </a:p>
          <a:p>
            <a:r>
              <a:rPr lang="cs-CZ" sz="2800" dirty="0" err="1" smtClean="0"/>
              <a:t>Schweitzerova</a:t>
            </a:r>
            <a:r>
              <a:rPr lang="cs-CZ" sz="2800" dirty="0" smtClean="0"/>
              <a:t> etická rozhodnutí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Obrázek 3" descr="portrait-albert-Schweitzer-1024x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3744416" cy="3049652"/>
          </a:xfrm>
          <a:prstGeom prst="rect">
            <a:avLst/>
          </a:prstGeom>
        </p:spPr>
      </p:pic>
      <p:pic>
        <p:nvPicPr>
          <p:cNvPr id="5" name="Obrázek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96952"/>
            <a:ext cx="4227872" cy="3157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Závazek plynoucí z „bohatství“</a:t>
            </a:r>
          </a:p>
          <a:p>
            <a:r>
              <a:rPr lang="cs-CZ" dirty="0" smtClean="0"/>
              <a:t>Odčinění vin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RichMan_Lasarus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492896"/>
            <a:ext cx="3071961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Albert </a:t>
            </a:r>
            <a:r>
              <a:rPr lang="cs-CZ" dirty="0" err="1" smtClean="0"/>
              <a:t>Schweitzer</a:t>
            </a:r>
            <a:r>
              <a:rPr lang="cs-CZ" dirty="0" smtClean="0"/>
              <a:t> (1875−1965)</a:t>
            </a:r>
            <a:endParaRPr lang="cs-CZ" dirty="0"/>
          </a:p>
        </p:txBody>
      </p:sp>
      <p:pic>
        <p:nvPicPr>
          <p:cNvPr id="6" name="Zástupný symbol pro obsah 5" descr="Albert_Schweitzer_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7557"/>
            <a:ext cx="3898776" cy="4161984"/>
          </a:xfrm>
        </p:spPr>
      </p:pic>
      <p:pic>
        <p:nvPicPr>
          <p:cNvPr id="7" name="Zástupný symbol pro obsah 6" descr="albert-schweitzer-540x5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Rysy </a:t>
            </a:r>
            <a:r>
              <a:rPr lang="cs-CZ" dirty="0" err="1" smtClean="0"/>
              <a:t>Schweitzerova</a:t>
            </a:r>
            <a:r>
              <a:rPr lang="cs-CZ" dirty="0" smtClean="0"/>
              <a:t> díla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Překračování hranic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Snaha představit dějiny problému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Respekt před všedními otázkami (elementární myšlení)</a:t>
            </a:r>
          </a:p>
          <a:p>
            <a:pPr marL="514350" indent="-514350">
              <a:buNone/>
            </a:pPr>
            <a:endParaRPr lang="cs-CZ" dirty="0" smtClean="0"/>
          </a:p>
        </p:txBody>
      </p:sp>
      <p:pic>
        <p:nvPicPr>
          <p:cNvPr id="7" name="Obrázek 6" descr="albert schweitzer.jpg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861048"/>
            <a:ext cx="271494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/>
              <a:t>Co je kultura?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073427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„Řečeno zcela obecně je kultura pokrokem, materiálním a duchovním pokrokem jak jednotlivců, tak kolektivit.“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schweitzer-at-lambar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56992"/>
            <a:ext cx="5688632" cy="325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Autodestrukce kultury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Selhání filosofie (myšlení)</a:t>
            </a:r>
          </a:p>
          <a:p>
            <a:r>
              <a:rPr lang="cs-CZ" dirty="0" smtClean="0"/>
              <a:t>Destrukce myšlení a svobody</a:t>
            </a:r>
          </a:p>
          <a:p>
            <a:r>
              <a:rPr lang="cs-CZ" dirty="0" smtClean="0"/>
              <a:t>Život ve velkých aglomeracích</a:t>
            </a:r>
          </a:p>
          <a:p>
            <a:r>
              <a:rPr lang="cs-CZ" dirty="0" smtClean="0"/>
              <a:t>Přílišná pracovní zátěž a nesoustředěnost</a:t>
            </a:r>
          </a:p>
          <a:p>
            <a:r>
              <a:rPr lang="cs-CZ" dirty="0" smtClean="0"/>
              <a:t>Neucelenost moderního člověka</a:t>
            </a:r>
          </a:p>
          <a:p>
            <a:r>
              <a:rPr lang="cs-CZ" dirty="0" smtClean="0"/>
              <a:t>Nebezpečí nelidskosti</a:t>
            </a:r>
          </a:p>
          <a:p>
            <a:r>
              <a:rPr lang="cs-CZ" dirty="0" smtClean="0"/>
              <a:t>Přílišná organizovanost veřejných poměrů</a:t>
            </a:r>
          </a:p>
          <a:p>
            <a:r>
              <a:rPr lang="cs-CZ" dirty="0" smtClean="0"/>
              <a:t>Kolektivní myšlení</a:t>
            </a:r>
          </a:p>
          <a:p>
            <a:r>
              <a:rPr lang="cs-CZ" dirty="0" smtClean="0"/>
              <a:t>Rostoucí vědění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Regenerace kultury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61459"/>
          </a:xfrm>
        </p:spPr>
        <p:txBody>
          <a:bodyPr/>
          <a:lstStyle/>
          <a:p>
            <a:r>
              <a:rPr lang="cs-CZ" sz="2800" dirty="0" smtClean="0"/>
              <a:t>Překážky při regeneraci kultury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Neschopnost naší generace rozlišovat mezi tím, co je a co být má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Regenerace je pouhá rekonstrukce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Regenerace musí probíhat jen jako vnitřní, nikoli také jako vnější proces</a:t>
            </a:r>
          </a:p>
          <a:p>
            <a:pPr lvl="1">
              <a:buFont typeface="Courier New" pitchFamily="49" charset="0"/>
              <a:buChar char="o"/>
            </a:pPr>
            <a:r>
              <a:rPr lang="cs-CZ" sz="2400" dirty="0" smtClean="0"/>
              <a:t>Nositelé regenerace mohou být výhradně jednotlivé osobnosti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</p:txBody>
      </p:sp>
      <p:pic>
        <p:nvPicPr>
          <p:cNvPr id="4" name="Obrázek 3" descr="david-goli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727300"/>
            <a:ext cx="6264696" cy="287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Racionalita a mystika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„Jestliže chtění odsune poznání prostě stranou, propadne nejasnému fantazírování. Na druhé straně poznání, které si – jako někdejší racionalismus – nechce přiznat, že musí nakonec přejít v myslící prožívání, zříká se hlubokého a elementárně založeného světového názoru. Myšlení dotažené do konce  vede tedy někudy a nějak k živé, všem lidem myšlenkově potřebné </a:t>
            </a:r>
            <a:r>
              <a:rPr lang="cs-CZ" smtClean="0"/>
              <a:t>mystice.“</a:t>
            </a:r>
          </a:p>
          <a:p>
            <a:endParaRPr lang="cs-CZ" dirty="0" smtClean="0"/>
          </a:p>
          <a:p>
            <a:r>
              <a:rPr lang="cs-CZ" dirty="0" smtClean="0"/>
              <a:t>„Existují dva druhy naivity. Je naivita, která ještě nepřehlédla všechny problémy a nezaklepala na všechny brány vědění, a je naivita vyššího druhu, která vzniká tak, že myšlení, které nahlédlo do všech problémů a poradilo se vším poznáním, rozpoznává, že nevystačíme s poznáním, nýbrž že musíme následovat přesvědčení, které se prosazuje svou vnitřní hodnotou.“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Křesťanství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Oproti bráhmanismu a buddhismu je prostší</a:t>
            </a:r>
          </a:p>
          <a:p>
            <a:r>
              <a:rPr lang="cs-CZ" dirty="0" smtClean="0"/>
              <a:t>Spojitost s bráhmanismem a buddhismem je pesimismus</a:t>
            </a:r>
          </a:p>
          <a:p>
            <a:r>
              <a:rPr lang="cs-CZ" dirty="0" smtClean="0"/>
              <a:t>Pesimismus se však prolíná s optimismem</a:t>
            </a:r>
          </a:p>
          <a:p>
            <a:r>
              <a:rPr lang="cs-CZ" dirty="0" smtClean="0"/>
              <a:t>Spiritualita a mravnost je totéž</a:t>
            </a:r>
          </a:p>
          <a:p>
            <a:r>
              <a:rPr lang="cs-CZ" dirty="0" smtClean="0"/>
              <a:t>Ježíšovo učení se obrací ke každému</a:t>
            </a:r>
          </a:p>
          <a:p>
            <a:r>
              <a:rPr lang="cs-CZ" dirty="0" smtClean="0"/>
              <a:t>Odmítnutí přirozené teologie</a:t>
            </a:r>
          </a:p>
          <a:p>
            <a:r>
              <a:rPr lang="cs-CZ" dirty="0" smtClean="0"/>
              <a:t>Bůh jako etická osobnost</a:t>
            </a:r>
            <a:endParaRPr lang="cs-CZ" dirty="0"/>
          </a:p>
        </p:txBody>
      </p:sp>
      <p:pic>
        <p:nvPicPr>
          <p:cNvPr id="5" name="Zástupný symbol pro obsah 4" descr="Christ-healing-the-Paralytic-at-the-Pool-of-Bethesda-Murill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293747" cy="3903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Křesťanství II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„Bůh Ježíšova evangelia je živou mravní vůlí, která chce dát mé vůli nové určení. Říká mi: Plav odvážně a správně! Neptej se, kam se s tím na nekonečném oceánu dostaneš. Je to moje vůle, abys plaval.“</a:t>
            </a:r>
          </a:p>
          <a:p>
            <a:r>
              <a:rPr lang="cs-CZ" dirty="0" smtClean="0"/>
              <a:t>Selhání křesťanství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worldwar1somme-t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483006"/>
            <a:ext cx="4427984" cy="332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496</Words>
  <Application>Microsoft Office PowerPoint</Application>
  <PresentationFormat>Předvádění na obrazovce (4:3)</PresentationFormat>
  <Paragraphs>62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Motiv sady Office</vt:lpstr>
      <vt:lpstr>Albert Schweitzer  a etika úcty k životu</vt:lpstr>
      <vt:lpstr>Albert Schweitzer (1875−1965)</vt:lpstr>
      <vt:lpstr>Rysy Schweitzerova díla</vt:lpstr>
      <vt:lpstr>Co je kultura?</vt:lpstr>
      <vt:lpstr>Autodestrukce kultury</vt:lpstr>
      <vt:lpstr>Regenerace kultury</vt:lpstr>
      <vt:lpstr>Racionalita a mystika</vt:lpstr>
      <vt:lpstr>Křesťanství</vt:lpstr>
      <vt:lpstr>Křesťanství II</vt:lpstr>
      <vt:lpstr>Princip úcty k životu</vt:lpstr>
      <vt:lpstr>Rozštěpení vůle k životu a absolutní etika</vt:lpstr>
      <vt:lpstr>Etické rozhodnutí</vt:lpstr>
      <vt:lpstr>Motivace jednání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Schweitzer a etika úcty k životu</dc:title>
  <dc:creator>Janca</dc:creator>
  <cp:lastModifiedBy>Bohuslav Binka</cp:lastModifiedBy>
  <cp:revision>27</cp:revision>
  <cp:lastPrinted>2019-05-27T09:36:38Z</cp:lastPrinted>
  <dcterms:created xsi:type="dcterms:W3CDTF">2015-04-20T19:11:35Z</dcterms:created>
  <dcterms:modified xsi:type="dcterms:W3CDTF">2019-05-27T09:39:54Z</dcterms:modified>
</cp:coreProperties>
</file>