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63" r:id="rId12"/>
    <p:sldId id="265" r:id="rId13"/>
    <p:sldId id="266" r:id="rId14"/>
    <p:sldId id="267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E52D-7898-4456-BC37-80DA943A6040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1C971-F8C3-4D54-831E-7CD8C213121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Pieter</a:t>
            </a:r>
            <a:r>
              <a:rPr lang="cs-CZ" dirty="0" smtClean="0"/>
              <a:t> </a:t>
            </a:r>
            <a:r>
              <a:rPr lang="cs-CZ" dirty="0" err="1" smtClean="0"/>
              <a:t>Bruegel</a:t>
            </a:r>
            <a:r>
              <a:rPr lang="cs-CZ" dirty="0" smtClean="0"/>
              <a:t> starší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1C971-F8C3-4D54-831E-7CD8C213121F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E8C5-50F9-4551-A7B3-7FB31E240366}" type="datetimeFigureOut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Autonomní morálka a environmentální etika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Alfons </a:t>
            </a:r>
            <a:r>
              <a:rPr lang="cs-CZ" b="1" dirty="0" err="1" smtClean="0"/>
              <a:t>Auer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Křesťanský horizont smyslu je otevřen Bohem III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cs-CZ" dirty="0" smtClean="0"/>
              <a:t>Smysl z budoucnosti – eschatologie (završení světa)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</a:t>
            </a:r>
            <a:r>
              <a:rPr lang="cs-CZ" sz="1600" i="1" dirty="0" smtClean="0"/>
              <a:t>D. </a:t>
            </a:r>
            <a:r>
              <a:rPr lang="cs-CZ" sz="1600" i="1" dirty="0" err="1" smtClean="0"/>
              <a:t>Fairfield</a:t>
            </a:r>
            <a:r>
              <a:rPr lang="cs-CZ" sz="1600" i="1" dirty="0" smtClean="0"/>
              <a:t> (Nový Jeruzalém)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Fairfield-New-Jerusalem-sma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4666002" cy="32967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Morálka a zkušenost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Nejdůležitějším pramenem mravního poznání je zkušenost</a:t>
            </a:r>
          </a:p>
          <a:p>
            <a:endParaRPr lang="cs-CZ" dirty="0" smtClean="0"/>
          </a:p>
          <a:p>
            <a:r>
              <a:rPr lang="cs-CZ" dirty="0" smtClean="0"/>
              <a:t>Tři typy zkušenosti podle D. </a:t>
            </a:r>
            <a:r>
              <a:rPr lang="cs-CZ" dirty="0" err="1" smtClean="0"/>
              <a:t>Mietha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Zkušenost kontrastu (</a:t>
            </a:r>
            <a:r>
              <a:rPr lang="cs-CZ" i="1" dirty="0" err="1" smtClean="0"/>
              <a:t>Kontrasterfahrung</a:t>
            </a:r>
            <a:r>
              <a:rPr lang="cs-CZ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Zkušenost smyslu (</a:t>
            </a:r>
            <a:r>
              <a:rPr lang="cs-CZ" i="1" dirty="0" err="1" smtClean="0"/>
              <a:t>Sinnerfahrung</a:t>
            </a:r>
            <a:r>
              <a:rPr lang="cs-CZ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Zkušenost motivace (</a:t>
            </a:r>
            <a:r>
              <a:rPr lang="cs-CZ" i="1" dirty="0" err="1" smtClean="0"/>
              <a:t>Motivationserfahrung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člověka v přírodě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Odmítnutí dualismu člověk vs. příroda</a:t>
            </a:r>
          </a:p>
          <a:p>
            <a:r>
              <a:rPr lang="cs-CZ" dirty="0" smtClean="0"/>
              <a:t>Příroda nemá vlastní hodnotu ani práva</a:t>
            </a:r>
          </a:p>
          <a:p>
            <a:r>
              <a:rPr lang="cs-CZ" dirty="0" smtClean="0"/>
              <a:t>Umírněný antropocentrismus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Smysl přírody se naplňuje pouze v člověku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Jen člověk je účel o sobě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Jen člověk má zastupitelský nárok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Člověk je součást přírody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Kde člověk nedbá na míru přírody, stane se jeho jednání nejen nepřirozené a protipřirozené, nýbrž také nelidské a protilidské.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Ekologická krize a její 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Se slovem „futurologie“ si již nespojujeme pouze zaslíbení, ale také ohrožení.</a:t>
            </a:r>
          </a:p>
          <a:p>
            <a:r>
              <a:rPr lang="cs-CZ" dirty="0" smtClean="0"/>
              <a:t>Orientace člověka na účelnost, využitelnost a upotřebitelnost</a:t>
            </a:r>
          </a:p>
          <a:p>
            <a:r>
              <a:rPr lang="cs-CZ" dirty="0" smtClean="0"/>
              <a:t>Fascinace pokrokem</a:t>
            </a:r>
          </a:p>
          <a:p>
            <a:r>
              <a:rPr lang="cs-CZ" dirty="0" smtClean="0"/>
              <a:t>Zatlačení vůle být vůlí mít</a:t>
            </a:r>
          </a:p>
          <a:p>
            <a:r>
              <a:rPr lang="cs-CZ" dirty="0" smtClean="0"/>
              <a:t>Materiální pokrok jako míra všech věcí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Vývoj ukazuje, že člověk nemůže libovolně manipulovat základním řádem světa beztrestně               („pomsta přírody“            nový vztah k přírodě).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851920" y="5733256"/>
            <a:ext cx="690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ekologické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Pesimistické prognózy</a:t>
            </a:r>
          </a:p>
          <a:p>
            <a:endParaRPr lang="cs-CZ" dirty="0"/>
          </a:p>
        </p:txBody>
      </p:sp>
      <p:pic>
        <p:nvPicPr>
          <p:cNvPr id="5" name="Obrázek 4" descr="alberta-tar-sa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72416"/>
            <a:ext cx="5784166" cy="33232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ekologické krize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Optimistické prognózy</a:t>
            </a:r>
          </a:p>
          <a:p>
            <a:r>
              <a:rPr lang="cs-CZ" dirty="0" smtClean="0"/>
              <a:t>Realistické prognózy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d-soudruzi-to-snad-ani-neni-pravda-su5750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237062" cy="42370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můžeme jako jednotlivci udělat pro životní prostředí?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Ekologické uvědomění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Úcta před přírodou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Racionalita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Střídmost</a:t>
            </a:r>
          </a:p>
          <a:p>
            <a:r>
              <a:rPr lang="cs-CZ" dirty="0" smtClean="0"/>
              <a:t>Ekologické jednání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Výživa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Vedení domácnosti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Práce na zahradě a zemědělství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Doprava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můžeme jako společnost udělat pro ochranu životního prostředí?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Vědecký výzkum základů a cílů ochrany životního prostředí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Výzkum ekologických systémů a mechanismů rovnováhy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Prověření ekologických rizik a hranic zátěže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Odhalení nových zdrojů energie a výživy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Vypracování metod nového zpracování odpadu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Zkoumání zájmů a teorií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můžeme jako společnost udělat pro ochranu životního prostředí?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Zacílení hospodářství a techniky na člověka</a:t>
            </a:r>
          </a:p>
          <a:p>
            <a:r>
              <a:rPr lang="cs-CZ" dirty="0" smtClean="0"/>
              <a:t>Odstranění škod na životním prostředí</a:t>
            </a:r>
          </a:p>
          <a:p>
            <a:r>
              <a:rPr lang="cs-CZ" dirty="0" smtClean="0"/>
              <a:t>Odpovědné zacházení se zdroji</a:t>
            </a:r>
          </a:p>
          <a:p>
            <a:r>
              <a:rPr lang="cs-CZ" dirty="0" smtClean="0"/>
              <a:t>Přiměřené utváření krajiny</a:t>
            </a:r>
          </a:p>
          <a:p>
            <a:r>
              <a:rPr lang="cs-CZ" dirty="0" smtClean="0"/>
              <a:t>Omezení růstu obyvatelstva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jaderné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Rizika jaderné energie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Ekologické škody při běžném</a:t>
            </a:r>
          </a:p>
          <a:p>
            <a:pPr lvl="1">
              <a:buNone/>
            </a:pPr>
            <a:r>
              <a:rPr lang="cs-CZ" dirty="0" smtClean="0"/>
              <a:t>    provozu jaderných elektráren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Nebezpečí při nehodách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Nebezpečí při vojenském a teroristickém útoku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Sociálně-ekonomická nebezpečí</a:t>
            </a:r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err="1" smtClean="0"/>
              <a:t>Auerův</a:t>
            </a:r>
            <a:r>
              <a:rPr lang="cs-CZ" dirty="0" smtClean="0"/>
              <a:t> závěr: žádné absolutní veto proti atomové energii</a:t>
            </a:r>
            <a:endParaRPr lang="cs-CZ" dirty="0"/>
          </a:p>
        </p:txBody>
      </p:sp>
      <p:pic>
        <p:nvPicPr>
          <p:cNvPr id="4" name="Obrázek 3" descr="j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12776"/>
            <a:ext cx="19812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Alfons </a:t>
            </a:r>
            <a:r>
              <a:rPr lang="cs-CZ" dirty="0" err="1" smtClean="0"/>
              <a:t>Auer</a:t>
            </a:r>
            <a:r>
              <a:rPr lang="cs-CZ" dirty="0" smtClean="0"/>
              <a:t> (1905–2005)</a:t>
            </a:r>
            <a:endParaRPr lang="cs-CZ" dirty="0"/>
          </a:p>
        </p:txBody>
      </p:sp>
      <p:pic>
        <p:nvPicPr>
          <p:cNvPr id="4" name="Zástupný symbol pro obsah 3" descr="aur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6125" y="1844824"/>
            <a:ext cx="3515467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Kritika industriálního hospodářského systému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Produkce běží naprázdno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Plýtvání zdroji a znečištění prostředí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Drastický nárůst nezaměstnanosti</a:t>
            </a:r>
          </a:p>
          <a:p>
            <a:endParaRPr lang="cs-CZ" dirty="0" smtClean="0"/>
          </a:p>
          <a:p>
            <a:r>
              <a:rPr lang="cs-CZ" dirty="0" err="1" smtClean="0"/>
              <a:t>Auerovo</a:t>
            </a:r>
            <a:r>
              <a:rPr lang="cs-CZ" dirty="0" smtClean="0"/>
              <a:t> základní stanovisko: existují alternativy v rámci průmyslové společnosti, ale žádné alternativy k průmyslové společnosti</a:t>
            </a:r>
          </a:p>
          <a:p>
            <a:pPr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Strategie alternativního hospodaření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Průlom k totální technologii </a:t>
            </a:r>
            <a:r>
              <a:rPr lang="cs-CZ" dirty="0" err="1" smtClean="0"/>
              <a:t>superindustriálního</a:t>
            </a:r>
            <a:r>
              <a:rPr lang="cs-CZ" dirty="0" smtClean="0"/>
              <a:t> hospodářství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Radikální alternativy 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Vystoupení ze současného hospodářského systému (Theodor </a:t>
            </a:r>
            <a:r>
              <a:rPr lang="cs-CZ" dirty="0" err="1" smtClean="0"/>
              <a:t>Roszak</a:t>
            </a:r>
            <a:r>
              <a:rPr lang="cs-CZ" dirty="0" smtClean="0"/>
              <a:t>)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Přeměna technologického hospodářského systému v ekologický</a:t>
            </a:r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</p:txBody>
      </p:sp>
      <p:pic>
        <p:nvPicPr>
          <p:cNvPr id="4" name="Obrázek 3" descr="roszak1_195133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05064"/>
            <a:ext cx="4009628" cy="25060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Strategie alternativního hospodaření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Realistické alternativy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dirty="0" smtClean="0"/>
              <a:t>Profesionální projekty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dirty="0" smtClean="0"/>
              <a:t>Duální projekty</a:t>
            </a:r>
          </a:p>
          <a:p>
            <a:pPr marL="342900" lvl="1" indent="-342900">
              <a:buNone/>
            </a:pPr>
            <a:endParaRPr lang="cs-CZ" dirty="0" smtClean="0"/>
          </a:p>
          <a:p>
            <a:pPr marL="342900" lvl="1" indent="-342900">
              <a:buNone/>
            </a:pPr>
            <a:endParaRPr lang="cs-CZ" dirty="0" smtClean="0"/>
          </a:p>
          <a:p>
            <a:pPr marL="342900" lvl="1" indent="-342900">
              <a:buNone/>
            </a:pPr>
            <a:r>
              <a:rPr lang="cs-CZ" dirty="0" smtClean="0"/>
              <a:t>Představa</a:t>
            </a:r>
            <a:r>
              <a:rPr lang="cs-CZ" dirty="0" smtClean="0"/>
              <a:t>, že neformální oblast hospodářství do sebe pojme všechny hospodářské činnosti a přetvoří je podle svých principů, je podle </a:t>
            </a:r>
            <a:r>
              <a:rPr lang="cs-CZ" dirty="0" err="1" smtClean="0"/>
              <a:t>Auera</a:t>
            </a:r>
            <a:r>
              <a:rPr lang="cs-CZ" dirty="0" smtClean="0"/>
              <a:t> </a:t>
            </a:r>
            <a:r>
              <a:rPr lang="cs-CZ" dirty="0" smtClean="0"/>
              <a:t>utopická. Je to klam, protože většina projektů se nedokáže financovat, a žijí ze státních a církevních subvencí, z privátních dotací atd.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Principy alternativního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Respekt k lidské osobě</a:t>
            </a:r>
          </a:p>
          <a:p>
            <a:r>
              <a:rPr lang="cs-CZ" dirty="0" smtClean="0"/>
              <a:t>Ochrana malých společenství</a:t>
            </a:r>
          </a:p>
          <a:p>
            <a:r>
              <a:rPr lang="cs-CZ" dirty="0" smtClean="0"/>
              <a:t>Univerzální odpovědnost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Význam křesťanské víry pro ekologicky citlivé myšlení a jednání (teologické impulsy)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83968" cy="4525963"/>
          </a:xfrm>
        </p:spPr>
        <p:txBody>
          <a:bodyPr/>
          <a:lstStyle/>
          <a:p>
            <a:r>
              <a:rPr lang="cs-CZ" dirty="0" smtClean="0"/>
              <a:t>Stvoření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Boží svoboda ve stvoření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Lidská zkušenost stvoření jako daru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Dobrota světa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Antropocentričnost</a:t>
            </a:r>
            <a:r>
              <a:rPr lang="cs-CZ" dirty="0" smtClean="0"/>
              <a:t> světa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Lidský hřích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1600" i="1" dirty="0" err="1" smtClean="0"/>
              <a:t>Pieter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Bruegel</a:t>
            </a:r>
            <a:r>
              <a:rPr lang="cs-CZ" sz="1600" i="1" dirty="0" smtClean="0"/>
              <a:t> starší</a:t>
            </a:r>
            <a:endParaRPr lang="cs-CZ" sz="1600" i="1" dirty="0"/>
          </a:p>
        </p:txBody>
      </p:sp>
      <p:pic>
        <p:nvPicPr>
          <p:cNvPr id="4" name="Obrázek 3" descr="Pieter_Bruegel_the_Elder_-_The_Tower_of_Babel_(Vienna)_-_Google_Art_Project_-_edi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6563" y="1844824"/>
            <a:ext cx="4426531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Stvoření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err="1" smtClean="0"/>
              <a:t>Spolustvořenost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Uvedení člověka do dějin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Mystérium Ježíše Krista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sz="1600" i="1" dirty="0" smtClean="0"/>
          </a:p>
          <a:p>
            <a:pPr>
              <a:buNone/>
            </a:pPr>
            <a:r>
              <a:rPr lang="cs-CZ" sz="1600" i="1" dirty="0" err="1" smtClean="0"/>
              <a:t>Marc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Chagall</a:t>
            </a:r>
            <a:endParaRPr lang="cs-CZ" sz="1600" i="1" dirty="0" smtClean="0"/>
          </a:p>
        </p:txBody>
      </p:sp>
      <p:pic>
        <p:nvPicPr>
          <p:cNvPr id="4" name="Obrázek 3" descr="christcent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4490510" cy="3592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Autonomní morálka a přirozený zákon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Sofisté a teorie dvou zákonů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Stoikové a božský logos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Křesťanství (patristika) a Logos-Kristus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Autonomní morálka a Bible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Biblická místa klíčová pro autonomní morálku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r>
              <a:rPr lang="cs-CZ" dirty="0" smtClean="0"/>
              <a:t>Římanům 2,14-15: „</a:t>
            </a:r>
            <a:r>
              <a:rPr lang="cs-CZ" i="1" dirty="0" smtClean="0"/>
              <a:t>Jestliže národy, které nemají zákon, samy od sebe činí to, co zákon žádá, pak jsou samy sobě zákonem, i když zákon nemají. Tím ukazují, že to, co zákon požaduje, mají napsáno ve svém srdci, jak dosvědčuje jejich svědomí, poněvadž jejich myšlenky je jednou obviňují, jednou hájí.“</a:t>
            </a:r>
          </a:p>
          <a:p>
            <a:r>
              <a:rPr lang="cs-CZ" dirty="0" err="1" smtClean="0"/>
              <a:t>Filipským</a:t>
            </a:r>
            <a:r>
              <a:rPr lang="cs-CZ" dirty="0" smtClean="0"/>
              <a:t> 4,8: „</a:t>
            </a:r>
            <a:r>
              <a:rPr lang="cs-CZ" i="1" dirty="0" smtClean="0"/>
              <a:t>Konečně, bratří, přemýšlejte o všem, co je pravdivé, čestné, spravedlivé, čisté, cokoli je hodné lásky, co má dobrou pověst, co se považuje za ctnost a co sklízí pochvalu.“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cs-CZ" sz="3600" dirty="0" smtClean="0"/>
              <a:t>Morální „požadavky“ v Bibli a autonomní morálka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/>
              <a:t>V čem tedy tkví specifikum Starého a Nového zákona? Jedině v křesťanském kontextu.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400" dirty="0" smtClean="0"/>
              <a:t>Výhody  autonomní morálky</a:t>
            </a:r>
            <a:r>
              <a:rPr lang="cs-CZ" dirty="0" smtClean="0"/>
              <a:t> (dle H. Webera)</a:t>
            </a:r>
          </a:p>
          <a:p>
            <a:r>
              <a:rPr lang="cs-CZ" dirty="0" smtClean="0"/>
              <a:t>Usnadnění rozhovoru s nevěřícími</a:t>
            </a:r>
          </a:p>
          <a:p>
            <a:r>
              <a:rPr lang="cs-CZ" dirty="0" smtClean="0"/>
              <a:t>Podpora dialogu s jinými disciplínami/vědními obory</a:t>
            </a:r>
          </a:p>
          <a:p>
            <a:r>
              <a:rPr lang="cs-CZ" dirty="0" smtClean="0"/>
              <a:t>Jednotná metoda pro křesťanskou etiku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Alfons </a:t>
            </a:r>
            <a:r>
              <a:rPr lang="cs-CZ" dirty="0" err="1" smtClean="0"/>
              <a:t>Auer</a:t>
            </a:r>
            <a:r>
              <a:rPr lang="cs-CZ" dirty="0" smtClean="0"/>
              <a:t> a environmentální 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Umweltethik</a:t>
            </a:r>
            <a:r>
              <a:rPr lang="cs-CZ" dirty="0" smtClean="0"/>
              <a:t>: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theologischer</a:t>
            </a:r>
            <a:r>
              <a:rPr lang="cs-CZ" dirty="0" smtClean="0"/>
              <a:t> </a:t>
            </a:r>
            <a:r>
              <a:rPr lang="cs-CZ" dirty="0" err="1" smtClean="0"/>
              <a:t>Beitrag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ökologischen</a:t>
            </a:r>
            <a:r>
              <a:rPr lang="cs-CZ" dirty="0" smtClean="0"/>
              <a:t> </a:t>
            </a:r>
            <a:r>
              <a:rPr lang="cs-CZ" dirty="0" err="1" smtClean="0"/>
              <a:t>Diskussion</a:t>
            </a:r>
            <a:r>
              <a:rPr lang="cs-CZ" dirty="0" smtClean="0"/>
              <a:t>, 1984)</a:t>
            </a:r>
          </a:p>
          <a:p>
            <a:endParaRPr lang="cs-CZ" dirty="0"/>
          </a:p>
        </p:txBody>
      </p:sp>
      <p:pic>
        <p:nvPicPr>
          <p:cNvPr id="4" name="Obrázek 3" descr="aurer kni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3182517" cy="4565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od „věcného“ k teologickému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Stvořitel nedal člověku po jeho stvoření detailní morální zákon ani konkrétní sociálně-politický program. Bůh člověka spíše vybavil rozumem a svobodou, aby sám objevoval a prosazoval zákonitosti věcí a podoby smyslu světa.</a:t>
            </a:r>
          </a:p>
          <a:p>
            <a:r>
              <a:rPr lang="cs-CZ" dirty="0" smtClean="0"/>
              <a:t>Přinos křesťanství neleží v konkrétních materiálně-etických normách, ale ve zprostředkování nového horizontu smyslu.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Křesťanský horizont smyslu je otevřen Bohem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Smysl z počátku – stvoření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</a:t>
            </a:r>
          </a:p>
          <a:p>
            <a:pPr>
              <a:buNone/>
            </a:pPr>
            <a:r>
              <a:rPr lang="cs-CZ" dirty="0" smtClean="0"/>
              <a:t>                              </a:t>
            </a:r>
            <a:r>
              <a:rPr lang="cs-CZ" sz="1700" i="1" dirty="0" smtClean="0"/>
              <a:t>M. </a:t>
            </a:r>
            <a:r>
              <a:rPr lang="cs-CZ" sz="1700" i="1" dirty="0" err="1" smtClean="0"/>
              <a:t>Chagall</a:t>
            </a:r>
            <a:r>
              <a:rPr lang="cs-CZ" sz="1700" i="1" dirty="0" smtClean="0"/>
              <a:t>: Stvoření</a:t>
            </a:r>
            <a:endParaRPr lang="cs-CZ" sz="17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The-Cre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1524842"/>
            <a:ext cx="3384376" cy="45734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Křesťanský horizont smyslu je otevřen Bohem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cs-CZ" dirty="0" smtClean="0"/>
              <a:t>Smysl ze středu – inkarnace (vtělení)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</a:t>
            </a:r>
            <a:r>
              <a:rPr lang="cs-CZ" sz="1600" i="1" dirty="0" err="1" smtClean="0"/>
              <a:t>Gerard</a:t>
            </a:r>
            <a:r>
              <a:rPr lang="cs-CZ" sz="1600" i="1" dirty="0" smtClean="0"/>
              <a:t> van </a:t>
            </a:r>
            <a:r>
              <a:rPr lang="cs-CZ" sz="1600" i="1" dirty="0" err="1" smtClean="0"/>
              <a:t>Honthorst</a:t>
            </a:r>
            <a:endParaRPr lang="cs-CZ" sz="1600" i="1" dirty="0" smtClean="0"/>
          </a:p>
          <a:p>
            <a:endParaRPr lang="cs-CZ" dirty="0"/>
          </a:p>
        </p:txBody>
      </p:sp>
      <p:pic>
        <p:nvPicPr>
          <p:cNvPr id="4" name="Obrázek 3" descr="Gerard_van_Honthorst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328591" cy="42491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783</Words>
  <Application>Microsoft Office PowerPoint</Application>
  <PresentationFormat>Předvádění na obrazovce (4:3)</PresentationFormat>
  <Paragraphs>174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Autonomní morálka a environmentální etika</vt:lpstr>
      <vt:lpstr>Alfons Auer (1905–2005)</vt:lpstr>
      <vt:lpstr> Autonomní morálka a přirozený zákon </vt:lpstr>
      <vt:lpstr> Autonomní morálka a Bible  </vt:lpstr>
      <vt:lpstr>Morální „požadavky“ v Bibli a autonomní morálka</vt:lpstr>
      <vt:lpstr>Alfons Auer a environmentální etika</vt:lpstr>
      <vt:lpstr>Postup od „věcného“ k teologickému</vt:lpstr>
      <vt:lpstr>Křesťanský horizont smyslu je otevřen Bohem </vt:lpstr>
      <vt:lpstr>Křesťanský horizont smyslu je otevřen Bohem II</vt:lpstr>
      <vt:lpstr>Křesťanský horizont smyslu je otevřen Bohem III</vt:lpstr>
      <vt:lpstr>Morálka a zkušenost</vt:lpstr>
      <vt:lpstr>Místo člověka v přírodě</vt:lpstr>
      <vt:lpstr>Ekologická krize a její příčiny</vt:lpstr>
      <vt:lpstr>Hodnocení ekologické krize</vt:lpstr>
      <vt:lpstr>Hodnocení ekologické krize II</vt:lpstr>
      <vt:lpstr>Co můžeme jako jednotlivci udělat pro životní prostředí?</vt:lpstr>
      <vt:lpstr>Co můžeme jako společnost udělat pro ochranu životního prostředí?</vt:lpstr>
      <vt:lpstr>Co můžeme jako společnost udělat pro ochranu životního prostředí? II</vt:lpstr>
      <vt:lpstr>Problém jaderné energie</vt:lpstr>
      <vt:lpstr>Alternativní hospodářství</vt:lpstr>
      <vt:lpstr>Strategie alternativního hospodaření </vt:lpstr>
      <vt:lpstr>Strategie alternativního hospodaření II</vt:lpstr>
      <vt:lpstr>Principy alternativního hospodářství</vt:lpstr>
      <vt:lpstr>Význam křesťanské víry pro ekologicky citlivé myšlení a jednání (teologické impulsy)</vt:lpstr>
      <vt:lpstr>Stvoření II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Autonomní morálka a environmentální etika</dc:title>
  <dc:creator>Janca</dc:creator>
  <cp:lastModifiedBy>Janca</cp:lastModifiedBy>
  <cp:revision>30</cp:revision>
  <dcterms:created xsi:type="dcterms:W3CDTF">2015-02-05T19:30:19Z</dcterms:created>
  <dcterms:modified xsi:type="dcterms:W3CDTF">2015-02-12T20:47:02Z</dcterms:modified>
</cp:coreProperties>
</file>