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5" r:id="rId3"/>
    <p:sldId id="257" r:id="rId4"/>
    <p:sldId id="258" r:id="rId5"/>
    <p:sldId id="259" r:id="rId6"/>
    <p:sldId id="260" r:id="rId7"/>
    <p:sldId id="292" r:id="rId8"/>
    <p:sldId id="261" r:id="rId9"/>
    <p:sldId id="262" r:id="rId10"/>
    <p:sldId id="287" r:id="rId11"/>
    <p:sldId id="263" r:id="rId12"/>
    <p:sldId id="264" r:id="rId13"/>
    <p:sldId id="265" r:id="rId14"/>
    <p:sldId id="288" r:id="rId15"/>
    <p:sldId id="266" r:id="rId16"/>
    <p:sldId id="268" r:id="rId17"/>
    <p:sldId id="267" r:id="rId18"/>
    <p:sldId id="289" r:id="rId19"/>
    <p:sldId id="269" r:id="rId20"/>
    <p:sldId id="270" r:id="rId21"/>
    <p:sldId id="271" r:id="rId22"/>
    <p:sldId id="272" r:id="rId23"/>
    <p:sldId id="273" r:id="rId24"/>
    <p:sldId id="274" r:id="rId25"/>
    <p:sldId id="290" r:id="rId26"/>
    <p:sldId id="275" r:id="rId27"/>
    <p:sldId id="276" r:id="rId28"/>
    <p:sldId id="277" r:id="rId29"/>
    <p:sldId id="278" r:id="rId30"/>
    <p:sldId id="294" r:id="rId31"/>
    <p:sldId id="279" r:id="rId32"/>
    <p:sldId id="280" r:id="rId33"/>
    <p:sldId id="281" r:id="rId34"/>
    <p:sldId id="293" r:id="rId35"/>
    <p:sldId id="282" r:id="rId36"/>
    <p:sldId id="283" r:id="rId37"/>
    <p:sldId id="291" r:id="rId38"/>
    <p:sldId id="296" r:id="rId39"/>
    <p:sldId id="284" r:id="rId40"/>
    <p:sldId id="285" r:id="rId41"/>
    <p:sldId id="286" r:id="rId4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88" d="100"/>
          <a:sy n="88" d="100"/>
        </p:scale>
        <p:origin x="618" y="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74723-B3D1-43CB-8593-D7BC976F05B4}" type="datetimeFigureOut">
              <a:rPr lang="cs-CZ" smtClean="0"/>
              <a:t>28.11.2019</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9D9A9-26FC-4E0B-85F1-42C87B39A95D}" type="slidenum">
              <a:rPr lang="cs-CZ" smtClean="0"/>
              <a:t>‹#›</a:t>
            </a:fld>
            <a:endParaRPr lang="cs-CZ"/>
          </a:p>
        </p:txBody>
      </p:sp>
    </p:spTree>
    <p:extLst>
      <p:ext uri="{BB962C8B-B14F-4D97-AF65-F5344CB8AC3E}">
        <p14:creationId xmlns:p14="http://schemas.microsoft.com/office/powerpoint/2010/main" val="200027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5C1D4A-61E0-4EA5-9F9B-3346B81B14A0}"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80829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cs-C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F59191E2-EBE1-4387-B58F-59E88277F75A}" type="datetimeFigureOut">
              <a:rPr lang="cs-CZ" smtClean="0"/>
              <a:t>28.11.2019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9F21AB3-D5A9-44D9-B24D-C8B16A4BC376}" type="slidenum">
              <a:rPr lang="cs-CZ" smtClean="0"/>
              <a:t>‹#›</a:t>
            </a:fld>
            <a:endParaRPr lang="cs-CZ"/>
          </a:p>
        </p:txBody>
      </p:sp>
    </p:spTree>
    <p:extLst>
      <p:ext uri="{BB962C8B-B14F-4D97-AF65-F5344CB8AC3E}">
        <p14:creationId xmlns:p14="http://schemas.microsoft.com/office/powerpoint/2010/main" val="411003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F59191E2-EBE1-4387-B58F-59E88277F75A}" type="datetimeFigureOut">
              <a:rPr lang="cs-CZ" smtClean="0"/>
              <a:t>28.11.2019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9F21AB3-D5A9-44D9-B24D-C8B16A4BC376}" type="slidenum">
              <a:rPr lang="cs-CZ" smtClean="0"/>
              <a:t>‹#›</a:t>
            </a:fld>
            <a:endParaRPr lang="cs-CZ"/>
          </a:p>
        </p:txBody>
      </p:sp>
    </p:spTree>
    <p:extLst>
      <p:ext uri="{BB962C8B-B14F-4D97-AF65-F5344CB8AC3E}">
        <p14:creationId xmlns:p14="http://schemas.microsoft.com/office/powerpoint/2010/main" val="43082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F59191E2-EBE1-4387-B58F-59E88277F75A}" type="datetimeFigureOut">
              <a:rPr lang="cs-CZ" smtClean="0"/>
              <a:t>28.11.2019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9F21AB3-D5A9-44D9-B24D-C8B16A4BC376}" type="slidenum">
              <a:rPr lang="cs-CZ" smtClean="0"/>
              <a:t>‹#›</a:t>
            </a:fld>
            <a:endParaRPr lang="cs-CZ"/>
          </a:p>
        </p:txBody>
      </p:sp>
    </p:spTree>
    <p:extLst>
      <p:ext uri="{BB962C8B-B14F-4D97-AF65-F5344CB8AC3E}">
        <p14:creationId xmlns:p14="http://schemas.microsoft.com/office/powerpoint/2010/main" val="52042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F59191E2-EBE1-4387-B58F-59E88277F75A}" type="datetimeFigureOut">
              <a:rPr lang="cs-CZ" smtClean="0"/>
              <a:t>28.11.2019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9F21AB3-D5A9-44D9-B24D-C8B16A4BC376}" type="slidenum">
              <a:rPr lang="cs-CZ" smtClean="0"/>
              <a:t>‹#›</a:t>
            </a:fld>
            <a:endParaRPr lang="cs-CZ"/>
          </a:p>
        </p:txBody>
      </p:sp>
    </p:spTree>
    <p:extLst>
      <p:ext uri="{BB962C8B-B14F-4D97-AF65-F5344CB8AC3E}">
        <p14:creationId xmlns:p14="http://schemas.microsoft.com/office/powerpoint/2010/main" val="360962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cs-C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9191E2-EBE1-4387-B58F-59E88277F75A}" type="datetimeFigureOut">
              <a:rPr lang="cs-CZ" smtClean="0"/>
              <a:t>28.11.2019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9F21AB3-D5A9-44D9-B24D-C8B16A4BC376}" type="slidenum">
              <a:rPr lang="cs-CZ" smtClean="0"/>
              <a:t>‹#›</a:t>
            </a:fld>
            <a:endParaRPr lang="cs-CZ"/>
          </a:p>
        </p:txBody>
      </p:sp>
    </p:spTree>
    <p:extLst>
      <p:ext uri="{BB962C8B-B14F-4D97-AF65-F5344CB8AC3E}">
        <p14:creationId xmlns:p14="http://schemas.microsoft.com/office/powerpoint/2010/main" val="268578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F59191E2-EBE1-4387-B58F-59E88277F75A}" type="datetimeFigureOut">
              <a:rPr lang="cs-CZ" smtClean="0"/>
              <a:t>28.11.2019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9F21AB3-D5A9-44D9-B24D-C8B16A4BC376}" type="slidenum">
              <a:rPr lang="cs-CZ" smtClean="0"/>
              <a:t>‹#›</a:t>
            </a:fld>
            <a:endParaRPr lang="cs-CZ"/>
          </a:p>
        </p:txBody>
      </p:sp>
    </p:spTree>
    <p:extLst>
      <p:ext uri="{BB962C8B-B14F-4D97-AF65-F5344CB8AC3E}">
        <p14:creationId xmlns:p14="http://schemas.microsoft.com/office/powerpoint/2010/main" val="3584605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cs-C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F59191E2-EBE1-4387-B58F-59E88277F75A}" type="datetimeFigureOut">
              <a:rPr lang="cs-CZ" smtClean="0"/>
              <a:t>28.11.2019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9F21AB3-D5A9-44D9-B24D-C8B16A4BC376}" type="slidenum">
              <a:rPr lang="cs-CZ" smtClean="0"/>
              <a:t>‹#›</a:t>
            </a:fld>
            <a:endParaRPr lang="cs-CZ"/>
          </a:p>
        </p:txBody>
      </p:sp>
    </p:spTree>
    <p:extLst>
      <p:ext uri="{BB962C8B-B14F-4D97-AF65-F5344CB8AC3E}">
        <p14:creationId xmlns:p14="http://schemas.microsoft.com/office/powerpoint/2010/main" val="252315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F59191E2-EBE1-4387-B58F-59E88277F75A}" type="datetimeFigureOut">
              <a:rPr lang="cs-CZ" smtClean="0"/>
              <a:t>28.11.2019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9F21AB3-D5A9-44D9-B24D-C8B16A4BC376}" type="slidenum">
              <a:rPr lang="cs-CZ" smtClean="0"/>
              <a:t>‹#›</a:t>
            </a:fld>
            <a:endParaRPr lang="cs-CZ"/>
          </a:p>
        </p:txBody>
      </p:sp>
    </p:spTree>
    <p:extLst>
      <p:ext uri="{BB962C8B-B14F-4D97-AF65-F5344CB8AC3E}">
        <p14:creationId xmlns:p14="http://schemas.microsoft.com/office/powerpoint/2010/main" val="254305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191E2-EBE1-4387-B58F-59E88277F75A}" type="datetimeFigureOut">
              <a:rPr lang="cs-CZ" smtClean="0"/>
              <a:t>28.11.2019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9F21AB3-D5A9-44D9-B24D-C8B16A4BC376}" type="slidenum">
              <a:rPr lang="cs-CZ" smtClean="0"/>
              <a:t>‹#›</a:t>
            </a:fld>
            <a:endParaRPr lang="cs-CZ"/>
          </a:p>
        </p:txBody>
      </p:sp>
    </p:spTree>
    <p:extLst>
      <p:ext uri="{BB962C8B-B14F-4D97-AF65-F5344CB8AC3E}">
        <p14:creationId xmlns:p14="http://schemas.microsoft.com/office/powerpoint/2010/main" val="185632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cs-C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9191E2-EBE1-4387-B58F-59E88277F75A}" type="datetimeFigureOut">
              <a:rPr lang="cs-CZ" smtClean="0"/>
              <a:t>28.11.2019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9F21AB3-D5A9-44D9-B24D-C8B16A4BC376}" type="slidenum">
              <a:rPr lang="cs-CZ" smtClean="0"/>
              <a:t>‹#›</a:t>
            </a:fld>
            <a:endParaRPr lang="cs-CZ"/>
          </a:p>
        </p:txBody>
      </p:sp>
    </p:spTree>
    <p:extLst>
      <p:ext uri="{BB962C8B-B14F-4D97-AF65-F5344CB8AC3E}">
        <p14:creationId xmlns:p14="http://schemas.microsoft.com/office/powerpoint/2010/main" val="3483674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cs-C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9191E2-EBE1-4387-B58F-59E88277F75A}" type="datetimeFigureOut">
              <a:rPr lang="cs-CZ" smtClean="0"/>
              <a:t>28.11.2019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9F21AB3-D5A9-44D9-B24D-C8B16A4BC376}" type="slidenum">
              <a:rPr lang="cs-CZ" smtClean="0"/>
              <a:t>‹#›</a:t>
            </a:fld>
            <a:endParaRPr lang="cs-CZ"/>
          </a:p>
        </p:txBody>
      </p:sp>
    </p:spTree>
    <p:extLst>
      <p:ext uri="{BB962C8B-B14F-4D97-AF65-F5344CB8AC3E}">
        <p14:creationId xmlns:p14="http://schemas.microsoft.com/office/powerpoint/2010/main" val="180417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191E2-EBE1-4387-B58F-59E88277F75A}" type="datetimeFigureOut">
              <a:rPr lang="cs-CZ" smtClean="0"/>
              <a:t>28.11.2019</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21AB3-D5A9-44D9-B24D-C8B16A4BC376}" type="slidenum">
              <a:rPr lang="cs-CZ" smtClean="0"/>
              <a:t>‹#›</a:t>
            </a:fld>
            <a:endParaRPr lang="cs-CZ"/>
          </a:p>
        </p:txBody>
      </p:sp>
    </p:spTree>
    <p:extLst>
      <p:ext uri="{BB962C8B-B14F-4D97-AF65-F5344CB8AC3E}">
        <p14:creationId xmlns:p14="http://schemas.microsoft.com/office/powerpoint/2010/main" val="170804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worldometers.info/world-popul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www.hawaii.gov/dbedt/ert/electgen.html" TargetMode="External"/><Relationship Id="rId5" Type="http://schemas.openxmlformats.org/officeDocument/2006/relationships/hyperlink" Target="https://www.youtube.com/watch?v=40PgNkRj6YM" TargetMode="External"/><Relationship Id="rId4" Type="http://schemas.openxmlformats.org/officeDocument/2006/relationships/image" Target="../media/image23.gi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hdr.undp.org/en/content/human-development-index-hdi" TargetMode="External"/><Relationship Id="rId2" Type="http://schemas.openxmlformats.org/officeDocument/2006/relationships/hyperlink" Target="http://dnr.maryland.gov/mdgpi/Pages/default.asp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313" y="1425732"/>
            <a:ext cx="10341429" cy="3277820"/>
          </a:xfrm>
          <a:prstGeom prst="rect">
            <a:avLst/>
          </a:prstGeom>
        </p:spPr>
        <p:txBody>
          <a:bodyPr wrap="square">
            <a:spAutoFit/>
          </a:bodyPr>
          <a:lstStyle/>
          <a:p>
            <a:pPr>
              <a:lnSpc>
                <a:spcPct val="115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Lecture 1: Systems thinking, system diagrams, systems analysis  </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2: Ecosystems, Succession, Dynamics, Complex systems cycle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Holling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3: Human population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4: Agriculture</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5: Energy basis for socio-ecological development: from solar to fossil fuels back to solar</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6:  Global Climate Change</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7: Ecological Economics and Ecosystem Services</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8: Urban systems </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9: Sustainability and Sustainable Development Goals </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3176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313" y="1425732"/>
            <a:ext cx="10341429" cy="423834"/>
          </a:xfrm>
          <a:prstGeom prst="rect">
            <a:avLst/>
          </a:prstGeom>
        </p:spPr>
        <p:txBody>
          <a:bodyPr wrap="square">
            <a:spAutoFit/>
          </a:bodyPr>
          <a:lstStyle/>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3: Human population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0473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Population</a:t>
            </a:r>
          </a:p>
        </p:txBody>
      </p:sp>
      <p:sp>
        <p:nvSpPr>
          <p:cNvPr id="3" name="Content Placeholder 2"/>
          <p:cNvSpPr>
            <a:spLocks noGrp="1"/>
          </p:cNvSpPr>
          <p:nvPr>
            <p:ph idx="1"/>
          </p:nvPr>
        </p:nvSpPr>
        <p:spPr/>
        <p:txBody>
          <a:bodyPr/>
          <a:lstStyle/>
          <a:p>
            <a:r>
              <a:rPr lang="en-US" dirty="0">
                <a:hlinkClick r:id="rId2"/>
              </a:rPr>
              <a:t>World 7,679,302,210</a:t>
            </a:r>
            <a:r>
              <a:rPr lang="en-US" dirty="0"/>
              <a:t/>
            </a:r>
            <a:br>
              <a:rPr lang="en-US" dirty="0"/>
            </a:br>
            <a:endParaRPr lang="en-US" dirty="0"/>
          </a:p>
        </p:txBody>
      </p:sp>
      <p:pic>
        <p:nvPicPr>
          <p:cNvPr id="8196" name="Picture 4" descr="http://www.paulchefurka.ca/World%20Population.JPG"/>
          <p:cNvPicPr>
            <a:picLocks noChangeAspect="1" noChangeArrowheads="1"/>
          </p:cNvPicPr>
          <p:nvPr/>
        </p:nvPicPr>
        <p:blipFill>
          <a:blip r:embed="rId3" cstate="print"/>
          <a:srcRect/>
          <a:stretch>
            <a:fillRect/>
          </a:stretch>
        </p:blipFill>
        <p:spPr bwMode="auto">
          <a:xfrm>
            <a:off x="3505201" y="2362200"/>
            <a:ext cx="6067425" cy="4362450"/>
          </a:xfrm>
          <a:prstGeom prst="rect">
            <a:avLst/>
          </a:prstGeom>
          <a:noFill/>
        </p:spPr>
      </p:pic>
    </p:spTree>
    <p:extLst>
      <p:ext uri="{BB962C8B-B14F-4D97-AF65-F5344CB8AC3E}">
        <p14:creationId xmlns:p14="http://schemas.microsoft.com/office/powerpoint/2010/main" val="3495262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Growth rate = Birth rate – Death rate</a:t>
            </a:r>
          </a:p>
        </p:txBody>
      </p:sp>
      <p:sp>
        <p:nvSpPr>
          <p:cNvPr id="4" name="Rectangle 3"/>
          <p:cNvSpPr/>
          <p:nvPr/>
        </p:nvSpPr>
        <p:spPr>
          <a:xfrm>
            <a:off x="4467666" y="3020158"/>
            <a:ext cx="2595489" cy="1677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Population</a:t>
            </a:r>
            <a:endParaRPr lang="en-US" sz="1350" dirty="0"/>
          </a:p>
        </p:txBody>
      </p:sp>
      <p:cxnSp>
        <p:nvCxnSpPr>
          <p:cNvPr id="6" name="Straight Connector 5"/>
          <p:cNvCxnSpPr>
            <a:endCxn id="4" idx="1"/>
          </p:cNvCxnSpPr>
          <p:nvPr/>
        </p:nvCxnSpPr>
        <p:spPr>
          <a:xfrm flipV="1">
            <a:off x="2768991" y="3858946"/>
            <a:ext cx="1698674" cy="5275"/>
          </a:xfrm>
          <a:prstGeom prst="line">
            <a:avLst/>
          </a:prstGeom>
          <a:ln w="168275">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071948" y="3878287"/>
            <a:ext cx="1698674" cy="5275"/>
          </a:xfrm>
          <a:prstGeom prst="line">
            <a:avLst/>
          </a:prstGeom>
          <a:ln w="1682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52651" y="3214687"/>
            <a:ext cx="1298689" cy="415498"/>
          </a:xfrm>
          <a:prstGeom prst="rect">
            <a:avLst/>
          </a:prstGeom>
          <a:noFill/>
        </p:spPr>
        <p:txBody>
          <a:bodyPr wrap="none" rtlCol="0">
            <a:spAutoFit/>
          </a:bodyPr>
          <a:lstStyle/>
          <a:p>
            <a:r>
              <a:rPr lang="en-US" sz="2100" dirty="0"/>
              <a:t>Birth/year</a:t>
            </a:r>
          </a:p>
        </p:txBody>
      </p:sp>
      <p:sp>
        <p:nvSpPr>
          <p:cNvPr id="10" name="TextBox 9"/>
          <p:cNvSpPr txBox="1"/>
          <p:nvPr/>
        </p:nvSpPr>
        <p:spPr>
          <a:xfrm>
            <a:off x="7953376" y="3214687"/>
            <a:ext cx="1421223" cy="415498"/>
          </a:xfrm>
          <a:prstGeom prst="rect">
            <a:avLst/>
          </a:prstGeom>
          <a:noFill/>
        </p:spPr>
        <p:txBody>
          <a:bodyPr wrap="none" rtlCol="0">
            <a:spAutoFit/>
          </a:bodyPr>
          <a:lstStyle/>
          <a:p>
            <a:r>
              <a:rPr lang="en-US" sz="2100" dirty="0"/>
              <a:t>Death/year</a:t>
            </a:r>
          </a:p>
        </p:txBody>
      </p:sp>
      <p:sp>
        <p:nvSpPr>
          <p:cNvPr id="11" name="Title 1"/>
          <p:cNvSpPr txBox="1">
            <a:spLocks/>
          </p:cNvSpPr>
          <p:nvPr/>
        </p:nvSpPr>
        <p:spPr>
          <a:xfrm>
            <a:off x="2590800" y="5867400"/>
            <a:ext cx="7772400" cy="8382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a:t>Crude Growth Rate = Crude Birth Rate – Crude Death Rate</a:t>
            </a:r>
          </a:p>
          <a:p>
            <a:r>
              <a:rPr lang="en-US" sz="2400" dirty="0"/>
              <a:t>Crude = # Per 1000</a:t>
            </a:r>
          </a:p>
        </p:txBody>
      </p:sp>
    </p:spTree>
    <p:extLst>
      <p:ext uri="{BB962C8B-B14F-4D97-AF65-F5344CB8AC3E}">
        <p14:creationId xmlns:p14="http://schemas.microsoft.com/office/powerpoint/2010/main" val="4066706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Transition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0976" y="1975633"/>
            <a:ext cx="5366825" cy="4025119"/>
          </a:xfrm>
          <a:prstGeom prst="rect">
            <a:avLst/>
          </a:prstGeom>
        </p:spPr>
      </p:pic>
      <p:sp>
        <p:nvSpPr>
          <p:cNvPr id="3" name="TextovéPole 2"/>
          <p:cNvSpPr txBox="1"/>
          <p:nvPr/>
        </p:nvSpPr>
        <p:spPr>
          <a:xfrm>
            <a:off x="2667001" y="2362200"/>
            <a:ext cx="976549" cy="369332"/>
          </a:xfrm>
          <a:prstGeom prst="rect">
            <a:avLst/>
          </a:prstGeom>
          <a:noFill/>
        </p:spPr>
        <p:txBody>
          <a:bodyPr wrap="none" rtlCol="0">
            <a:spAutoFit/>
          </a:bodyPr>
          <a:lstStyle/>
          <a:p>
            <a:r>
              <a:rPr lang="en-US" dirty="0"/>
              <a:t>50/1000</a:t>
            </a:r>
            <a:endParaRPr lang="cs-CZ" dirty="0"/>
          </a:p>
        </p:txBody>
      </p:sp>
      <p:sp>
        <p:nvSpPr>
          <p:cNvPr id="5" name="TextovéPole 4"/>
          <p:cNvSpPr txBox="1"/>
          <p:nvPr/>
        </p:nvSpPr>
        <p:spPr>
          <a:xfrm>
            <a:off x="2667001" y="4419600"/>
            <a:ext cx="976549" cy="369332"/>
          </a:xfrm>
          <a:prstGeom prst="rect">
            <a:avLst/>
          </a:prstGeom>
          <a:noFill/>
        </p:spPr>
        <p:txBody>
          <a:bodyPr wrap="none" rtlCol="0">
            <a:spAutoFit/>
          </a:bodyPr>
          <a:lstStyle/>
          <a:p>
            <a:r>
              <a:rPr lang="en-US" dirty="0"/>
              <a:t>10/1000</a:t>
            </a:r>
            <a:endParaRPr lang="cs-CZ" dirty="0"/>
          </a:p>
        </p:txBody>
      </p:sp>
    </p:spTree>
    <p:extLst>
      <p:ext uri="{BB962C8B-B14F-4D97-AF65-F5344CB8AC3E}">
        <p14:creationId xmlns:p14="http://schemas.microsoft.com/office/powerpoint/2010/main" val="2623155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313" y="1425732"/>
            <a:ext cx="10341429" cy="423834"/>
          </a:xfrm>
          <a:prstGeom prst="rect">
            <a:avLst/>
          </a:prstGeom>
        </p:spPr>
        <p:txBody>
          <a:bodyPr wrap="square">
            <a:spAutoFit/>
          </a:bodyPr>
          <a:lstStyle/>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4: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Agriculture</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437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905001" y="914400"/>
            <a:ext cx="8610599"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t>5 ways that agro-ecosystems differ from ecosystems</a:t>
            </a:r>
          </a:p>
          <a:p>
            <a:endParaRPr lang="en-US" altLang="en-US" sz="2800" dirty="0"/>
          </a:p>
          <a:p>
            <a:pPr marL="342900" indent="-342900">
              <a:buAutoNum type="arabicPeriod"/>
            </a:pPr>
            <a:r>
              <a:rPr lang="en-US" altLang="en-US" dirty="0"/>
              <a:t>Stop ecological succession – requires energy</a:t>
            </a:r>
          </a:p>
          <a:p>
            <a:pPr marL="342900" indent="-342900">
              <a:buFontTx/>
              <a:buAutoNum type="arabicPeriod"/>
            </a:pPr>
            <a:r>
              <a:rPr lang="en-US" altLang="en-US" dirty="0"/>
              <a:t>Large areas of a single species – monoculture, reduces soil fertility because the specific requirements of that species</a:t>
            </a:r>
          </a:p>
          <a:p>
            <a:pPr marL="342900" indent="-342900">
              <a:buFontTx/>
              <a:buAutoNum type="arabicPeriod"/>
            </a:pPr>
            <a:r>
              <a:rPr lang="en-US" altLang="en-US" dirty="0"/>
              <a:t>Planted in neat rows makes it easier for pests (real systems are complex)</a:t>
            </a:r>
          </a:p>
          <a:p>
            <a:pPr marL="342900" indent="-342900">
              <a:buFontTx/>
              <a:buAutoNum type="arabicPeriod"/>
            </a:pPr>
            <a:r>
              <a:rPr lang="en-US" altLang="en-US" dirty="0"/>
              <a:t>Food chains are greatly simplified – competitors and pests eliminated box and arrow</a:t>
            </a:r>
          </a:p>
          <a:p>
            <a:pPr marL="342900" indent="-342900">
              <a:buFontTx/>
              <a:buAutoNum type="arabicPeriod"/>
            </a:pPr>
            <a:r>
              <a:rPr lang="en-US" altLang="en-US" dirty="0"/>
              <a:t>Plowing – erosion, damage to the physical structure of the soil</a:t>
            </a:r>
          </a:p>
        </p:txBody>
      </p:sp>
    </p:spTree>
    <p:extLst>
      <p:ext uri="{BB962C8B-B14F-4D97-AF65-F5344CB8AC3E}">
        <p14:creationId xmlns:p14="http://schemas.microsoft.com/office/powerpoint/2010/main" val="634087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1601" y="2274888"/>
            <a:ext cx="458152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p:cNvSpPr txBox="1">
            <a:spLocks noChangeArrowheads="1"/>
          </p:cNvSpPr>
          <p:nvPr/>
        </p:nvSpPr>
        <p:spPr bwMode="auto">
          <a:xfrm>
            <a:off x="1828801" y="212725"/>
            <a:ext cx="8562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a:latin typeface="Arial" panose="020B0604020202020204" pitchFamily="34" charset="0"/>
              </a:rPr>
              <a:t>Environment, Power, and Society</a:t>
            </a:r>
          </a:p>
          <a:p>
            <a:pPr algn="ctr">
              <a:spcBef>
                <a:spcPct val="0"/>
              </a:spcBef>
              <a:buFontTx/>
              <a:buNone/>
            </a:pPr>
            <a:r>
              <a:rPr lang="en-US" altLang="en-US">
                <a:latin typeface="Arial" panose="020B0604020202020204" pitchFamily="34" charset="0"/>
              </a:rPr>
              <a:t>Role of thermodynamics and energetics in human society</a:t>
            </a:r>
            <a:r>
              <a:rPr lang="en-US" altLang="en-US" b="1">
                <a:latin typeface="Arial" panose="020B0604020202020204" pitchFamily="34" charset="0"/>
              </a:rPr>
              <a:t> </a:t>
            </a:r>
            <a:r>
              <a:rPr lang="en-US" altLang="en-US">
                <a:latin typeface="Arial" panose="020B0604020202020204" pitchFamily="34" charset="0"/>
              </a:rPr>
              <a:t>(HT Odum, 1971)</a:t>
            </a:r>
          </a:p>
        </p:txBody>
      </p:sp>
      <p:pic>
        <p:nvPicPr>
          <p:cNvPr id="3072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1676400"/>
            <a:ext cx="20574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781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2209801" y="457201"/>
            <a:ext cx="5476179"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Arial" panose="020B0604020202020204" pitchFamily="34" charset="0"/>
              </a:rPr>
              <a:t>Alternatives to conventional agriculture</a:t>
            </a:r>
          </a:p>
          <a:p>
            <a:pPr eaLnBrk="1" hangingPunct="1">
              <a:spcBef>
                <a:spcPct val="0"/>
              </a:spcBef>
              <a:buFontTx/>
              <a:buNone/>
            </a:pPr>
            <a:endParaRPr lang="en-US" altLang="en-US" sz="1800" dirty="0">
              <a:latin typeface="Arial" panose="020B0604020202020204" pitchFamily="34" charset="0"/>
            </a:endParaRPr>
          </a:p>
          <a:p>
            <a:pPr eaLnBrk="1" hangingPunct="1">
              <a:spcBef>
                <a:spcPct val="0"/>
              </a:spcBef>
              <a:buFontTx/>
              <a:buNone/>
            </a:pPr>
            <a:r>
              <a:rPr lang="en-US" altLang="en-US" sz="1800" dirty="0">
                <a:latin typeface="Arial" panose="020B0604020202020204" pitchFamily="34" charset="0"/>
              </a:rPr>
              <a:t>Ways to reduce erosion</a:t>
            </a:r>
          </a:p>
          <a:p>
            <a:pPr lvl="1" eaLnBrk="1" hangingPunct="1">
              <a:spcBef>
                <a:spcPct val="0"/>
              </a:spcBef>
              <a:buFontTx/>
              <a:buNone/>
            </a:pPr>
            <a:r>
              <a:rPr lang="en-US" altLang="en-US" sz="1800" dirty="0">
                <a:latin typeface="Arial" panose="020B0604020202020204" pitchFamily="34" charset="0"/>
              </a:rPr>
              <a:t>Contour plowing</a:t>
            </a:r>
          </a:p>
          <a:p>
            <a:pPr lvl="1" eaLnBrk="1" hangingPunct="1">
              <a:spcBef>
                <a:spcPct val="0"/>
              </a:spcBef>
              <a:buFontTx/>
              <a:buNone/>
            </a:pPr>
            <a:r>
              <a:rPr lang="en-US" altLang="en-US" sz="1800" dirty="0">
                <a:latin typeface="Arial" panose="020B0604020202020204" pitchFamily="34" charset="0"/>
              </a:rPr>
              <a:t>Terracing</a:t>
            </a:r>
          </a:p>
          <a:p>
            <a:pPr lvl="1" eaLnBrk="1" hangingPunct="1">
              <a:spcBef>
                <a:spcPct val="0"/>
              </a:spcBef>
              <a:buFontTx/>
              <a:buNone/>
            </a:pPr>
            <a:r>
              <a:rPr lang="en-US" altLang="en-US" sz="1800" dirty="0">
                <a:latin typeface="Arial" panose="020B0604020202020204" pitchFamily="34" charset="0"/>
              </a:rPr>
              <a:t>Strip cropping</a:t>
            </a:r>
          </a:p>
          <a:p>
            <a:pPr lvl="1" eaLnBrk="1" hangingPunct="1">
              <a:spcBef>
                <a:spcPct val="0"/>
              </a:spcBef>
              <a:buFont typeface="Arial" panose="020B0604020202020204" pitchFamily="34" charset="0"/>
              <a:buNone/>
            </a:pPr>
            <a:r>
              <a:rPr lang="en-US" altLang="en-US" sz="1800" dirty="0">
                <a:latin typeface="Arial" panose="020B0604020202020204" pitchFamily="34" charset="0"/>
              </a:rPr>
              <a:t>No till farming</a:t>
            </a:r>
          </a:p>
          <a:p>
            <a:pPr lvl="1" eaLnBrk="1" hangingPunct="1">
              <a:spcBef>
                <a:spcPct val="0"/>
              </a:spcBef>
              <a:buFontTx/>
              <a:buNone/>
            </a:pPr>
            <a:endParaRPr lang="en-US" altLang="en-US" sz="1800" dirty="0">
              <a:latin typeface="Arial" panose="020B0604020202020204" pitchFamily="34" charset="0"/>
            </a:endParaRPr>
          </a:p>
          <a:p>
            <a:pPr eaLnBrk="1" hangingPunct="1">
              <a:spcBef>
                <a:spcPct val="0"/>
              </a:spcBef>
              <a:buFontTx/>
              <a:buNone/>
            </a:pPr>
            <a:r>
              <a:rPr lang="en-US" altLang="en-US" sz="1800" dirty="0">
                <a:latin typeface="Arial" panose="020B0604020202020204" pitchFamily="34" charset="0"/>
              </a:rPr>
              <a:t>Ways to maintain soil fertility</a:t>
            </a:r>
          </a:p>
          <a:p>
            <a:pPr lvl="1" eaLnBrk="1" hangingPunct="1">
              <a:spcBef>
                <a:spcPct val="0"/>
              </a:spcBef>
              <a:buFontTx/>
              <a:buNone/>
            </a:pPr>
            <a:r>
              <a:rPr lang="en-US" altLang="en-US" sz="1800" dirty="0">
                <a:latin typeface="Arial" panose="020B0604020202020204" pitchFamily="34" charset="0"/>
              </a:rPr>
              <a:t>Strip cropping </a:t>
            </a:r>
          </a:p>
          <a:p>
            <a:pPr lvl="1" eaLnBrk="1" hangingPunct="1">
              <a:spcBef>
                <a:spcPct val="0"/>
              </a:spcBef>
              <a:buFontTx/>
              <a:buNone/>
            </a:pPr>
            <a:r>
              <a:rPr lang="en-US" altLang="en-US" sz="1800" dirty="0">
                <a:latin typeface="Arial" panose="020B0604020202020204" pitchFamily="34" charset="0"/>
              </a:rPr>
              <a:t>Crop rotation</a:t>
            </a:r>
          </a:p>
          <a:p>
            <a:pPr lvl="1" eaLnBrk="1" hangingPunct="1">
              <a:spcBef>
                <a:spcPct val="0"/>
              </a:spcBef>
              <a:buFont typeface="Arial" panose="020B0604020202020204" pitchFamily="34" charset="0"/>
              <a:buNone/>
            </a:pPr>
            <a:r>
              <a:rPr lang="en-US" altLang="en-US" sz="1800" dirty="0">
                <a:latin typeface="Arial" panose="020B0604020202020204" pitchFamily="34" charset="0"/>
              </a:rPr>
              <a:t>Cover crops </a:t>
            </a:r>
          </a:p>
          <a:p>
            <a:pPr lvl="1" eaLnBrk="1" hangingPunct="1">
              <a:spcBef>
                <a:spcPct val="0"/>
              </a:spcBef>
              <a:buFontTx/>
              <a:buNone/>
            </a:pPr>
            <a:r>
              <a:rPr lang="en-US" altLang="en-US" sz="1800" dirty="0">
                <a:latin typeface="Arial" panose="020B0604020202020204" pitchFamily="34" charset="0"/>
              </a:rPr>
              <a:t>Leaving land fallow</a:t>
            </a:r>
          </a:p>
          <a:p>
            <a:pPr lvl="1" eaLnBrk="1" hangingPunct="1">
              <a:spcBef>
                <a:spcPct val="0"/>
              </a:spcBef>
              <a:buFontTx/>
              <a:buNone/>
            </a:pPr>
            <a:r>
              <a:rPr lang="en-US" altLang="en-US" sz="1800" dirty="0">
                <a:latin typeface="Arial" panose="020B0604020202020204" pitchFamily="34" charset="0"/>
              </a:rPr>
              <a:t>Polyculture</a:t>
            </a:r>
          </a:p>
          <a:p>
            <a:pPr lvl="1" eaLnBrk="1" hangingPunct="1">
              <a:spcBef>
                <a:spcPct val="0"/>
              </a:spcBef>
              <a:buFontTx/>
              <a:buNone/>
            </a:pPr>
            <a:r>
              <a:rPr lang="en-US" altLang="en-US" sz="1800" dirty="0">
                <a:latin typeface="Arial" panose="020B0604020202020204" pitchFamily="34" charset="0"/>
              </a:rPr>
              <a:t>Permaculture</a:t>
            </a:r>
          </a:p>
          <a:p>
            <a:pPr eaLnBrk="1" hangingPunct="1">
              <a:spcBef>
                <a:spcPct val="0"/>
              </a:spcBef>
              <a:buFontTx/>
              <a:buNone/>
            </a:pPr>
            <a:endParaRPr lang="en-US" altLang="en-US" sz="1800" dirty="0">
              <a:latin typeface="Arial" panose="020B0604020202020204" pitchFamily="34" charset="0"/>
            </a:endParaRPr>
          </a:p>
          <a:p>
            <a:pPr eaLnBrk="1" hangingPunct="1">
              <a:spcBef>
                <a:spcPct val="0"/>
              </a:spcBef>
              <a:buFont typeface="Arial" panose="020B0604020202020204" pitchFamily="34" charset="0"/>
              <a:buNone/>
            </a:pPr>
            <a:r>
              <a:rPr lang="en-US" altLang="en-US" sz="1800" dirty="0">
                <a:latin typeface="Arial" panose="020B0604020202020204" pitchFamily="34" charset="0"/>
              </a:rPr>
              <a:t>Urban farming</a:t>
            </a:r>
          </a:p>
          <a:p>
            <a:pPr eaLnBrk="1" hangingPunct="1">
              <a:spcBef>
                <a:spcPct val="0"/>
              </a:spcBef>
              <a:buFontTx/>
              <a:buNone/>
            </a:pPr>
            <a:endParaRPr lang="en-US" altLang="en-US" sz="1800" dirty="0">
              <a:latin typeface="Arial" panose="020B0604020202020204" pitchFamily="34" charset="0"/>
            </a:endParaRPr>
          </a:p>
          <a:p>
            <a:pPr eaLnBrk="1" hangingPunct="1">
              <a:spcBef>
                <a:spcPct val="0"/>
              </a:spcBef>
              <a:buFontTx/>
              <a:buNone/>
            </a:pPr>
            <a:r>
              <a:rPr lang="en-US" altLang="en-US" sz="1800" dirty="0">
                <a:latin typeface="Arial" panose="020B0604020202020204" pitchFamily="34" charset="0"/>
              </a:rPr>
              <a:t>Organic farming</a:t>
            </a: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1800" y="1127126"/>
            <a:ext cx="3792538"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4200" y="4572000"/>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420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313" y="1425732"/>
            <a:ext cx="10341429" cy="423834"/>
          </a:xfrm>
          <a:prstGeom prst="rect">
            <a:avLst/>
          </a:prstGeom>
        </p:spPr>
        <p:txBody>
          <a:bodyPr wrap="square">
            <a:spAutoFit/>
          </a:bodyPr>
          <a:lstStyle/>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5: Energy basis for socio-ecological development: from solar to fossil fuels back to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solar</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2538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057400" y="838201"/>
            <a:ext cx="8610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defRPr/>
            </a:pPr>
            <a:r>
              <a:rPr lang="en-US" altLang="en-US" sz="2400" b="1" dirty="0">
                <a:latin typeface="Times New Roman" panose="02020603050405020304" pitchFamily="18" charset="0"/>
                <a:cs typeface="Times New Roman" panose="02020603050405020304" pitchFamily="18" charset="0"/>
              </a:rPr>
              <a:t>Energy is the ability to do work</a:t>
            </a:r>
          </a:p>
          <a:p>
            <a:pPr eaLnBrk="1" hangingPunct="1">
              <a:spcBef>
                <a:spcPct val="0"/>
              </a:spcBef>
              <a:buClrTx/>
              <a:buSzTx/>
              <a:buFontTx/>
              <a:buNone/>
              <a:defRPr/>
            </a:pP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defRPr/>
            </a:pPr>
            <a:r>
              <a:rPr lang="en-US" altLang="en-US" sz="2400" dirty="0">
                <a:latin typeface="Times New Roman" panose="02020603050405020304" pitchFamily="18" charset="0"/>
                <a:cs typeface="Times New Roman" panose="02020603050405020304" pitchFamily="18" charset="0"/>
              </a:rPr>
              <a:t>1</a:t>
            </a:r>
            <a:r>
              <a:rPr lang="en-US" altLang="en-US" sz="2400" baseline="30000" dirty="0">
                <a:latin typeface="Times New Roman" panose="02020603050405020304" pitchFamily="18" charset="0"/>
                <a:cs typeface="Times New Roman" panose="02020603050405020304" pitchFamily="18" charset="0"/>
              </a:rPr>
              <a:t>st</a:t>
            </a:r>
            <a:r>
              <a:rPr lang="en-US" altLang="en-US" sz="2400" dirty="0">
                <a:latin typeface="Times New Roman" panose="02020603050405020304" pitchFamily="18" charset="0"/>
                <a:cs typeface="Times New Roman" panose="02020603050405020304" pitchFamily="18" charset="0"/>
              </a:rPr>
              <a:t> Law of Thermodynamics: </a:t>
            </a:r>
          </a:p>
          <a:p>
            <a:pPr eaLnBrk="1" hangingPunct="1">
              <a:spcBef>
                <a:spcPct val="0"/>
              </a:spcBef>
              <a:buClrTx/>
              <a:buSzTx/>
              <a:buFontTx/>
              <a:buNone/>
              <a:defRPr/>
            </a:pPr>
            <a:r>
              <a:rPr lang="en-US" altLang="en-US" sz="2400" dirty="0">
                <a:latin typeface="Times New Roman" panose="02020603050405020304" pitchFamily="18" charset="0"/>
                <a:cs typeface="Times New Roman" panose="02020603050405020304" pitchFamily="18" charset="0"/>
              </a:rPr>
              <a:t>	energy cannot be created or destroyed</a:t>
            </a:r>
          </a:p>
          <a:p>
            <a:pPr eaLnBrk="1" hangingPunct="1">
              <a:spcBef>
                <a:spcPct val="0"/>
              </a:spcBef>
              <a:buClrTx/>
              <a:buSzTx/>
              <a:buFontTx/>
              <a:buNone/>
              <a:defRPr/>
            </a:pP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defRPr/>
            </a:pPr>
            <a:r>
              <a:rPr lang="en-US" altLang="en-US" sz="2400" dirty="0">
                <a:latin typeface="Times New Roman" panose="02020603050405020304" pitchFamily="18" charset="0"/>
                <a:cs typeface="Times New Roman" panose="02020603050405020304" pitchFamily="18" charset="0"/>
              </a:rPr>
              <a:t>2</a:t>
            </a:r>
            <a:r>
              <a:rPr lang="en-US" altLang="en-US" sz="2400" baseline="30000" dirty="0">
                <a:latin typeface="Times New Roman" panose="02020603050405020304" pitchFamily="18" charset="0"/>
                <a:cs typeface="Times New Roman" panose="02020603050405020304" pitchFamily="18" charset="0"/>
              </a:rPr>
              <a:t>nd</a:t>
            </a:r>
            <a:r>
              <a:rPr lang="en-US" altLang="en-US" sz="2400" dirty="0">
                <a:latin typeface="Times New Roman" panose="02020603050405020304" pitchFamily="18" charset="0"/>
                <a:cs typeface="Times New Roman" panose="02020603050405020304" pitchFamily="18" charset="0"/>
              </a:rPr>
              <a:t> Law of Thermodynamics:</a:t>
            </a:r>
          </a:p>
          <a:p>
            <a:pPr marL="914400" indent="-914400">
              <a:spcBef>
                <a:spcPct val="0"/>
              </a:spcBef>
              <a:buClrTx/>
              <a:buSzTx/>
              <a:buNone/>
              <a:defRPr/>
            </a:pPr>
            <a:r>
              <a:rPr lang="en-US" altLang="en-US" sz="2400" dirty="0">
                <a:latin typeface="Times New Roman" panose="02020603050405020304" pitchFamily="18" charset="0"/>
                <a:cs typeface="Times New Roman" panose="02020603050405020304" pitchFamily="18" charset="0"/>
              </a:rPr>
              <a:t>	energy goes from a high quality to a lower quality during each energy transformation; while energy is conserved, it’s ability to do work decreases</a:t>
            </a:r>
          </a:p>
          <a:p>
            <a:pPr marL="914400" indent="-914400">
              <a:spcBef>
                <a:spcPct val="0"/>
              </a:spcBef>
              <a:buClrTx/>
              <a:buSzTx/>
              <a:buNone/>
              <a:defRPr/>
            </a:pPr>
            <a:endParaRPr lang="en-US" altLang="en-US" sz="2400" dirty="0">
              <a:latin typeface="Times New Roman" panose="02020603050405020304" pitchFamily="18" charset="0"/>
              <a:cs typeface="Times New Roman" panose="02020603050405020304" pitchFamily="18" charset="0"/>
            </a:endParaRPr>
          </a:p>
          <a:p>
            <a:pPr marL="914400" indent="-914400">
              <a:spcBef>
                <a:spcPct val="0"/>
              </a:spcBef>
              <a:buClrTx/>
              <a:buSzTx/>
              <a:buNone/>
              <a:defRPr/>
            </a:pPr>
            <a:endParaRPr lang="en-US" altLang="en-US" sz="2400" dirty="0">
              <a:latin typeface="Times New Roman" panose="02020603050405020304" pitchFamily="18" charset="0"/>
              <a:cs typeface="Times New Roman" panose="02020603050405020304" pitchFamily="18" charset="0"/>
            </a:endParaRPr>
          </a:p>
          <a:p>
            <a:pPr marL="914400" indent="-914400">
              <a:spcBef>
                <a:spcPct val="0"/>
              </a:spcBef>
              <a:buClrTx/>
              <a:buSzTx/>
              <a:buNone/>
              <a:defRPr/>
            </a:pPr>
            <a:r>
              <a:rPr lang="en-US" altLang="en-US" sz="2400" dirty="0">
                <a:latin typeface="Times New Roman" panose="02020603050405020304" pitchFamily="18" charset="0"/>
                <a:cs typeface="Times New Roman" panose="02020603050405020304" pitchFamily="18" charset="0"/>
              </a:rPr>
              <a:t>Forms of energy: potential, kinetic, thermal, chemical, electrical, etc.</a:t>
            </a:r>
          </a:p>
        </p:txBody>
      </p:sp>
    </p:spTree>
    <p:extLst>
      <p:ext uri="{BB962C8B-B14F-4D97-AF65-F5344CB8AC3E}">
        <p14:creationId xmlns:p14="http://schemas.microsoft.com/office/powerpoint/2010/main" val="245305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313" y="1425732"/>
            <a:ext cx="10341429" cy="423834"/>
          </a:xfrm>
          <a:prstGeom prst="rect">
            <a:avLst/>
          </a:prstGeom>
        </p:spPr>
        <p:txBody>
          <a:bodyPr wrap="square">
            <a:spAutoFit/>
          </a:bodyPr>
          <a:lstStyle/>
          <a:p>
            <a:pPr>
              <a:lnSpc>
                <a:spcPct val="115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Lecture 1: Systems thinking, system diagrams, systems analysis  </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5471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590800" y="228601"/>
            <a:ext cx="7543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r>
              <a:rPr lang="en-US" altLang="en-US" sz="2800" b="1" dirty="0">
                <a:latin typeface="Times New Roman" panose="02020603050405020304" pitchFamily="18" charset="0"/>
                <a:cs typeface="Times New Roman" panose="02020603050405020304" pitchFamily="18" charset="0"/>
              </a:rPr>
              <a:t>Energy is key to Sustaining system structure and complexity</a:t>
            </a:r>
          </a:p>
          <a:p>
            <a:pPr eaLnBrk="1" hangingPunct="1">
              <a:spcBef>
                <a:spcPct val="0"/>
              </a:spcBef>
              <a:buClrTx/>
              <a:buSzTx/>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cs typeface="Times New Roman" panose="02020603050405020304" pitchFamily="18" charset="0"/>
              </a:rPr>
              <a:t>Natural and human systems build and maintain order and organization by taking in high quality energy, using it, and passing degraded energy outside of the system boundary.</a:t>
            </a:r>
          </a:p>
          <a:p>
            <a:pPr eaLnBrk="1" hangingPunct="1">
              <a:spcBef>
                <a:spcPct val="0"/>
              </a:spcBef>
              <a:buClrTx/>
              <a:buSzTx/>
              <a:buFontTx/>
              <a:buNone/>
            </a:pP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rPr>
              <a:t>Our s</a:t>
            </a:r>
            <a:r>
              <a:rPr lang="en-US" altLang="en-US" sz="2400" dirty="0">
                <a:latin typeface="Times New Roman" panose="02020603050405020304" pitchFamily="18" charset="0"/>
                <a:cs typeface="Times New Roman" panose="02020603050405020304" pitchFamily="18" charset="0"/>
              </a:rPr>
              <a:t>ociety is dependent on the energy flows that support it AND having a sink for the waste. </a:t>
            </a:r>
          </a:p>
        </p:txBody>
      </p:sp>
      <p:grpSp>
        <p:nvGrpSpPr>
          <p:cNvPr id="2" name="Group 1"/>
          <p:cNvGrpSpPr>
            <a:grpSpLocks/>
          </p:cNvGrpSpPr>
          <p:nvPr/>
        </p:nvGrpSpPr>
        <p:grpSpPr bwMode="auto">
          <a:xfrm>
            <a:off x="2073276" y="4826000"/>
            <a:ext cx="8594725" cy="1803400"/>
            <a:chOff x="549275" y="4826000"/>
            <a:chExt cx="8594725" cy="1803400"/>
          </a:xfrm>
        </p:grpSpPr>
        <p:sp>
          <p:nvSpPr>
            <p:cNvPr id="5124" name="Rectangle 4"/>
            <p:cNvSpPr>
              <a:spLocks noChangeArrowheads="1"/>
            </p:cNvSpPr>
            <p:nvPr/>
          </p:nvSpPr>
          <p:spPr bwMode="auto">
            <a:xfrm>
              <a:off x="2682875" y="5029200"/>
              <a:ext cx="23622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algn="ctr" eaLnBrk="1" hangingPunct="1">
                <a:spcBef>
                  <a:spcPct val="0"/>
                </a:spcBef>
                <a:buClrTx/>
                <a:buSzTx/>
                <a:buFontTx/>
                <a:buNone/>
              </a:pPr>
              <a:r>
                <a:rPr lang="en-US" altLang="en-US" sz="2800">
                  <a:latin typeface="Times New Roman" panose="02020603050405020304" pitchFamily="18" charset="0"/>
                </a:rPr>
                <a:t>System</a:t>
              </a:r>
            </a:p>
            <a:p>
              <a:pPr algn="ctr" eaLnBrk="1" hangingPunct="1">
                <a:spcBef>
                  <a:spcPct val="0"/>
                </a:spcBef>
                <a:buClrTx/>
                <a:buSzTx/>
                <a:buFontTx/>
                <a:buNone/>
              </a:pPr>
              <a:r>
                <a:rPr lang="en-US" altLang="en-US" sz="2800">
                  <a:latin typeface="Times New Roman" panose="02020603050405020304" pitchFamily="18" charset="0"/>
                </a:rPr>
                <a:t>(human or</a:t>
              </a:r>
            </a:p>
            <a:p>
              <a:pPr algn="ctr" eaLnBrk="1" hangingPunct="1">
                <a:spcBef>
                  <a:spcPct val="0"/>
                </a:spcBef>
                <a:buClrTx/>
                <a:buSzTx/>
                <a:buFontTx/>
                <a:buNone/>
              </a:pPr>
              <a:r>
                <a:rPr lang="en-US" altLang="en-US" sz="2800">
                  <a:latin typeface="Times New Roman" panose="02020603050405020304" pitchFamily="18" charset="0"/>
                </a:rPr>
                <a:t> natural)</a:t>
              </a:r>
            </a:p>
          </p:txBody>
        </p:sp>
        <p:sp>
          <p:nvSpPr>
            <p:cNvPr id="5125" name="Line 5"/>
            <p:cNvSpPr>
              <a:spLocks noChangeShapeType="1"/>
            </p:cNvSpPr>
            <p:nvPr/>
          </p:nvSpPr>
          <p:spPr bwMode="auto">
            <a:xfrm>
              <a:off x="777875" y="5791200"/>
              <a:ext cx="1905000" cy="0"/>
            </a:xfrm>
            <a:prstGeom prst="line">
              <a:avLst/>
            </a:prstGeom>
            <a:noFill/>
            <a:ln w="889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6" name="Text Box 6"/>
            <p:cNvSpPr txBox="1">
              <a:spLocks noChangeArrowheads="1"/>
            </p:cNvSpPr>
            <p:nvPr/>
          </p:nvSpPr>
          <p:spPr bwMode="auto">
            <a:xfrm>
              <a:off x="549275" y="4826000"/>
              <a:ext cx="20510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r>
                <a:rPr lang="en-US" altLang="en-US" sz="2800">
                  <a:latin typeface="Times New Roman" panose="02020603050405020304" pitchFamily="18" charset="0"/>
                </a:rPr>
                <a:t>High quality</a:t>
              </a:r>
            </a:p>
            <a:p>
              <a:pPr eaLnBrk="1" hangingPunct="1">
                <a:spcBef>
                  <a:spcPct val="0"/>
                </a:spcBef>
                <a:buClrTx/>
                <a:buSzTx/>
                <a:buFontTx/>
                <a:buNone/>
              </a:pPr>
              <a:r>
                <a:rPr lang="en-US" altLang="en-US" sz="2800">
                  <a:latin typeface="Times New Roman" panose="02020603050405020304" pitchFamily="18" charset="0"/>
                </a:rPr>
                <a:t>Energy Input</a:t>
              </a:r>
            </a:p>
          </p:txBody>
        </p:sp>
        <p:sp>
          <p:nvSpPr>
            <p:cNvPr id="5127" name="Line 7"/>
            <p:cNvSpPr>
              <a:spLocks noChangeShapeType="1"/>
            </p:cNvSpPr>
            <p:nvPr/>
          </p:nvSpPr>
          <p:spPr bwMode="auto">
            <a:xfrm>
              <a:off x="5045075" y="5791200"/>
              <a:ext cx="1905000" cy="0"/>
            </a:xfrm>
            <a:prstGeom prst="line">
              <a:avLst/>
            </a:prstGeom>
            <a:noFill/>
            <a:ln w="889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Text Box 8"/>
            <p:cNvSpPr txBox="1">
              <a:spLocks noChangeArrowheads="1"/>
            </p:cNvSpPr>
            <p:nvPr/>
          </p:nvSpPr>
          <p:spPr bwMode="auto">
            <a:xfrm>
              <a:off x="5121275" y="4826000"/>
              <a:ext cx="40227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r>
                <a:rPr lang="en-US" altLang="en-US" sz="2800">
                  <a:latin typeface="Times New Roman" panose="02020603050405020304" pitchFamily="18" charset="0"/>
                </a:rPr>
                <a:t>Low quality</a:t>
              </a:r>
            </a:p>
            <a:p>
              <a:pPr eaLnBrk="1" hangingPunct="1">
                <a:spcBef>
                  <a:spcPct val="0"/>
                </a:spcBef>
                <a:buClrTx/>
                <a:buSzTx/>
                <a:buFontTx/>
                <a:buNone/>
              </a:pPr>
              <a:r>
                <a:rPr lang="en-US" altLang="en-US" sz="2800">
                  <a:latin typeface="Times New Roman" panose="02020603050405020304" pitchFamily="18" charset="0"/>
                </a:rPr>
                <a:t>Energy output (waste heat)</a:t>
              </a:r>
            </a:p>
          </p:txBody>
        </p:sp>
      </p:grpSp>
    </p:spTree>
    <p:extLst>
      <p:ext uri="{BB962C8B-B14F-4D97-AF65-F5344CB8AC3E}">
        <p14:creationId xmlns:p14="http://schemas.microsoft.com/office/powerpoint/2010/main" val="3742947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deonexus.com/wp-content/uploads/2009/04/coalformati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8200" y="549275"/>
            <a:ext cx="594360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1"/>
          <p:cNvSpPr>
            <a:spLocks noChangeArrowheads="1"/>
          </p:cNvSpPr>
          <p:nvPr/>
        </p:nvSpPr>
        <p:spPr bwMode="auto">
          <a:xfrm>
            <a:off x="2133600" y="457200"/>
            <a:ext cx="2438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Blip>
                <a:blip r:embed="rId3"/>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4"/>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r>
              <a:rPr lang="en-US" altLang="en-US" sz="2000" dirty="0">
                <a:latin typeface="Times New Roman" panose="02020603050405020304" pitchFamily="18" charset="0"/>
              </a:rPr>
              <a:t>Fossil Fuels are derived from partially decomposed organic materials transformed in Earth’s crust by pressure, heat and bacterial processes. It takes millions of years for these organisms to chemically change into fossil fuels.</a:t>
            </a:r>
          </a:p>
        </p:txBody>
      </p:sp>
    </p:spTree>
    <p:extLst>
      <p:ext uri="{BB962C8B-B14F-4D97-AF65-F5344CB8AC3E}">
        <p14:creationId xmlns:p14="http://schemas.microsoft.com/office/powerpoint/2010/main" val="3405967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524000" y="24765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0723" name="Rectangle 9"/>
          <p:cNvSpPr>
            <a:spLocks noChangeArrowheads="1"/>
          </p:cNvSpPr>
          <p:nvPr/>
        </p:nvSpPr>
        <p:spPr bwMode="auto">
          <a:xfrm>
            <a:off x="1524000" y="3711575"/>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endParaRPr lang="en-US" altLang="en-US" sz="1400" b="1">
              <a:latin typeface="Times New Roman" panose="02020603050405020304" pitchFamily="18" charset="0"/>
            </a:endParaRPr>
          </a:p>
          <a:p>
            <a:pPr>
              <a:spcBef>
                <a:spcPct val="0"/>
              </a:spcBef>
              <a:buClrTx/>
              <a:buSzTx/>
              <a:buFontTx/>
              <a:buNone/>
            </a:pPr>
            <a:endParaRPr lang="en-US" altLang="en-US" sz="2400">
              <a:latin typeface="Times New Roman" panose="02020603050405020304" pitchFamily="18" charset="0"/>
            </a:endParaRPr>
          </a:p>
        </p:txBody>
      </p:sp>
      <p:pic>
        <p:nvPicPr>
          <p:cNvPr id="30724" name="Picture 4" descr="Magnets plus copper wire plus motion equals electricity"/>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1524000" y="3276600"/>
            <a:ext cx="914400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0"/>
          <p:cNvSpPr>
            <a:spLocks noChangeArrowheads="1"/>
          </p:cNvSpPr>
          <p:nvPr/>
        </p:nvSpPr>
        <p:spPr bwMode="auto">
          <a:xfrm>
            <a:off x="1524000" y="26670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0726" name="Rectangle 14"/>
          <p:cNvSpPr>
            <a:spLocks noChangeArrowheads="1"/>
          </p:cNvSpPr>
          <p:nvPr/>
        </p:nvSpPr>
        <p:spPr bwMode="auto">
          <a:xfrm>
            <a:off x="1524000" y="3521075"/>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endParaRPr lang="en-US" altLang="en-US" sz="1400" b="1">
              <a:latin typeface="Times New Roman" panose="02020603050405020304" pitchFamily="18" charset="0"/>
            </a:endParaRPr>
          </a:p>
          <a:p>
            <a:pPr>
              <a:spcBef>
                <a:spcPct val="0"/>
              </a:spcBef>
              <a:buClrTx/>
              <a:buSzTx/>
              <a:buFontTx/>
              <a:buNone/>
            </a:pPr>
            <a:endParaRPr lang="en-US" altLang="en-US" sz="2400">
              <a:latin typeface="Times New Roman" panose="02020603050405020304" pitchFamily="18" charset="0"/>
            </a:endParaRPr>
          </a:p>
        </p:txBody>
      </p:sp>
      <p:sp>
        <p:nvSpPr>
          <p:cNvPr id="30727" name="Text Box 15"/>
          <p:cNvSpPr txBox="1">
            <a:spLocks noChangeArrowheads="1"/>
          </p:cNvSpPr>
          <p:nvPr/>
        </p:nvSpPr>
        <p:spPr bwMode="auto">
          <a:xfrm>
            <a:off x="2133600" y="304800"/>
            <a:ext cx="8305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r>
              <a:rPr lang="en-US" altLang="en-US" sz="2800" b="1" dirty="0">
                <a:latin typeface="Times New Roman" panose="02020603050405020304" pitchFamily="18" charset="0"/>
              </a:rPr>
              <a:t>Electricity Generation</a:t>
            </a:r>
          </a:p>
          <a:p>
            <a:pPr eaLnBrk="1" hangingPunct="1">
              <a:spcBef>
                <a:spcPct val="0"/>
              </a:spcBef>
              <a:buClrTx/>
              <a:buSzTx/>
              <a:buFontTx/>
              <a:buNone/>
            </a:pPr>
            <a:r>
              <a:rPr lang="en-US" altLang="en-US" sz="2800" b="1" dirty="0">
                <a:latin typeface="Times New Roman" panose="02020603050405020304" pitchFamily="18" charset="0"/>
              </a:rPr>
              <a:t>whether from fossil fuels, nuclear, renewable fuels, or other sources - is usually</a:t>
            </a:r>
            <a:r>
              <a:rPr lang="en-US" altLang="en-US" sz="2800" b="1" dirty="0">
                <a:latin typeface="Times New Roman" panose="02020603050405020304" pitchFamily="18" charset="0"/>
                <a:hlinkClick r:id="" action="ppaction://noaction"/>
              </a:rPr>
              <a:t>*</a:t>
            </a:r>
            <a:r>
              <a:rPr lang="en-US" altLang="en-US" sz="2800" b="1" dirty="0">
                <a:latin typeface="Times New Roman" panose="02020603050405020304" pitchFamily="18" charset="0"/>
              </a:rPr>
              <a:t> based on the fact that:</a:t>
            </a:r>
          </a:p>
          <a:p>
            <a:pPr eaLnBrk="1" hangingPunct="1">
              <a:spcBef>
                <a:spcPct val="0"/>
              </a:spcBef>
              <a:buClrTx/>
              <a:buSzTx/>
              <a:buFontTx/>
              <a:buNone/>
            </a:pPr>
            <a:endParaRPr lang="en-US" altLang="en-US" sz="2800" b="1" dirty="0">
              <a:latin typeface="Times New Roman" panose="02020603050405020304" pitchFamily="18" charset="0"/>
            </a:endParaRPr>
          </a:p>
          <a:p>
            <a:pPr eaLnBrk="1" hangingPunct="1">
              <a:spcBef>
                <a:spcPct val="0"/>
              </a:spcBef>
              <a:buClrTx/>
              <a:buSzTx/>
              <a:buFontTx/>
              <a:buNone/>
            </a:pPr>
            <a:r>
              <a:rPr lang="en-US" altLang="en-US" sz="2800" b="1" i="1" dirty="0">
                <a:latin typeface="Times New Roman" panose="02020603050405020304" pitchFamily="18" charset="0"/>
              </a:rPr>
              <a:t>"</a:t>
            </a:r>
            <a:r>
              <a:rPr lang="en-US" altLang="en-US" sz="2800" b="1" i="1" dirty="0">
                <a:latin typeface="Times New Roman" panose="02020603050405020304" pitchFamily="18" charset="0"/>
                <a:hlinkClick r:id="rId5"/>
              </a:rPr>
              <a:t>When copper wire is moving through a magnetic field, an electric current is generated in that wire.</a:t>
            </a:r>
            <a:r>
              <a:rPr lang="en-US" altLang="en-US" sz="2800" b="1" i="1" dirty="0">
                <a:latin typeface="Times New Roman" panose="02020603050405020304" pitchFamily="18" charset="0"/>
              </a:rPr>
              <a:t>"</a:t>
            </a:r>
            <a:r>
              <a:rPr lang="en-US" altLang="en-US" sz="2800" b="1" dirty="0">
                <a:latin typeface="Times New Roman" panose="02020603050405020304" pitchFamily="18" charset="0"/>
              </a:rPr>
              <a:t> </a:t>
            </a:r>
            <a:endParaRPr lang="en-US" altLang="en-US" sz="2400" dirty="0">
              <a:latin typeface="Times New Roman" panose="02020603050405020304" pitchFamily="18" charset="0"/>
            </a:endParaRPr>
          </a:p>
        </p:txBody>
      </p:sp>
      <p:sp>
        <p:nvSpPr>
          <p:cNvPr id="30728" name="Text Box 16"/>
          <p:cNvSpPr txBox="1">
            <a:spLocks noChangeArrowheads="1"/>
          </p:cNvSpPr>
          <p:nvPr/>
        </p:nvSpPr>
        <p:spPr bwMode="auto">
          <a:xfrm>
            <a:off x="2041526" y="5562601"/>
            <a:ext cx="5268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r>
              <a:rPr lang="en-US" altLang="en-US" sz="2400" dirty="0">
                <a:latin typeface="Times New Roman" panose="02020603050405020304" pitchFamily="18" charset="0"/>
                <a:hlinkClick r:id="rId6"/>
              </a:rPr>
              <a:t>www.hawaii.gov/dbedt/ert/electgen.html</a:t>
            </a:r>
            <a:r>
              <a:rPr lang="en-US" altLang="en-US" sz="2400" dirty="0">
                <a:latin typeface="Times New Roman" panose="02020603050405020304" pitchFamily="18" charset="0"/>
              </a:rPr>
              <a:t> </a:t>
            </a:r>
          </a:p>
        </p:txBody>
      </p:sp>
      <p:sp>
        <p:nvSpPr>
          <p:cNvPr id="2" name="TextBox 1"/>
          <p:cNvSpPr txBox="1"/>
          <p:nvPr/>
        </p:nvSpPr>
        <p:spPr>
          <a:xfrm>
            <a:off x="2033528" y="6381899"/>
            <a:ext cx="8558272" cy="369332"/>
          </a:xfrm>
          <a:prstGeom prst="rect">
            <a:avLst/>
          </a:prstGeom>
          <a:noFill/>
        </p:spPr>
        <p:txBody>
          <a:bodyPr wrap="square" rtlCol="0">
            <a:spAutoFit/>
          </a:bodyPr>
          <a:lstStyle/>
          <a:p>
            <a:r>
              <a:rPr lang="en-US" dirty="0"/>
              <a:t>* exceptions are electrochemistry (batteries) and photovoltaic effect</a:t>
            </a:r>
          </a:p>
        </p:txBody>
      </p:sp>
    </p:spTree>
    <p:extLst>
      <p:ext uri="{BB962C8B-B14F-4D97-AF65-F5344CB8AC3E}">
        <p14:creationId xmlns:p14="http://schemas.microsoft.com/office/powerpoint/2010/main" val="228374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2438400" y="1143000"/>
            <a:ext cx="80010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r>
              <a:rPr lang="en-US" altLang="en-US" b="1" dirty="0">
                <a:latin typeface="Times New Roman" panose="02020603050405020304" pitchFamily="18" charset="0"/>
              </a:rPr>
              <a:t>Energy use in daily life</a:t>
            </a:r>
            <a:r>
              <a:rPr lang="en-US" altLang="en-US" sz="2400" dirty="0">
                <a:latin typeface="Times New Roman" panose="02020603050405020304" pitchFamily="18" charset="0"/>
              </a:rPr>
              <a:t> </a:t>
            </a:r>
          </a:p>
          <a:p>
            <a:pPr eaLnBrk="1" hangingPunct="1">
              <a:spcBef>
                <a:spcPct val="0"/>
              </a:spcBef>
              <a:buClrTx/>
              <a:buSzTx/>
              <a:buFontTx/>
              <a:buNone/>
            </a:pPr>
            <a:r>
              <a:rPr lang="en-US" altLang="en-US" sz="2000" dirty="0">
                <a:latin typeface="Times New Roman" panose="02020603050405020304" pitchFamily="18" charset="0"/>
              </a:rPr>
              <a:t>	(Ecological Footprint – measuring your impact)</a:t>
            </a:r>
          </a:p>
          <a:p>
            <a:pPr eaLnBrk="1" hangingPunct="1">
              <a:spcBef>
                <a:spcPct val="0"/>
              </a:spcBef>
              <a:buClrTx/>
              <a:buSzTx/>
              <a:buFontTx/>
              <a:buNone/>
            </a:pPr>
            <a:endParaRPr lang="en-US" altLang="en-US" sz="1800" dirty="0">
              <a:latin typeface="Times New Roman" panose="02020603050405020304" pitchFamily="18" charset="0"/>
            </a:endParaRPr>
          </a:p>
          <a:p>
            <a:pPr eaLnBrk="1" hangingPunct="1">
              <a:spcBef>
                <a:spcPct val="0"/>
              </a:spcBef>
              <a:buClrTx/>
              <a:buSzTx/>
              <a:buFontTx/>
              <a:buNone/>
            </a:pPr>
            <a:endParaRPr lang="en-US" altLang="en-US" sz="2800" dirty="0">
              <a:latin typeface="Times New Roman" panose="02020603050405020304" pitchFamily="18" charset="0"/>
            </a:endParaRPr>
          </a:p>
          <a:p>
            <a:pPr eaLnBrk="1" hangingPunct="1">
              <a:spcBef>
                <a:spcPct val="0"/>
              </a:spcBef>
              <a:buClrTx/>
              <a:buSzTx/>
              <a:buFontTx/>
              <a:buChar char="•"/>
            </a:pPr>
            <a:r>
              <a:rPr lang="en-US" altLang="en-US" sz="2800" dirty="0">
                <a:latin typeface="Times New Roman" panose="02020603050405020304" pitchFamily="18" charset="0"/>
              </a:rPr>
              <a:t>Household consumption</a:t>
            </a:r>
          </a:p>
          <a:p>
            <a:pPr eaLnBrk="1" hangingPunct="1">
              <a:spcBef>
                <a:spcPct val="0"/>
              </a:spcBef>
              <a:buClrTx/>
              <a:buSzTx/>
              <a:buFontTx/>
              <a:buChar char="•"/>
            </a:pPr>
            <a:r>
              <a:rPr lang="en-US" altLang="en-US" sz="2800" dirty="0">
                <a:latin typeface="Times New Roman" panose="02020603050405020304" pitchFamily="18" charset="0"/>
              </a:rPr>
              <a:t>Transportation</a:t>
            </a:r>
          </a:p>
          <a:p>
            <a:pPr eaLnBrk="1" hangingPunct="1">
              <a:spcBef>
                <a:spcPct val="0"/>
              </a:spcBef>
              <a:buClrTx/>
              <a:buSzTx/>
              <a:buFontTx/>
              <a:buChar char="•"/>
            </a:pPr>
            <a:r>
              <a:rPr lang="en-US" altLang="en-US" sz="2800" dirty="0">
                <a:latin typeface="Times New Roman" panose="02020603050405020304" pitchFamily="18" charset="0"/>
              </a:rPr>
              <a:t>Diet</a:t>
            </a:r>
          </a:p>
        </p:txBody>
      </p:sp>
    </p:spTree>
    <p:extLst>
      <p:ext uri="{BB962C8B-B14F-4D97-AF65-F5344CB8AC3E}">
        <p14:creationId xmlns:p14="http://schemas.microsoft.com/office/powerpoint/2010/main" val="774062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1524000" y="6953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29027" name="Rectangle 3"/>
          <p:cNvSpPr>
            <a:spLocks noChangeArrowheads="1"/>
          </p:cNvSpPr>
          <p:nvPr/>
        </p:nvSpPr>
        <p:spPr bwMode="auto">
          <a:xfrm>
            <a:off x="1524000" y="-4538663"/>
            <a:ext cx="9144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r>
              <a:rPr lang="en-US" altLang="en-US" sz="1800" b="1">
                <a:solidFill>
                  <a:srgbClr val="FF6600"/>
                </a:solidFill>
                <a:latin typeface="Arial" panose="020B0604020202020204" pitchFamily="34" charset="0"/>
                <a:cs typeface="Arial" panose="020B0604020202020204" pitchFamily="34" charset="0"/>
              </a:rPr>
              <a:t>TABLE 1. Global installed capacity in 2003 (MW)</a:t>
            </a:r>
            <a:endParaRPr lang="en-US" altLang="en-US" sz="110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400">
              <a:latin typeface="Times New Roman" panose="02020603050405020304" pitchFamily="18" charset="0"/>
            </a:endParaRPr>
          </a:p>
        </p:txBody>
      </p:sp>
      <p:sp>
        <p:nvSpPr>
          <p:cNvPr id="129028" name="Rectangle 4"/>
          <p:cNvSpPr>
            <a:spLocks noChangeArrowheads="1"/>
          </p:cNvSpPr>
          <p:nvPr/>
        </p:nvSpPr>
        <p:spPr bwMode="auto">
          <a:xfrm>
            <a:off x="1524000" y="10772775"/>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r>
              <a:rPr lang="en-US" altLang="en-US" sz="1100">
                <a:latin typeface="Times New Roman" panose="02020603050405020304" pitchFamily="18" charset="0"/>
                <a:cs typeface="Times New Roman" panose="02020603050405020304" pitchFamily="18" charset="0"/>
              </a:rPr>
              <a:t> </a:t>
            </a:r>
          </a:p>
          <a:p>
            <a:pPr>
              <a:spcBef>
                <a:spcPct val="0"/>
              </a:spcBef>
              <a:buClrTx/>
              <a:buSzTx/>
              <a:buFontTx/>
              <a:buNone/>
            </a:pPr>
            <a:endParaRPr lang="en-US" altLang="en-US" sz="2400">
              <a:latin typeface="Times New Roman" panose="02020603050405020304" pitchFamily="18" charset="0"/>
            </a:endParaRPr>
          </a:p>
        </p:txBody>
      </p:sp>
      <p:sp>
        <p:nvSpPr>
          <p:cNvPr id="129029" name="Text Box 5"/>
          <p:cNvSpPr txBox="1">
            <a:spLocks noChangeArrowheads="1"/>
          </p:cNvSpPr>
          <p:nvPr/>
        </p:nvSpPr>
        <p:spPr bwMode="auto">
          <a:xfrm>
            <a:off x="2803525" y="857250"/>
            <a:ext cx="659765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80000"/>
              <a:buFont typeface="Wingdings" panose="05000000000000000000" pitchFamily="2" charset="2"/>
              <a:buBlip>
                <a:blip r:embed="rId2"/>
              </a:buBlip>
              <a:defRPr sz="3200">
                <a:solidFill>
                  <a:schemeClr val="tx1"/>
                </a:solidFill>
                <a:latin typeface="Arial Narrow" panose="020B0606020202030204" pitchFamily="34" charset="0"/>
              </a:defRPr>
            </a:lvl1pPr>
            <a:lvl2pPr marL="742950" indent="-285750">
              <a:spcBef>
                <a:spcPct val="20000"/>
              </a:spcBef>
              <a:buClr>
                <a:schemeClr val="accent1"/>
              </a:buClr>
              <a:buSzPct val="75000"/>
              <a:buFont typeface="Wingdings" panose="05000000000000000000" pitchFamily="2" charset="2"/>
              <a:buBlip>
                <a:blip r:embed="rId3"/>
              </a:buBlip>
              <a:defRPr sz="2800">
                <a:solidFill>
                  <a:schemeClr val="tx1"/>
                </a:solidFill>
                <a:latin typeface="Arial Narrow" panose="020B0606020202030204" pitchFamily="34" charset="0"/>
              </a:defRPr>
            </a:lvl2pPr>
            <a:lvl3pPr marL="1143000" indent="-228600">
              <a:spcBef>
                <a:spcPct val="20000"/>
              </a:spcBef>
              <a:buClr>
                <a:schemeClr val="hlink"/>
              </a:buClr>
              <a:buSzPct val="60000"/>
              <a:buFont typeface="Wingdings" panose="05000000000000000000" pitchFamily="2" charset="2"/>
              <a:buChar char="l"/>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defRPr>
            </a:lvl9pPr>
          </a:lstStyle>
          <a:p>
            <a:pPr eaLnBrk="1" hangingPunct="1">
              <a:spcBef>
                <a:spcPct val="0"/>
              </a:spcBef>
              <a:buClrTx/>
              <a:buSzTx/>
              <a:buFontTx/>
              <a:buNone/>
            </a:pPr>
            <a:r>
              <a:rPr lang="en-US" altLang="en-US" sz="2400" b="1" i="1" dirty="0">
                <a:latin typeface="Times New Roman" panose="02020603050405020304" pitchFamily="18" charset="0"/>
              </a:rPr>
              <a:t>Energy Future </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rPr>
              <a:t>Transition to Renewables</a:t>
            </a:r>
          </a:p>
          <a:p>
            <a:pPr eaLnBrk="1" hangingPunct="1">
              <a:spcBef>
                <a:spcPct val="0"/>
              </a:spcBef>
              <a:buClrTx/>
              <a:buSzTx/>
              <a:buFontTx/>
              <a:buNone/>
            </a:pPr>
            <a:r>
              <a:rPr lang="en-US" altLang="en-US" sz="2400" dirty="0">
                <a:latin typeface="Times New Roman" panose="02020603050405020304" pitchFamily="18" charset="0"/>
              </a:rPr>
              <a:t>	(cleaner and sustainable)</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rPr>
              <a:t>Increased Efficiency and Conservation in all sectors</a:t>
            </a:r>
          </a:p>
          <a:p>
            <a:pPr eaLnBrk="1" hangingPunct="1">
              <a:spcBef>
                <a:spcPct val="0"/>
              </a:spcBef>
              <a:buClrTx/>
              <a:buSzTx/>
              <a:buFontTx/>
              <a:buNone/>
            </a:pPr>
            <a:r>
              <a:rPr lang="en-US" altLang="en-US" sz="2400" dirty="0">
                <a:latin typeface="Times New Roman" panose="02020603050405020304" pitchFamily="18" charset="0"/>
              </a:rPr>
              <a:t> </a:t>
            </a:r>
          </a:p>
          <a:p>
            <a:pPr eaLnBrk="1" hangingPunct="1">
              <a:spcBef>
                <a:spcPct val="0"/>
              </a:spcBef>
              <a:buClrTx/>
              <a:buSzTx/>
              <a:buFontTx/>
              <a:buNone/>
            </a:pPr>
            <a:r>
              <a:rPr lang="en-US" altLang="en-US" sz="2400" dirty="0">
                <a:latin typeface="Times New Roman" panose="02020603050405020304" pitchFamily="18" charset="0"/>
              </a:rPr>
              <a:t>Reduce need for transportation through wise development decisions</a:t>
            </a:r>
          </a:p>
        </p:txBody>
      </p:sp>
    </p:spTree>
    <p:extLst>
      <p:ext uri="{BB962C8B-B14F-4D97-AF65-F5344CB8AC3E}">
        <p14:creationId xmlns:p14="http://schemas.microsoft.com/office/powerpoint/2010/main" val="4021837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313" y="1425732"/>
            <a:ext cx="10341429" cy="423834"/>
          </a:xfrm>
          <a:prstGeom prst="rect">
            <a:avLst/>
          </a:prstGeom>
        </p:spPr>
        <p:txBody>
          <a:bodyPr wrap="square">
            <a:spAutoFit/>
          </a:bodyPr>
          <a:lstStyle/>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6:  Global Climate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Change</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6612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pPr eaLnBrk="1" hangingPunct="1"/>
            <a:r>
              <a:rPr lang="en-US" altLang="en-US" smtClean="0"/>
              <a:t>Three Climate Basics</a:t>
            </a:r>
          </a:p>
        </p:txBody>
      </p:sp>
      <p:sp>
        <p:nvSpPr>
          <p:cNvPr id="17411" name="Content Placeholder 3"/>
          <p:cNvSpPr>
            <a:spLocks noGrp="1"/>
          </p:cNvSpPr>
          <p:nvPr>
            <p:ph sz="quarter" idx="1"/>
          </p:nvPr>
        </p:nvSpPr>
        <p:spPr>
          <a:xfrm>
            <a:off x="2111566" y="1690688"/>
            <a:ext cx="8229600" cy="3949544"/>
          </a:xfrm>
        </p:spPr>
        <p:txBody>
          <a:bodyPr>
            <a:normAutofit/>
          </a:bodyPr>
          <a:lstStyle/>
          <a:p>
            <a:pPr marL="457200" indent="-457200">
              <a:buFont typeface="Bookman Old Style" panose="02050604050505020204" pitchFamily="18" charset="0"/>
              <a:buAutoNum type="arabicParenR"/>
            </a:pPr>
            <a:r>
              <a:rPr lang="en-US" altLang="en-US" sz="2400" dirty="0" smtClean="0"/>
              <a:t>Earth and Sun are at different temperatures, therefore radiate energy at different wavelengths</a:t>
            </a:r>
          </a:p>
          <a:p>
            <a:pPr marL="914400" lvl="1" indent="-457200"/>
            <a:r>
              <a:rPr lang="en-US" altLang="en-US" sz="2000" dirty="0" smtClean="0"/>
              <a:t>Earth – long-wave – infrared radiation</a:t>
            </a:r>
          </a:p>
          <a:p>
            <a:pPr marL="914400" lvl="1" indent="-457200"/>
            <a:r>
              <a:rPr lang="en-US" altLang="en-US" sz="2000" dirty="0" smtClean="0"/>
              <a:t>Sun – short-wave – visible light radiation</a:t>
            </a:r>
          </a:p>
          <a:p>
            <a:pPr marL="914400" lvl="1" indent="-457200"/>
            <a:endParaRPr lang="en-US" altLang="en-US" sz="2000" dirty="0" smtClean="0"/>
          </a:p>
          <a:p>
            <a:pPr marL="457200" indent="-457200">
              <a:buFont typeface="Bookman Old Style" panose="02050604050505020204" pitchFamily="18" charset="0"/>
              <a:buAutoNum type="arabicParenR"/>
            </a:pPr>
            <a:r>
              <a:rPr lang="en-US" altLang="en-US" sz="2400" dirty="0" smtClean="0"/>
              <a:t>Certain gases (GHG) in the atmosphere respond to energy at different wavelengths (passing short, absorbing long)</a:t>
            </a:r>
          </a:p>
          <a:p>
            <a:pPr marL="457200" indent="-457200">
              <a:buFont typeface="Bookman Old Style" panose="02050604050505020204" pitchFamily="18" charset="0"/>
              <a:buAutoNum type="arabicParenR"/>
            </a:pPr>
            <a:endParaRPr lang="en-US" altLang="en-US" sz="2400" dirty="0" smtClean="0"/>
          </a:p>
          <a:p>
            <a:pPr marL="457200" indent="-457200">
              <a:buFont typeface="Bookman Old Style" panose="02050604050505020204" pitchFamily="18" charset="0"/>
              <a:buAutoNum type="arabicParenR"/>
            </a:pPr>
            <a:r>
              <a:rPr lang="en-US" altLang="en-US" sz="2400" dirty="0" smtClean="0"/>
              <a:t>The concentration of greenhouse gases in the atmosphere is increasing</a:t>
            </a:r>
          </a:p>
        </p:txBody>
      </p:sp>
    </p:spTree>
    <p:extLst>
      <p:ext uri="{BB962C8B-B14F-4D97-AF65-F5344CB8AC3E}">
        <p14:creationId xmlns:p14="http://schemas.microsoft.com/office/powerpoint/2010/main" val="1793127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6" descr="http://www.climateark.org/vital/graphics/large/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95500" y="296864"/>
            <a:ext cx="8001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547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19.jpg - 54889 Byt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3175"/>
            <a:ext cx="77343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991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a:spLocks noGrp="1"/>
          </p:cNvSpPr>
          <p:nvPr>
            <p:ph type="title" idx="4294967295"/>
          </p:nvPr>
        </p:nvSpPr>
        <p:spPr>
          <a:xfrm>
            <a:off x="1524000" y="427039"/>
            <a:ext cx="8229600" cy="511175"/>
          </a:xfrm>
        </p:spPr>
        <p:txBody>
          <a:bodyPr/>
          <a:lstStyle/>
          <a:p>
            <a:r>
              <a:rPr lang="en-US" altLang="en-US" sz="3000">
                <a:latin typeface="Arial" panose="020B0604020202020204" pitchFamily="34" charset="0"/>
                <a:cs typeface="Arial" panose="020B0604020202020204" pitchFamily="34" charset="0"/>
              </a:rPr>
              <a:t>Mitigation Measures</a:t>
            </a:r>
          </a:p>
        </p:txBody>
      </p:sp>
      <p:sp>
        <p:nvSpPr>
          <p:cNvPr id="99331" name="Shape 208"/>
          <p:cNvSpPr>
            <a:spLocks noChangeArrowheads="1"/>
          </p:cNvSpPr>
          <p:nvPr/>
        </p:nvSpPr>
        <p:spPr bwMode="auto">
          <a:xfrm>
            <a:off x="3328989" y="1265238"/>
            <a:ext cx="5534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200" b="1">
                <a:solidFill>
                  <a:srgbClr val="335C8A"/>
                </a:solidFill>
                <a:latin typeface="Arial" panose="020B0604020202020204" pitchFamily="34" charset="0"/>
                <a:cs typeface="Arial" panose="020B0604020202020204" pitchFamily="34" charset="0"/>
              </a:rPr>
              <a:t>More efficient use of energy</a:t>
            </a:r>
          </a:p>
        </p:txBody>
      </p:sp>
      <p:sp>
        <p:nvSpPr>
          <p:cNvPr id="99332" name="Shape 209"/>
          <p:cNvSpPr>
            <a:spLocks/>
          </p:cNvSpPr>
          <p:nvPr/>
        </p:nvSpPr>
        <p:spPr bwMode="auto">
          <a:xfrm>
            <a:off x="2360614" y="1155700"/>
            <a:ext cx="744537" cy="744538"/>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5C8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sp>
        <p:nvSpPr>
          <p:cNvPr id="99333" name="Shape 210"/>
          <p:cNvSpPr>
            <a:spLocks noChangeArrowheads="1"/>
          </p:cNvSpPr>
          <p:nvPr/>
        </p:nvSpPr>
        <p:spPr bwMode="auto">
          <a:xfrm>
            <a:off x="3333751" y="2211388"/>
            <a:ext cx="67087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200" b="1">
                <a:solidFill>
                  <a:srgbClr val="335C8A"/>
                </a:solidFill>
                <a:latin typeface="Arial" panose="020B0604020202020204" pitchFamily="34" charset="0"/>
                <a:cs typeface="Arial" panose="020B0604020202020204" pitchFamily="34" charset="0"/>
              </a:rPr>
              <a:t>Greater use of low-carbon and no-carbon energy</a:t>
            </a:r>
            <a:br>
              <a:rPr lang="en-US" altLang="en-US" sz="2200" b="1">
                <a:solidFill>
                  <a:srgbClr val="335C8A"/>
                </a:solidFill>
                <a:latin typeface="Arial" panose="020B0604020202020204" pitchFamily="34" charset="0"/>
                <a:cs typeface="Arial" panose="020B0604020202020204" pitchFamily="34" charset="0"/>
              </a:rPr>
            </a:br>
            <a:r>
              <a:rPr lang="en-US" altLang="en-US" sz="1800" b="1">
                <a:solidFill>
                  <a:srgbClr val="335C8A"/>
                </a:solidFill>
                <a:latin typeface="Arial" panose="020B0604020202020204" pitchFamily="34" charset="0"/>
                <a:cs typeface="Arial" panose="020B0604020202020204" pitchFamily="34" charset="0"/>
              </a:rPr>
              <a:t>•  </a:t>
            </a:r>
            <a:r>
              <a:rPr lang="en-US" altLang="en-US" sz="1800">
                <a:solidFill>
                  <a:srgbClr val="335C8A"/>
                </a:solidFill>
                <a:latin typeface="Arial" panose="020B0604020202020204" pitchFamily="34" charset="0"/>
                <a:cs typeface="Arial" panose="020B0604020202020204" pitchFamily="34" charset="0"/>
              </a:rPr>
              <a:t>Many of these technologies exist today</a:t>
            </a:r>
          </a:p>
        </p:txBody>
      </p:sp>
      <p:sp>
        <p:nvSpPr>
          <p:cNvPr id="99334" name="Shape 211"/>
          <p:cNvSpPr>
            <a:spLocks noChangeArrowheads="1"/>
          </p:cNvSpPr>
          <p:nvPr/>
        </p:nvSpPr>
        <p:spPr bwMode="auto">
          <a:xfrm>
            <a:off x="3378201" y="3311525"/>
            <a:ext cx="63277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lnSpc>
                <a:spcPct val="110000"/>
              </a:lnSpc>
              <a:spcBef>
                <a:spcPct val="0"/>
              </a:spcBef>
              <a:buClrTx/>
              <a:buSzTx/>
              <a:buFontTx/>
              <a:buNone/>
            </a:pPr>
            <a:r>
              <a:rPr lang="en-US" altLang="en-US" sz="2200" b="1">
                <a:solidFill>
                  <a:srgbClr val="335C8A"/>
                </a:solidFill>
                <a:latin typeface="Arial" panose="020B0604020202020204" pitchFamily="34" charset="0"/>
                <a:cs typeface="Arial" panose="020B0604020202020204" pitchFamily="34" charset="0"/>
              </a:rPr>
              <a:t>Improved carbon sinks</a:t>
            </a:r>
            <a:br>
              <a:rPr lang="en-US" altLang="en-US" sz="2200" b="1">
                <a:solidFill>
                  <a:srgbClr val="335C8A"/>
                </a:solidFill>
                <a:latin typeface="Arial" panose="020B0604020202020204" pitchFamily="34" charset="0"/>
                <a:cs typeface="Arial" panose="020B0604020202020204" pitchFamily="34" charset="0"/>
              </a:rPr>
            </a:br>
            <a:r>
              <a:rPr lang="en-US" altLang="en-US" sz="1800" b="1">
                <a:solidFill>
                  <a:srgbClr val="335C8A"/>
                </a:solidFill>
                <a:latin typeface="Arial" panose="020B0604020202020204" pitchFamily="34" charset="0"/>
                <a:cs typeface="Arial" panose="020B0604020202020204" pitchFamily="34" charset="0"/>
              </a:rPr>
              <a:t>•  </a:t>
            </a:r>
            <a:r>
              <a:rPr lang="en-US" altLang="en-US" sz="1800">
                <a:solidFill>
                  <a:srgbClr val="335C8A"/>
                </a:solidFill>
                <a:latin typeface="Arial" panose="020B0604020202020204" pitchFamily="34" charset="0"/>
                <a:cs typeface="Arial" panose="020B0604020202020204" pitchFamily="34" charset="0"/>
              </a:rPr>
              <a:t>Reduced deforestation and improved forest management 	and planting of new forests </a:t>
            </a:r>
            <a:br>
              <a:rPr lang="en-US" altLang="en-US" sz="1800">
                <a:solidFill>
                  <a:srgbClr val="335C8A"/>
                </a:solidFill>
                <a:latin typeface="Arial" panose="020B0604020202020204" pitchFamily="34" charset="0"/>
                <a:cs typeface="Arial" panose="020B0604020202020204" pitchFamily="34" charset="0"/>
              </a:rPr>
            </a:br>
            <a:r>
              <a:rPr lang="en-US" altLang="en-US" sz="1800">
                <a:solidFill>
                  <a:srgbClr val="335C8A"/>
                </a:solidFill>
                <a:latin typeface="Arial" panose="020B0604020202020204" pitchFamily="34" charset="0"/>
                <a:cs typeface="Arial" panose="020B0604020202020204" pitchFamily="34" charset="0"/>
              </a:rPr>
              <a:t>•  Bio-energy with carbon capture and storage</a:t>
            </a:r>
          </a:p>
        </p:txBody>
      </p:sp>
      <p:sp>
        <p:nvSpPr>
          <p:cNvPr id="99335" name="Shape 212"/>
          <p:cNvSpPr>
            <a:spLocks noChangeArrowheads="1"/>
          </p:cNvSpPr>
          <p:nvPr/>
        </p:nvSpPr>
        <p:spPr bwMode="auto">
          <a:xfrm>
            <a:off x="3381375" y="4841876"/>
            <a:ext cx="47894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Gill Sans MT" panose="020B0502020104020203"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200" b="1">
                <a:solidFill>
                  <a:srgbClr val="335C8A"/>
                </a:solidFill>
                <a:latin typeface="Arial" panose="020B0604020202020204" pitchFamily="34" charset="0"/>
                <a:cs typeface="Arial" panose="020B0604020202020204" pitchFamily="34" charset="0"/>
              </a:rPr>
              <a:t>Lifestyl</a:t>
            </a:r>
            <a:r>
              <a:rPr lang="nl-NL" altLang="en-US" sz="2200" b="1">
                <a:solidFill>
                  <a:srgbClr val="335C8A"/>
                </a:solidFill>
                <a:latin typeface="Arial" panose="020B0604020202020204" pitchFamily="34" charset="0"/>
                <a:cs typeface="Arial" panose="020B0604020202020204" pitchFamily="34" charset="0"/>
              </a:rPr>
              <a:t>e and behavioural </a:t>
            </a:r>
            <a:r>
              <a:rPr lang="en-US" altLang="en-US" sz="2200" b="1">
                <a:solidFill>
                  <a:srgbClr val="335C8A"/>
                </a:solidFill>
                <a:latin typeface="Arial" panose="020B0604020202020204" pitchFamily="34" charset="0"/>
                <a:cs typeface="Arial" panose="020B0604020202020204" pitchFamily="34" charset="0"/>
              </a:rPr>
              <a:t>changes</a:t>
            </a:r>
          </a:p>
        </p:txBody>
      </p:sp>
      <p:sp>
        <p:nvSpPr>
          <p:cNvPr id="99336" name="Shape 213"/>
          <p:cNvSpPr>
            <a:spLocks/>
          </p:cNvSpPr>
          <p:nvPr/>
        </p:nvSpPr>
        <p:spPr bwMode="auto">
          <a:xfrm>
            <a:off x="2360614" y="2198689"/>
            <a:ext cx="744537" cy="744537"/>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5C8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sp>
        <p:nvSpPr>
          <p:cNvPr id="99337" name="Shape 214"/>
          <p:cNvSpPr>
            <a:spLocks/>
          </p:cNvSpPr>
          <p:nvPr/>
        </p:nvSpPr>
        <p:spPr bwMode="auto">
          <a:xfrm>
            <a:off x="2360614" y="3232150"/>
            <a:ext cx="744537" cy="744538"/>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5C8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sp>
        <p:nvSpPr>
          <p:cNvPr id="99338" name="Shape 215"/>
          <p:cNvSpPr>
            <a:spLocks/>
          </p:cNvSpPr>
          <p:nvPr/>
        </p:nvSpPr>
        <p:spPr bwMode="auto">
          <a:xfrm>
            <a:off x="2360614" y="4681539"/>
            <a:ext cx="744537" cy="744537"/>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5C8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en-US"/>
          </a:p>
        </p:txBody>
      </p:sp>
      <p:pic>
        <p:nvPicPr>
          <p:cNvPr id="99339" name="pasted-image.pd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84439" y="3355976"/>
            <a:ext cx="4968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9340" name="pasted-image.pd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57450" y="2311401"/>
            <a:ext cx="5540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9341" name="pasted-image.pd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11439" y="1331914"/>
            <a:ext cx="2444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9342" name="pasted-image.pd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19351" y="4808538"/>
            <a:ext cx="6016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7" name="TextBox 16"/>
          <p:cNvSpPr txBox="1"/>
          <p:nvPr/>
        </p:nvSpPr>
        <p:spPr>
          <a:xfrm>
            <a:off x="6032500" y="5181601"/>
            <a:ext cx="4597400" cy="246063"/>
          </a:xfrm>
          <a:prstGeom prst="rect">
            <a:avLst/>
          </a:prstGeom>
          <a:noFill/>
        </p:spPr>
        <p:txBody>
          <a:bodyPr>
            <a:spAutoFit/>
          </a:bodyPr>
          <a:lstStyle/>
          <a:p>
            <a:pPr algn="r" eaLnBrk="1" hangingPunct="1">
              <a:defRPr/>
            </a:pPr>
            <a:r>
              <a:rPr lang="en-US" sz="1000" dirty="0">
                <a:solidFill>
                  <a:schemeClr val="bg2">
                    <a:lumMod val="50000"/>
                  </a:schemeClr>
                </a:solidFill>
                <a:latin typeface="+mj-lt"/>
              </a:rPr>
              <a:t>AR5 WGIII SPM</a:t>
            </a:r>
          </a:p>
        </p:txBody>
      </p:sp>
      <p:pic>
        <p:nvPicPr>
          <p:cNvPr id="2" name="Picture 1"/>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008189" y="5708650"/>
            <a:ext cx="81756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8699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smtClean="0"/>
              <a:t>What is part of your question and what is not?</a:t>
            </a:r>
          </a:p>
          <a:p>
            <a:endParaRPr lang="en-US" dirty="0"/>
          </a:p>
          <a:p>
            <a:r>
              <a:rPr lang="en-US" dirty="0" smtClean="0"/>
              <a:t>How you determine this first part largely determines the answers the question</a:t>
            </a:r>
            <a:endParaRPr lang="cs-CZ" dirty="0"/>
          </a:p>
        </p:txBody>
      </p:sp>
      <p:sp>
        <p:nvSpPr>
          <p:cNvPr id="3" name="Nadpis 2"/>
          <p:cNvSpPr>
            <a:spLocks noGrp="1"/>
          </p:cNvSpPr>
          <p:nvPr>
            <p:ph type="title"/>
          </p:nvPr>
        </p:nvSpPr>
        <p:spPr/>
        <p:txBody>
          <a:bodyPr/>
          <a:lstStyle/>
          <a:p>
            <a:r>
              <a:rPr lang="en-US" dirty="0" smtClean="0"/>
              <a:t>System boundaries</a:t>
            </a:r>
            <a:endParaRPr lang="cs-CZ" dirty="0"/>
          </a:p>
        </p:txBody>
      </p:sp>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71360" y="3568891"/>
            <a:ext cx="3276600" cy="2438400"/>
          </a:xfrm>
          <a:prstGeom prst="rect">
            <a:avLst/>
          </a:prstGeom>
        </p:spPr>
      </p:pic>
      <p:grpSp>
        <p:nvGrpSpPr>
          <p:cNvPr id="7" name="Skupina 6"/>
          <p:cNvGrpSpPr/>
          <p:nvPr/>
        </p:nvGrpSpPr>
        <p:grpSpPr>
          <a:xfrm>
            <a:off x="1371600" y="3777735"/>
            <a:ext cx="5791200" cy="2161161"/>
            <a:chOff x="-152400" y="3777734"/>
            <a:chExt cx="5791200" cy="2161161"/>
          </a:xfrm>
        </p:grpSpPr>
        <p:pic>
          <p:nvPicPr>
            <p:cNvPr id="5" name="Obrázek 4"/>
            <p:cNvPicPr>
              <a:picLocks noChangeAspect="1"/>
            </p:cNvPicPr>
            <p:nvPr/>
          </p:nvPicPr>
          <p:blipFill rotWithShape="1">
            <a:blip r:embed="rId3" cstate="email">
              <a:extLst>
                <a:ext uri="{28A0092B-C50C-407E-A947-70E740481C1C}">
                  <a14:useLocalDpi xmlns:a14="http://schemas.microsoft.com/office/drawing/2010/main"/>
                </a:ext>
              </a:extLst>
            </a:blip>
            <a:srcRect t="15945"/>
            <a:stretch/>
          </p:blipFill>
          <p:spPr>
            <a:xfrm>
              <a:off x="-152400" y="3962400"/>
              <a:ext cx="5791200" cy="1976495"/>
            </a:xfrm>
            <a:prstGeom prst="rect">
              <a:avLst/>
            </a:prstGeom>
          </p:spPr>
        </p:pic>
        <p:sp>
          <p:nvSpPr>
            <p:cNvPr id="6" name="TextovéPole 5"/>
            <p:cNvSpPr txBox="1"/>
            <p:nvPr/>
          </p:nvSpPr>
          <p:spPr>
            <a:xfrm>
              <a:off x="1229804" y="3777734"/>
              <a:ext cx="2521139" cy="369332"/>
            </a:xfrm>
            <a:prstGeom prst="rect">
              <a:avLst/>
            </a:prstGeom>
            <a:noFill/>
          </p:spPr>
          <p:txBody>
            <a:bodyPr wrap="none" rtlCol="0">
              <a:spAutoFit/>
            </a:bodyPr>
            <a:lstStyle/>
            <a:p>
              <a:r>
                <a:rPr lang="en-US" dirty="0"/>
                <a:t>Every system is a process</a:t>
              </a:r>
              <a:endParaRPr lang="cs-CZ" dirty="0"/>
            </a:p>
          </p:txBody>
        </p:sp>
      </p:grpSp>
    </p:spTree>
    <p:extLst>
      <p:ext uri="{BB962C8B-B14F-4D97-AF65-F5344CB8AC3E}">
        <p14:creationId xmlns:p14="http://schemas.microsoft.com/office/powerpoint/2010/main" val="1549756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313" y="1425732"/>
            <a:ext cx="10341429" cy="423834"/>
          </a:xfrm>
          <a:prstGeom prst="rect">
            <a:avLst/>
          </a:prstGeom>
        </p:spPr>
        <p:txBody>
          <a:bodyPr wrap="square">
            <a:spAutoFit/>
          </a:bodyPr>
          <a:lstStyle/>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7: Ecological Economics and Ecosystem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Services</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3271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of Unsustainability</a:t>
            </a:r>
          </a:p>
        </p:txBody>
      </p:sp>
      <p:sp>
        <p:nvSpPr>
          <p:cNvPr id="3" name="Content Placeholder 2"/>
          <p:cNvSpPr>
            <a:spLocks noGrp="1"/>
          </p:cNvSpPr>
          <p:nvPr>
            <p:ph sz="quarter" idx="1"/>
          </p:nvPr>
        </p:nvSpPr>
        <p:spPr/>
        <p:txBody>
          <a:bodyPr/>
          <a:lstStyle/>
          <a:p>
            <a:r>
              <a:rPr lang="en-US" dirty="0"/>
              <a:t>HUMAN POPULATION INCREASE</a:t>
            </a:r>
          </a:p>
          <a:p>
            <a:pPr lvl="1">
              <a:buFont typeface="Wingdings" pitchFamily="2" charset="2"/>
              <a:buChar char="Ø"/>
            </a:pPr>
            <a:r>
              <a:rPr lang="en-US" dirty="0"/>
              <a:t>Agriculture</a:t>
            </a:r>
          </a:p>
          <a:p>
            <a:pPr lvl="1">
              <a:buFont typeface="Wingdings" pitchFamily="2" charset="2"/>
              <a:buChar char="Ø"/>
            </a:pPr>
            <a:r>
              <a:rPr lang="en-US" dirty="0"/>
              <a:t>Shelter</a:t>
            </a:r>
          </a:p>
          <a:p>
            <a:pPr lvl="1">
              <a:buFont typeface="Wingdings" pitchFamily="2" charset="2"/>
              <a:buChar char="Ø"/>
            </a:pPr>
            <a:r>
              <a:rPr lang="en-US" dirty="0"/>
              <a:t>Mobility</a:t>
            </a:r>
          </a:p>
          <a:p>
            <a:pPr lvl="1">
              <a:buFont typeface="Wingdings" pitchFamily="2" charset="2"/>
              <a:buChar char="Ø"/>
            </a:pPr>
            <a:r>
              <a:rPr lang="en-US" dirty="0"/>
              <a:t>Stuff</a:t>
            </a:r>
          </a:p>
        </p:txBody>
      </p:sp>
      <p:cxnSp>
        <p:nvCxnSpPr>
          <p:cNvPr id="5" name="Straight Connector 4"/>
          <p:cNvCxnSpPr/>
          <p:nvPr/>
        </p:nvCxnSpPr>
        <p:spPr>
          <a:xfrm>
            <a:off x="4781550" y="2457450"/>
            <a:ext cx="0" cy="10858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4781550" y="3000376"/>
            <a:ext cx="685800" cy="371475"/>
          </a:xfrm>
          <a:prstGeom prst="bentConnector3">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81652" y="3136555"/>
            <a:ext cx="3123291" cy="2031325"/>
          </a:xfrm>
          <a:prstGeom prst="rect">
            <a:avLst/>
          </a:prstGeom>
          <a:noFill/>
        </p:spPr>
        <p:txBody>
          <a:bodyPr wrap="none" rtlCol="0">
            <a:spAutoFit/>
          </a:bodyPr>
          <a:lstStyle/>
          <a:p>
            <a:r>
              <a:rPr lang="en-US" dirty="0"/>
              <a:t>Use Energy and </a:t>
            </a:r>
          </a:p>
          <a:p>
            <a:r>
              <a:rPr lang="en-US" dirty="0"/>
              <a:t>Material Resources</a:t>
            </a:r>
          </a:p>
          <a:p>
            <a:r>
              <a:rPr lang="en-US" dirty="0"/>
              <a:t>  causes</a:t>
            </a:r>
          </a:p>
          <a:p>
            <a:pPr marL="346472" indent="-216694">
              <a:buFont typeface="Wingdings" pitchFamily="2" charset="2"/>
              <a:buChar char="Ø"/>
            </a:pPr>
            <a:r>
              <a:rPr lang="en-US" dirty="0"/>
              <a:t>Land use change</a:t>
            </a:r>
          </a:p>
          <a:p>
            <a:pPr marL="346472" indent="-216694">
              <a:buFont typeface="Wingdings" pitchFamily="2" charset="2"/>
              <a:buChar char="Ø"/>
            </a:pPr>
            <a:r>
              <a:rPr lang="en-US" dirty="0"/>
              <a:t>Habitat loss</a:t>
            </a:r>
          </a:p>
          <a:p>
            <a:pPr marL="346472" indent="-216694">
              <a:buFont typeface="Wingdings" pitchFamily="2" charset="2"/>
              <a:buChar char="Ø"/>
            </a:pPr>
            <a:r>
              <a:rPr lang="en-US" dirty="0"/>
              <a:t>Deforestation</a:t>
            </a:r>
          </a:p>
          <a:p>
            <a:pPr marL="346472" indent="-216694">
              <a:buFont typeface="Wingdings" pitchFamily="2" charset="2"/>
              <a:buChar char="Ø"/>
            </a:pPr>
            <a:r>
              <a:rPr lang="en-US" dirty="0"/>
              <a:t>Alter biogeochemical cycles</a:t>
            </a:r>
          </a:p>
        </p:txBody>
      </p:sp>
      <p:grpSp>
        <p:nvGrpSpPr>
          <p:cNvPr id="16" name="Group 15"/>
          <p:cNvGrpSpPr/>
          <p:nvPr/>
        </p:nvGrpSpPr>
        <p:grpSpPr>
          <a:xfrm>
            <a:off x="3695701" y="4650830"/>
            <a:ext cx="3576478" cy="1754326"/>
            <a:chOff x="1371600" y="5058105"/>
            <a:chExt cx="4768637" cy="2339100"/>
          </a:xfrm>
        </p:grpSpPr>
        <p:sp>
          <p:nvSpPr>
            <p:cNvPr id="9" name="TextBox 8"/>
            <p:cNvSpPr txBox="1"/>
            <p:nvPr/>
          </p:nvSpPr>
          <p:spPr>
            <a:xfrm>
              <a:off x="1371600" y="5058105"/>
              <a:ext cx="2452040" cy="2339100"/>
            </a:xfrm>
            <a:prstGeom prst="rect">
              <a:avLst/>
            </a:prstGeom>
            <a:noFill/>
          </p:spPr>
          <p:txBody>
            <a:bodyPr wrap="none" rtlCol="0">
              <a:spAutoFit/>
            </a:bodyPr>
            <a:lstStyle/>
            <a:p>
              <a:r>
                <a:rPr lang="en-US" dirty="0"/>
                <a:t>Climate Change</a:t>
              </a:r>
            </a:p>
            <a:p>
              <a:r>
                <a:rPr lang="en-US" dirty="0"/>
                <a:t>Eutrophication</a:t>
              </a:r>
            </a:p>
            <a:p>
              <a:r>
                <a:rPr lang="en-US" dirty="0"/>
                <a:t>Acid precipitation</a:t>
              </a:r>
            </a:p>
            <a:p>
              <a:r>
                <a:rPr lang="en-US" dirty="0"/>
                <a:t>Ozone Depletion</a:t>
              </a:r>
            </a:p>
            <a:p>
              <a:r>
                <a:rPr lang="en-US" dirty="0"/>
                <a:t>Smog</a:t>
              </a:r>
            </a:p>
            <a:p>
              <a:r>
                <a:rPr lang="en-US" dirty="0"/>
                <a:t>…</a:t>
              </a:r>
            </a:p>
          </p:txBody>
        </p:sp>
        <p:cxnSp>
          <p:nvCxnSpPr>
            <p:cNvPr id="11" name="Elbow Connector 10"/>
            <p:cNvCxnSpPr>
              <a:stCxn id="8" idx="2"/>
            </p:cNvCxnSpPr>
            <p:nvPr/>
          </p:nvCxnSpPr>
          <p:spPr>
            <a:xfrm rot="5400000">
              <a:off x="4919341" y="4714370"/>
              <a:ext cx="187761" cy="2254031"/>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19600" y="6019800"/>
              <a:ext cx="1292661" cy="492442"/>
            </a:xfrm>
            <a:prstGeom prst="rect">
              <a:avLst/>
            </a:prstGeom>
            <a:noFill/>
          </p:spPr>
          <p:txBody>
            <a:bodyPr wrap="none" rtlCol="0">
              <a:spAutoFit/>
            </a:bodyPr>
            <a:lstStyle/>
            <a:p>
              <a:r>
                <a:rPr lang="en-US" dirty="0"/>
                <a:t>Leads to</a:t>
              </a:r>
            </a:p>
          </p:txBody>
        </p:sp>
      </p:grpSp>
      <p:pic>
        <p:nvPicPr>
          <p:cNvPr id="4" name="Picture 3">
            <a:extLst>
              <a:ext uri="{FF2B5EF4-FFF2-40B4-BE49-F238E27FC236}">
                <a16:creationId xmlns:a16="http://schemas.microsoft.com/office/drawing/2014/main" id="{74D3CB76-57DD-4DBF-AAAC-F75461170D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97729" y="2474974"/>
            <a:ext cx="2694072" cy="1792227"/>
          </a:xfrm>
          <a:prstGeom prst="rect">
            <a:avLst/>
          </a:prstGeom>
        </p:spPr>
      </p:pic>
    </p:spTree>
    <p:extLst>
      <p:ext uri="{BB962C8B-B14F-4D97-AF65-F5344CB8AC3E}">
        <p14:creationId xmlns:p14="http://schemas.microsoft.com/office/powerpoint/2010/main" val="1705542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environmental resources have been poorly conserved in the past? </a:t>
            </a:r>
            <a:endParaRPr lang="en-US" dirty="0"/>
          </a:p>
        </p:txBody>
      </p:sp>
      <p:sp>
        <p:nvSpPr>
          <p:cNvPr id="3" name="Content Placeholder 2"/>
          <p:cNvSpPr>
            <a:spLocks noGrp="1"/>
          </p:cNvSpPr>
          <p:nvPr>
            <p:ph sz="quarter" idx="1"/>
          </p:nvPr>
        </p:nvSpPr>
        <p:spPr/>
        <p:txBody>
          <a:bodyPr>
            <a:noAutofit/>
          </a:bodyPr>
          <a:lstStyle/>
          <a:p>
            <a:pPr marL="514350" indent="-514350">
              <a:buFont typeface="+mj-lt"/>
              <a:buAutoNum type="arabicPeriod"/>
            </a:pPr>
            <a:r>
              <a:rPr lang="en-US" sz="2000" i="1" dirty="0" smtClean="0"/>
              <a:t>Nature’s rate of return of ecosystem services leads us to over exploitation</a:t>
            </a:r>
          </a:p>
          <a:p>
            <a:pPr marL="971550" lvl="1" indent="-514350"/>
            <a:r>
              <a:rPr lang="en-US" sz="1800" dirty="0" smtClean="0"/>
              <a:t>Living off the flow is too slow, how we want to grow</a:t>
            </a:r>
          </a:p>
          <a:p>
            <a:pPr marL="971550" lvl="1" indent="-514350"/>
            <a:r>
              <a:rPr lang="en-US" sz="1800" dirty="0" smtClean="0"/>
              <a:t>Poor understanding of growth, exponential growth</a:t>
            </a:r>
          </a:p>
          <a:p>
            <a:pPr marL="514350" indent="-514350">
              <a:buFont typeface="+mj-lt"/>
              <a:buAutoNum type="arabicPeriod"/>
            </a:pPr>
            <a:r>
              <a:rPr lang="en-US" sz="2000" i="1" dirty="0" smtClean="0"/>
              <a:t>Externalities</a:t>
            </a:r>
          </a:p>
          <a:p>
            <a:pPr marL="914400" lvl="1" indent="-514350"/>
            <a:r>
              <a:rPr lang="en-US" sz="1800" dirty="0"/>
              <a:t>Indirect cost not paid for by producer and consumer as part of a transaction</a:t>
            </a:r>
          </a:p>
          <a:p>
            <a:pPr marL="914400" lvl="1" indent="-514350"/>
            <a:r>
              <a:rPr lang="en-US" sz="1800" dirty="0"/>
              <a:t>When a decision (for example, to pollute the atmosphere) causes costs or benefits to individuals or groups other than the person making the </a:t>
            </a:r>
            <a:r>
              <a:rPr lang="en-US" sz="1800" dirty="0" smtClean="0"/>
              <a:t>decision</a:t>
            </a:r>
            <a:endParaRPr lang="en-US" sz="1800" i="1" dirty="0" smtClean="0"/>
          </a:p>
          <a:p>
            <a:pPr marL="514350" indent="-514350">
              <a:buFont typeface="+mj-lt"/>
              <a:buAutoNum type="arabicPeriod"/>
            </a:pPr>
            <a:r>
              <a:rPr lang="en-US" sz="2000" i="1" dirty="0" smtClean="0"/>
              <a:t>Pressure for resource consumption</a:t>
            </a:r>
          </a:p>
          <a:p>
            <a:pPr marL="914400" lvl="1" indent="-514350"/>
            <a:r>
              <a:rPr lang="en-US" sz="1800" dirty="0" smtClean="0"/>
              <a:t>Economic and institutional growth paradigm</a:t>
            </a:r>
          </a:p>
          <a:p>
            <a:pPr marL="914400" lvl="1" indent="-514350"/>
            <a:r>
              <a:rPr lang="en-US" sz="1800" dirty="0"/>
              <a:t>Victor </a:t>
            </a:r>
            <a:r>
              <a:rPr lang="en-US" sz="1800" dirty="0" err="1"/>
              <a:t>Lebow</a:t>
            </a:r>
            <a:r>
              <a:rPr lang="en-US" sz="1800" dirty="0"/>
              <a:t> (1955): our enormously productive economy demands that we make consumption our way of life, that we convert the buying and use of goods into rituals, that we seek our spiritual satisfactions, our ego satisfactions, in </a:t>
            </a:r>
            <a:r>
              <a:rPr lang="en-US" sz="1800" dirty="0" smtClean="0"/>
              <a:t>consumption</a:t>
            </a:r>
            <a:endParaRPr lang="en-US" sz="1800" dirty="0"/>
          </a:p>
          <a:p>
            <a:pPr marL="914400" lvl="1" indent="-514350"/>
            <a:r>
              <a:rPr lang="en-US" sz="1800" dirty="0" smtClean="0"/>
              <a:t>Marketing</a:t>
            </a:r>
            <a:endParaRPr lang="en-US" sz="1800" dirty="0"/>
          </a:p>
        </p:txBody>
      </p:sp>
    </p:spTree>
    <p:extLst>
      <p:ext uri="{BB962C8B-B14F-4D97-AF65-F5344CB8AC3E}">
        <p14:creationId xmlns:p14="http://schemas.microsoft.com/office/powerpoint/2010/main" val="3292794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forward</a:t>
            </a:r>
            <a:endParaRPr lang="en-US" dirty="0"/>
          </a:p>
        </p:txBody>
      </p:sp>
      <p:sp>
        <p:nvSpPr>
          <p:cNvPr id="3" name="Content Placeholder 2"/>
          <p:cNvSpPr>
            <a:spLocks noGrp="1"/>
          </p:cNvSpPr>
          <p:nvPr>
            <p:ph sz="quarter" idx="1"/>
          </p:nvPr>
        </p:nvSpPr>
        <p:spPr/>
        <p:txBody>
          <a:bodyPr>
            <a:normAutofit/>
          </a:bodyPr>
          <a:lstStyle/>
          <a:p>
            <a:r>
              <a:rPr lang="en-US" sz="2000" dirty="0" smtClean="0"/>
              <a:t>Market corrections for externalities</a:t>
            </a:r>
          </a:p>
          <a:p>
            <a:r>
              <a:rPr lang="en-US" sz="2000" dirty="0" smtClean="0"/>
              <a:t>Ecosystem Services now guiding policy decisions</a:t>
            </a:r>
          </a:p>
          <a:p>
            <a:r>
              <a:rPr lang="en-US" sz="2000" dirty="0" smtClean="0"/>
              <a:t>Consider other “quality of life indicators”</a:t>
            </a:r>
          </a:p>
          <a:p>
            <a:pPr lvl="1"/>
            <a:r>
              <a:rPr lang="en-US" sz="1800" dirty="0" smtClean="0">
                <a:hlinkClick r:id="rId2"/>
              </a:rPr>
              <a:t>Genuine Progress Index</a:t>
            </a:r>
            <a:endParaRPr lang="en-US" sz="1800" dirty="0" smtClean="0"/>
          </a:p>
          <a:p>
            <a:pPr lvl="1"/>
            <a:r>
              <a:rPr lang="en-US" sz="1800" dirty="0" smtClean="0"/>
              <a:t>Index of Sustainable Economic Welfare</a:t>
            </a:r>
          </a:p>
          <a:p>
            <a:pPr lvl="1"/>
            <a:r>
              <a:rPr lang="en-US" sz="1800" dirty="0" smtClean="0">
                <a:hlinkClick r:id="rId3"/>
              </a:rPr>
              <a:t>Human Development Index</a:t>
            </a:r>
            <a:endParaRPr lang="en-US" sz="1800" dirty="0" smtClean="0"/>
          </a:p>
          <a:p>
            <a:pPr lvl="1"/>
            <a:r>
              <a:rPr lang="en-US" sz="1800" dirty="0" smtClean="0"/>
              <a:t>Gross Happiness Index</a:t>
            </a:r>
          </a:p>
          <a:p>
            <a:r>
              <a:rPr lang="en-US" sz="2000" dirty="0" smtClean="0"/>
              <a:t>Development of Steady State Economics</a:t>
            </a:r>
          </a:p>
          <a:p>
            <a:endParaRPr lang="en-US" sz="2000" dirty="0" smtClean="0"/>
          </a:p>
          <a:p>
            <a:r>
              <a:rPr lang="en-US" sz="2000" dirty="0" smtClean="0"/>
              <a:t>Change the growth oriented mindset</a:t>
            </a:r>
          </a:p>
        </p:txBody>
      </p:sp>
    </p:spTree>
    <p:extLst>
      <p:ext uri="{BB962C8B-B14F-4D97-AF65-F5344CB8AC3E}">
        <p14:creationId xmlns:p14="http://schemas.microsoft.com/office/powerpoint/2010/main" val="358483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313" y="1425732"/>
            <a:ext cx="10341429" cy="423834"/>
          </a:xfrm>
          <a:prstGeom prst="rect">
            <a:avLst/>
          </a:prstGeom>
        </p:spPr>
        <p:txBody>
          <a:bodyPr wrap="square">
            <a:spAutoFit/>
          </a:bodyPr>
          <a:lstStyle/>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8: Urban systems </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4909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828801" y="1006475"/>
            <a:ext cx="8550275" cy="3447098"/>
          </a:xfrm>
          <a:prstGeom prst="rect">
            <a:avLst/>
          </a:prstGeom>
          <a:noFill/>
          <a:ln w="9525">
            <a:noFill/>
            <a:miter lim="800000"/>
            <a:headEnd/>
            <a:tailEnd/>
          </a:ln>
        </p:spPr>
        <p:txBody>
          <a:bodyPr>
            <a:spAutoFit/>
          </a:bodyPr>
          <a:lstStyle/>
          <a:p>
            <a:pPr eaLnBrk="1" hangingPunct="1">
              <a:defRPr/>
            </a:pPr>
            <a:r>
              <a:rPr lang="en-US" sz="2800" b="1" dirty="0">
                <a:cs typeface="Times New Roman" pitchFamily="18" charset="0"/>
              </a:rPr>
              <a:t>Urban Ecosystems</a:t>
            </a:r>
          </a:p>
          <a:p>
            <a:pPr eaLnBrk="1" hangingPunct="1">
              <a:defRPr/>
            </a:pPr>
            <a:r>
              <a:rPr lang="en-US" sz="2800" b="1" dirty="0">
                <a:cs typeface="Times New Roman" pitchFamily="18" charset="0"/>
              </a:rPr>
              <a:t>Socio-ecological-economic systems</a:t>
            </a:r>
          </a:p>
          <a:p>
            <a:pPr eaLnBrk="1" hangingPunct="1">
              <a:defRPr/>
            </a:pPr>
            <a:r>
              <a:rPr lang="en-US" dirty="0">
                <a:cs typeface="Times New Roman" pitchFamily="18" charset="0"/>
              </a:rPr>
              <a:t> </a:t>
            </a:r>
          </a:p>
          <a:p>
            <a:pPr eaLnBrk="1" hangingPunct="1">
              <a:defRPr/>
            </a:pPr>
            <a:r>
              <a:rPr lang="en-US" sz="3200" b="1" dirty="0">
                <a:cs typeface="Times New Roman" pitchFamily="18" charset="0"/>
              </a:rPr>
              <a:t>Three issues:</a:t>
            </a:r>
          </a:p>
          <a:p>
            <a:pPr marL="514350" indent="-514350">
              <a:buFont typeface="+mj-lt"/>
              <a:buAutoNum type="arabicParenR"/>
              <a:defRPr/>
            </a:pPr>
            <a:r>
              <a:rPr lang="en-US" sz="2800" dirty="0">
                <a:cs typeface="Times New Roman" pitchFamily="18" charset="0"/>
              </a:rPr>
              <a:t>understanding a city as a system </a:t>
            </a:r>
          </a:p>
          <a:p>
            <a:pPr marL="514350" indent="-514350">
              <a:buFont typeface="+mj-lt"/>
              <a:buAutoNum type="arabicParenR"/>
              <a:defRPr/>
            </a:pPr>
            <a:r>
              <a:rPr lang="en-US" sz="2800" dirty="0">
                <a:cs typeface="Times New Roman" pitchFamily="18" charset="0"/>
              </a:rPr>
              <a:t>understanding specific environmental impacts of cities</a:t>
            </a:r>
          </a:p>
          <a:p>
            <a:pPr marL="514350" indent="-514350">
              <a:buFont typeface="+mj-lt"/>
              <a:buAutoNum type="arabicParenR"/>
              <a:defRPr/>
            </a:pPr>
            <a:r>
              <a:rPr lang="en-US" sz="2800" dirty="0">
                <a:cs typeface="Times New Roman" pitchFamily="18" charset="0"/>
              </a:rPr>
              <a:t>understanding a city as a sense of space (human niche) </a:t>
            </a:r>
          </a:p>
        </p:txBody>
      </p:sp>
    </p:spTree>
    <p:extLst>
      <p:ext uri="{BB962C8B-B14F-4D97-AF65-F5344CB8AC3E}">
        <p14:creationId xmlns:p14="http://schemas.microsoft.com/office/powerpoint/2010/main" val="1211048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place</a:t>
            </a:r>
            <a:endParaRPr lang="cs-CZ" dirty="0"/>
          </a:p>
        </p:txBody>
      </p:sp>
      <p:sp>
        <p:nvSpPr>
          <p:cNvPr id="3" name="Content Placeholder 2"/>
          <p:cNvSpPr>
            <a:spLocks noGrp="1"/>
          </p:cNvSpPr>
          <p:nvPr>
            <p:ph idx="1"/>
          </p:nvPr>
        </p:nvSpPr>
        <p:spPr>
          <a:xfrm>
            <a:off x="1828800" y="1447801"/>
            <a:ext cx="8839200" cy="3962399"/>
          </a:xfrm>
        </p:spPr>
        <p:txBody>
          <a:bodyPr>
            <a:normAutofit/>
          </a:bodyPr>
          <a:lstStyle/>
          <a:p>
            <a:r>
              <a:rPr lang="en-US" dirty="0" smtClean="0"/>
              <a:t>Protection and investment in place</a:t>
            </a:r>
          </a:p>
          <a:p>
            <a:r>
              <a:rPr lang="en-US" dirty="0" smtClean="0"/>
              <a:t>Finding the balance of what the environment offers: sustaining (and enhancing) those flows</a:t>
            </a:r>
          </a:p>
          <a:p>
            <a:endParaRPr lang="en-US" dirty="0" smtClean="0"/>
          </a:p>
          <a:p>
            <a:r>
              <a:rPr lang="en-US" dirty="0" smtClean="0"/>
              <a:t>                                  	       Place worth protecting</a:t>
            </a:r>
            <a:endParaRPr lang="en-US" dirty="0"/>
          </a:p>
          <a:p>
            <a:endParaRPr lang="en-US" dirty="0"/>
          </a:p>
          <a:p>
            <a:r>
              <a:rPr lang="en-US" sz="2400" dirty="0"/>
              <a:t>Geography of Nowhere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4717439"/>
            <a:ext cx="2838450" cy="2128838"/>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6172200" y="3733800"/>
            <a:ext cx="4191000" cy="3112476"/>
          </a:xfrm>
          <a:prstGeom prst="rect">
            <a:avLst/>
          </a:prstGeom>
        </p:spPr>
      </p:pic>
    </p:spTree>
    <p:extLst>
      <p:ext uri="{BB962C8B-B14F-4D97-AF65-F5344CB8AC3E}">
        <p14:creationId xmlns:p14="http://schemas.microsoft.com/office/powerpoint/2010/main" val="3053056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313" y="1425732"/>
            <a:ext cx="10341429" cy="423834"/>
          </a:xfrm>
          <a:prstGeom prst="rect">
            <a:avLst/>
          </a:prstGeom>
        </p:spPr>
        <p:txBody>
          <a:bodyPr wrap="square">
            <a:spAutoFit/>
          </a:bodyPr>
          <a:lstStyle/>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9: Sustainability and Sustainable Development Goals </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177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458200" cy="1143000"/>
          </a:xfrm>
        </p:spPr>
        <p:txBody>
          <a:bodyPr>
            <a:normAutofit/>
          </a:bodyPr>
          <a:lstStyle/>
          <a:p>
            <a:pPr>
              <a:defRPr/>
            </a:pPr>
            <a:r>
              <a:rPr lang="en-US" sz="2800" dirty="0"/>
              <a:t>Sustainable Development </a:t>
            </a:r>
            <a:r>
              <a:rPr lang="en-US" sz="2800" dirty="0" err="1"/>
              <a:t>vs</a:t>
            </a:r>
            <a:r>
              <a:rPr lang="en-US" sz="2800" dirty="0"/>
              <a:t> Sustainability</a:t>
            </a:r>
          </a:p>
        </p:txBody>
      </p:sp>
      <p:sp>
        <p:nvSpPr>
          <p:cNvPr id="3" name="Content Placeholder 2"/>
          <p:cNvSpPr>
            <a:spLocks noGrp="1"/>
          </p:cNvSpPr>
          <p:nvPr>
            <p:ph idx="1"/>
          </p:nvPr>
        </p:nvSpPr>
        <p:spPr>
          <a:xfrm>
            <a:off x="1981200" y="1798638"/>
            <a:ext cx="8229600" cy="3535362"/>
          </a:xfrm>
        </p:spPr>
        <p:txBody>
          <a:bodyPr/>
          <a:lstStyle/>
          <a:p>
            <a:r>
              <a:rPr lang="en-US" sz="2400" dirty="0"/>
              <a:t>Sustainable Development: “development that meets the needs of the present generation without compromising the ability of future generations to meet their own needs” </a:t>
            </a:r>
            <a:r>
              <a:rPr lang="en-US" sz="2000" dirty="0"/>
              <a:t>– </a:t>
            </a:r>
            <a:r>
              <a:rPr lang="en-US" sz="2000" i="1" dirty="0"/>
              <a:t>Our Common Future</a:t>
            </a:r>
            <a:r>
              <a:rPr lang="en-US" sz="2000" dirty="0"/>
              <a:t>/ </a:t>
            </a:r>
            <a:r>
              <a:rPr lang="en-US" sz="2000" dirty="0" err="1"/>
              <a:t>Brundtland</a:t>
            </a:r>
            <a:r>
              <a:rPr lang="en-US" sz="2000" dirty="0"/>
              <a:t> Report, 1987</a:t>
            </a:r>
          </a:p>
          <a:p>
            <a:endParaRPr lang="en-US" sz="2000" dirty="0"/>
          </a:p>
          <a:p>
            <a:endParaRPr lang="en-US" sz="2000" dirty="0"/>
          </a:p>
          <a:p>
            <a:r>
              <a:rPr lang="en-US" sz="2400" dirty="0"/>
              <a:t>Sustainability: “the capacity to endure; how systems remain diverse and productive over time” – </a:t>
            </a:r>
            <a:r>
              <a:rPr lang="en-US" sz="2000" dirty="0" err="1"/>
              <a:t>wikipedia</a:t>
            </a:r>
            <a:endParaRPr lang="en-US" sz="2400" dirty="0"/>
          </a:p>
        </p:txBody>
      </p:sp>
      <p:sp>
        <p:nvSpPr>
          <p:cNvPr id="6" name="TextBox 5"/>
          <p:cNvSpPr txBox="1"/>
          <p:nvPr/>
        </p:nvSpPr>
        <p:spPr>
          <a:xfrm rot="20788839">
            <a:off x="7461293" y="2391244"/>
            <a:ext cx="4600170" cy="646331"/>
          </a:xfrm>
          <a:prstGeom prst="rect">
            <a:avLst/>
          </a:prstGeom>
          <a:solidFill>
            <a:schemeClr val="bg2">
              <a:lumMod val="60000"/>
              <a:lumOff val="40000"/>
              <a:alpha val="75000"/>
            </a:schemeClr>
          </a:solidFill>
        </p:spPr>
        <p:txBody>
          <a:bodyPr wrap="none">
            <a:spAutoFit/>
          </a:bodyPr>
          <a:lstStyle/>
          <a:p>
            <a:pPr>
              <a:defRPr/>
            </a:pPr>
            <a:r>
              <a:rPr lang="en-US" sz="3600" dirty="0">
                <a:solidFill>
                  <a:srgbClr val="C00000"/>
                </a:solidFill>
              </a:rPr>
              <a:t>What are our “needs”? </a:t>
            </a:r>
            <a:endParaRPr lang="en-US" sz="2000" dirty="0">
              <a:solidFill>
                <a:srgbClr val="C00000"/>
              </a:solidFill>
            </a:endParaRPr>
          </a:p>
        </p:txBody>
      </p:sp>
    </p:spTree>
    <p:extLst>
      <p:ext uri="{BB962C8B-B14F-4D97-AF65-F5344CB8AC3E}">
        <p14:creationId xmlns:p14="http://schemas.microsoft.com/office/powerpoint/2010/main" val="2310136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vironment economy societ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86200" y="533401"/>
            <a:ext cx="5562600" cy="55798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5000" y="152400"/>
            <a:ext cx="8973932" cy="523220"/>
          </a:xfrm>
          <a:prstGeom prst="rect">
            <a:avLst/>
          </a:prstGeom>
          <a:noFill/>
        </p:spPr>
        <p:txBody>
          <a:bodyPr wrap="none" rtlCol="0">
            <a:spAutoFit/>
          </a:bodyPr>
          <a:lstStyle/>
          <a:p>
            <a:r>
              <a:rPr lang="en-US" sz="2800" dirty="0"/>
              <a:t>Environment is foundation for all aspects, others are subsets</a:t>
            </a:r>
          </a:p>
        </p:txBody>
      </p:sp>
    </p:spTree>
    <p:extLst>
      <p:ext uri="{BB962C8B-B14F-4D97-AF65-F5344CB8AC3E}">
        <p14:creationId xmlns:p14="http://schemas.microsoft.com/office/powerpoint/2010/main" val="4057220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Unintended consequences</a:t>
            </a:r>
          </a:p>
        </p:txBody>
      </p:sp>
      <p:sp>
        <p:nvSpPr>
          <p:cNvPr id="3" name="Content Placeholder 2"/>
          <p:cNvSpPr>
            <a:spLocks noGrp="1"/>
          </p:cNvSpPr>
          <p:nvPr>
            <p:ph idx="1"/>
          </p:nvPr>
        </p:nvSpPr>
        <p:spPr/>
        <p:txBody>
          <a:bodyPr>
            <a:normAutofit/>
          </a:bodyPr>
          <a:lstStyle/>
          <a:p>
            <a:r>
              <a:rPr lang="en-US" sz="2400" dirty="0"/>
              <a:t>Acid precipitation/rain</a:t>
            </a:r>
          </a:p>
          <a:p>
            <a:r>
              <a:rPr lang="en-US" sz="2400" dirty="0"/>
              <a:t>Ozone depletion</a:t>
            </a:r>
          </a:p>
          <a:p>
            <a:r>
              <a:rPr lang="en-US" sz="2400" dirty="0"/>
              <a:t>Eutrophication</a:t>
            </a:r>
          </a:p>
          <a:p>
            <a:r>
              <a:rPr lang="en-US" sz="2400" dirty="0"/>
              <a:t>Global climate change</a:t>
            </a:r>
          </a:p>
          <a:p>
            <a:r>
              <a:rPr lang="en-US" sz="2400" dirty="0"/>
              <a:t>Automobile dependency</a:t>
            </a:r>
          </a:p>
          <a:p>
            <a:r>
              <a:rPr lang="en-US" sz="2400" dirty="0"/>
              <a:t>…</a:t>
            </a:r>
          </a:p>
          <a:p>
            <a:r>
              <a:rPr lang="en-US" sz="2400" dirty="0"/>
              <a:t>All of today’s major environmental problems emerge from yesterday’s solutions.</a:t>
            </a:r>
          </a:p>
          <a:p>
            <a:endParaRPr lang="en-US" sz="2400" dirty="0"/>
          </a:p>
        </p:txBody>
      </p:sp>
      <p:pic>
        <p:nvPicPr>
          <p:cNvPr id="7" name="Obráze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1" y="5241308"/>
            <a:ext cx="2921385" cy="1659347"/>
          </a:xfrm>
          <a:prstGeom prst="rect">
            <a:avLst/>
          </a:prstGeom>
        </p:spPr>
      </p:pic>
      <p:pic>
        <p:nvPicPr>
          <p:cNvPr id="8" name="Obráze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5452871"/>
            <a:ext cx="2362200" cy="1236218"/>
          </a:xfrm>
          <a:prstGeom prst="rect">
            <a:avLst/>
          </a:prstGeom>
        </p:spPr>
      </p:pic>
      <p:pic>
        <p:nvPicPr>
          <p:cNvPr id="9" name="Obráze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0400" y="2133600"/>
            <a:ext cx="2905328" cy="2133600"/>
          </a:xfrm>
          <a:prstGeom prst="rect">
            <a:avLst/>
          </a:prstGeom>
        </p:spPr>
      </p:pic>
      <p:pic>
        <p:nvPicPr>
          <p:cNvPr id="4" name="Obrázek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7596" y="1143001"/>
            <a:ext cx="2360404" cy="1752600"/>
          </a:xfrm>
          <a:prstGeom prst="rect">
            <a:avLst/>
          </a:prstGeom>
        </p:spPr>
      </p:pic>
    </p:spTree>
    <p:extLst>
      <p:ext uri="{BB962C8B-B14F-4D97-AF65-F5344CB8AC3E}">
        <p14:creationId xmlns:p14="http://schemas.microsoft.com/office/powerpoint/2010/main" val="2694743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1752600" y="533401"/>
            <a:ext cx="4953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Emergence of humans, from a minor component of natural system to predominant occupant</a:t>
            </a:r>
          </a:p>
          <a:p>
            <a:endParaRPr lang="en-US" dirty="0"/>
          </a:p>
          <a:p>
            <a:endParaRPr lang="en-US" dirty="0"/>
          </a:p>
          <a:p>
            <a:r>
              <a:rPr lang="en-US" dirty="0"/>
              <a:t>Scale of humanity has increased greatly putting pressure on all natural resources</a:t>
            </a:r>
          </a:p>
          <a:p>
            <a:endParaRPr lang="en-US" dirty="0"/>
          </a:p>
          <a:p>
            <a:endParaRPr lang="en-US" dirty="0"/>
          </a:p>
          <a:p>
            <a:r>
              <a:rPr lang="en-US" dirty="0"/>
              <a:t>The changes have come so fast our customs, ethics, and religious patterns may not have adapted to them.</a:t>
            </a:r>
          </a:p>
        </p:txBody>
      </p:sp>
      <p:pic>
        <p:nvPicPr>
          <p:cNvPr id="53251" name="Picture 2" descr="http://www.csc.noaa.gov/coastal/economics/images/sa7_fig06.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1" y="685801"/>
            <a:ext cx="3744913"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910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Conclusions: Sustainability is a property of interaction networks</a:t>
            </a:r>
          </a:p>
        </p:txBody>
      </p:sp>
      <p:sp>
        <p:nvSpPr>
          <p:cNvPr id="3" name="Content Placeholder 2"/>
          <p:cNvSpPr>
            <a:spLocks noGrp="1"/>
          </p:cNvSpPr>
          <p:nvPr>
            <p:ph sz="quarter" idx="1"/>
          </p:nvPr>
        </p:nvSpPr>
        <p:spPr/>
        <p:txBody>
          <a:bodyPr/>
          <a:lstStyle/>
          <a:p>
            <a:r>
              <a:rPr lang="en-US" sz="2400" dirty="0"/>
              <a:t>Reliable Inputs</a:t>
            </a:r>
          </a:p>
          <a:p>
            <a:r>
              <a:rPr lang="en-US" sz="2400" dirty="0"/>
              <a:t>Healthy Outputs</a:t>
            </a:r>
          </a:p>
          <a:p>
            <a:r>
              <a:rPr lang="en-US" sz="2400" dirty="0"/>
              <a:t>Recycling of material – </a:t>
            </a:r>
            <a:r>
              <a:rPr lang="en-US" sz="2000" dirty="0"/>
              <a:t>my output is your input</a:t>
            </a:r>
          </a:p>
          <a:p>
            <a:pPr lvl="1"/>
            <a:endParaRPr lang="en-US" sz="2000" dirty="0"/>
          </a:p>
          <a:p>
            <a:pPr marL="365125" lvl="1" indent="-255588">
              <a:spcBef>
                <a:spcPts val="400"/>
              </a:spcBef>
              <a:buSzPct val="68000"/>
              <a:buFont typeface="Wingdings 3" pitchFamily="18" charset="2"/>
              <a:buChar char=""/>
            </a:pPr>
            <a:r>
              <a:rPr lang="en-US" dirty="0"/>
              <a:t>Processes functionally linked together - </a:t>
            </a:r>
            <a:r>
              <a:rPr lang="en-US" sz="2000" dirty="0"/>
              <a:t>my useful byproducts happen in the act fitting into the network</a:t>
            </a:r>
          </a:p>
          <a:p>
            <a:pPr marL="109537" indent="0">
              <a:buNone/>
            </a:pPr>
            <a:endParaRPr lang="en-US" sz="2000" dirty="0"/>
          </a:p>
          <a:p>
            <a:endParaRPr lang="en-US" sz="2400" dirty="0"/>
          </a:p>
        </p:txBody>
      </p:sp>
      <p:grpSp>
        <p:nvGrpSpPr>
          <p:cNvPr id="4" name="Group 3"/>
          <p:cNvGrpSpPr>
            <a:grpSpLocks/>
          </p:cNvGrpSpPr>
          <p:nvPr/>
        </p:nvGrpSpPr>
        <p:grpSpPr bwMode="auto">
          <a:xfrm>
            <a:off x="3862387" y="4572000"/>
            <a:ext cx="6172200" cy="1600200"/>
            <a:chOff x="490" y="3056"/>
            <a:chExt cx="3888" cy="1008"/>
          </a:xfrm>
        </p:grpSpPr>
        <p:sp>
          <p:nvSpPr>
            <p:cNvPr id="6" name="Rectangle 4"/>
            <p:cNvSpPr>
              <a:spLocks noChangeArrowheads="1"/>
            </p:cNvSpPr>
            <p:nvPr/>
          </p:nvSpPr>
          <p:spPr bwMode="auto">
            <a:xfrm>
              <a:off x="1690" y="3056"/>
              <a:ext cx="1488" cy="1008"/>
            </a:xfrm>
            <a:prstGeom prst="rect">
              <a:avLst/>
            </a:prstGeom>
            <a:noFill/>
            <a:ln w="25400">
              <a:solidFill>
                <a:schemeClr val="tx1"/>
              </a:solidFill>
              <a:miter lim="800000"/>
              <a:headEnd/>
              <a:tailEnd/>
            </a:ln>
          </p:spPr>
          <p:txBody>
            <a:bodyPr wrap="none" anchor="ctr"/>
            <a:lstStyle/>
            <a:p>
              <a:pPr algn="ctr">
                <a:spcBef>
                  <a:spcPct val="0"/>
                </a:spcBef>
              </a:pPr>
              <a:r>
                <a:rPr lang="en-US" sz="2800" dirty="0">
                  <a:solidFill>
                    <a:srgbClr val="A50021"/>
                  </a:solidFill>
                </a:rPr>
                <a:t>System</a:t>
              </a:r>
            </a:p>
          </p:txBody>
        </p:sp>
        <p:sp>
          <p:nvSpPr>
            <p:cNvPr id="7" name="Line 5"/>
            <p:cNvSpPr>
              <a:spLocks noChangeShapeType="1"/>
            </p:cNvSpPr>
            <p:nvPr/>
          </p:nvSpPr>
          <p:spPr bwMode="auto">
            <a:xfrm>
              <a:off x="490" y="3536"/>
              <a:ext cx="1200" cy="0"/>
            </a:xfrm>
            <a:prstGeom prst="line">
              <a:avLst/>
            </a:prstGeom>
            <a:noFill/>
            <a:ln w="101600">
              <a:solidFill>
                <a:schemeClr val="tx1"/>
              </a:solidFill>
              <a:round/>
              <a:headEnd/>
              <a:tailEnd type="triangle" w="med" len="med"/>
            </a:ln>
          </p:spPr>
          <p:txBody>
            <a:bodyPr/>
            <a:lstStyle/>
            <a:p>
              <a:endParaRPr lang="en-US" sz="2800"/>
            </a:p>
          </p:txBody>
        </p:sp>
        <p:sp>
          <p:nvSpPr>
            <p:cNvPr id="8" name="Text Box 6"/>
            <p:cNvSpPr txBox="1">
              <a:spLocks noChangeArrowheads="1"/>
            </p:cNvSpPr>
            <p:nvPr/>
          </p:nvSpPr>
          <p:spPr bwMode="auto">
            <a:xfrm>
              <a:off x="576" y="3072"/>
              <a:ext cx="620" cy="330"/>
            </a:xfrm>
            <a:prstGeom prst="rect">
              <a:avLst/>
            </a:prstGeom>
            <a:noFill/>
            <a:ln w="25400">
              <a:noFill/>
              <a:miter lim="800000"/>
              <a:headEnd/>
              <a:tailEnd/>
            </a:ln>
          </p:spPr>
          <p:txBody>
            <a:bodyPr wrap="none">
              <a:spAutoFit/>
            </a:bodyPr>
            <a:lstStyle/>
            <a:p>
              <a:pPr algn="l">
                <a:spcBef>
                  <a:spcPct val="0"/>
                </a:spcBef>
              </a:pPr>
              <a:r>
                <a:rPr lang="en-US" sz="2800" dirty="0">
                  <a:solidFill>
                    <a:srgbClr val="A50021"/>
                  </a:solidFill>
                </a:rPr>
                <a:t>Input</a:t>
              </a:r>
            </a:p>
          </p:txBody>
        </p:sp>
        <p:sp>
          <p:nvSpPr>
            <p:cNvPr id="9" name="Line 7"/>
            <p:cNvSpPr>
              <a:spLocks noChangeShapeType="1"/>
            </p:cNvSpPr>
            <p:nvPr/>
          </p:nvSpPr>
          <p:spPr bwMode="auto">
            <a:xfrm>
              <a:off x="3178" y="3536"/>
              <a:ext cx="1200" cy="0"/>
            </a:xfrm>
            <a:prstGeom prst="line">
              <a:avLst/>
            </a:prstGeom>
            <a:noFill/>
            <a:ln w="101600">
              <a:solidFill>
                <a:schemeClr val="tx1"/>
              </a:solidFill>
              <a:round/>
              <a:headEnd/>
              <a:tailEnd type="triangle" w="med" len="med"/>
            </a:ln>
          </p:spPr>
          <p:txBody>
            <a:bodyPr/>
            <a:lstStyle/>
            <a:p>
              <a:endParaRPr lang="en-US" sz="2800"/>
            </a:p>
          </p:txBody>
        </p:sp>
        <p:sp>
          <p:nvSpPr>
            <p:cNvPr id="10" name="Text Box 8"/>
            <p:cNvSpPr txBox="1">
              <a:spLocks noChangeArrowheads="1"/>
            </p:cNvSpPr>
            <p:nvPr/>
          </p:nvSpPr>
          <p:spPr bwMode="auto">
            <a:xfrm>
              <a:off x="3408" y="3072"/>
              <a:ext cx="859" cy="330"/>
            </a:xfrm>
            <a:prstGeom prst="rect">
              <a:avLst/>
            </a:prstGeom>
            <a:noFill/>
            <a:ln w="25400">
              <a:noFill/>
              <a:miter lim="800000"/>
              <a:headEnd/>
              <a:tailEnd/>
            </a:ln>
          </p:spPr>
          <p:txBody>
            <a:bodyPr wrap="none">
              <a:spAutoFit/>
            </a:bodyPr>
            <a:lstStyle/>
            <a:p>
              <a:pPr algn="l">
                <a:spcBef>
                  <a:spcPct val="0"/>
                </a:spcBef>
              </a:pPr>
              <a:r>
                <a:rPr lang="en-US" sz="2800" dirty="0">
                  <a:solidFill>
                    <a:srgbClr val="A50021"/>
                  </a:solidFill>
                </a:rPr>
                <a:t>Output </a:t>
              </a:r>
            </a:p>
          </p:txBody>
        </p:sp>
      </p:grpSp>
      <p:grpSp>
        <p:nvGrpSpPr>
          <p:cNvPr id="5" name="Group 21"/>
          <p:cNvGrpSpPr/>
          <p:nvPr/>
        </p:nvGrpSpPr>
        <p:grpSpPr>
          <a:xfrm>
            <a:off x="5791200" y="4572000"/>
            <a:ext cx="2286000" cy="1524000"/>
            <a:chOff x="3505200" y="4038600"/>
            <a:chExt cx="2667000" cy="1600200"/>
          </a:xfrm>
        </p:grpSpPr>
        <p:sp>
          <p:nvSpPr>
            <p:cNvPr id="23" name="Rectangle 22"/>
            <p:cNvSpPr/>
            <p:nvPr/>
          </p:nvSpPr>
          <p:spPr bwMode="auto">
            <a:xfrm>
              <a:off x="4419600" y="4038600"/>
              <a:ext cx="838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a:latin typeface="Arial" charset="0"/>
                </a:rPr>
                <a:t>A</a:t>
              </a:r>
            </a:p>
          </p:txBody>
        </p:sp>
        <p:sp>
          <p:nvSpPr>
            <p:cNvPr id="24" name="Rectangle 23"/>
            <p:cNvSpPr/>
            <p:nvPr/>
          </p:nvSpPr>
          <p:spPr bwMode="auto">
            <a:xfrm>
              <a:off x="3505200" y="5029200"/>
              <a:ext cx="838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a:t>C</a:t>
              </a:r>
              <a:endParaRPr lang="en-US" b="1" dirty="0">
                <a:latin typeface="Arial" charset="0"/>
              </a:endParaRPr>
            </a:p>
          </p:txBody>
        </p:sp>
        <p:sp>
          <p:nvSpPr>
            <p:cNvPr id="25" name="Rectangle 24"/>
            <p:cNvSpPr/>
            <p:nvPr/>
          </p:nvSpPr>
          <p:spPr bwMode="auto">
            <a:xfrm>
              <a:off x="5334000" y="5029200"/>
              <a:ext cx="838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a:latin typeface="Arial" charset="0"/>
                </a:rPr>
                <a:t>B</a:t>
              </a:r>
            </a:p>
          </p:txBody>
        </p:sp>
        <p:cxnSp>
          <p:nvCxnSpPr>
            <p:cNvPr id="26" name="Straight Arrow Connector 25"/>
            <p:cNvCxnSpPr>
              <a:stCxn id="24" idx="0"/>
              <a:endCxn id="23" idx="1"/>
            </p:cNvCxnSpPr>
            <p:nvPr/>
          </p:nvCxnSpPr>
          <p:spPr bwMode="auto">
            <a:xfrm rot="5400000" flipH="1" flipV="1">
              <a:off x="3829050" y="4438650"/>
              <a:ext cx="685800" cy="49530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27" name="Straight Arrow Connector 26"/>
            <p:cNvCxnSpPr>
              <a:stCxn id="23" idx="3"/>
              <a:endCxn id="25" idx="0"/>
            </p:cNvCxnSpPr>
            <p:nvPr/>
          </p:nvCxnSpPr>
          <p:spPr bwMode="auto">
            <a:xfrm>
              <a:off x="5257800" y="4343400"/>
              <a:ext cx="495300" cy="68580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28" name="Straight Arrow Connector 27"/>
            <p:cNvCxnSpPr>
              <a:stCxn id="25" idx="1"/>
              <a:endCxn id="24" idx="3"/>
            </p:cNvCxnSpPr>
            <p:nvPr/>
          </p:nvCxnSpPr>
          <p:spPr bwMode="auto">
            <a:xfrm rot="10800000">
              <a:off x="4343400" y="5334000"/>
              <a:ext cx="990600" cy="1588"/>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29" name="TextBox 28"/>
            <p:cNvSpPr txBox="1"/>
            <p:nvPr/>
          </p:nvSpPr>
          <p:spPr>
            <a:xfrm>
              <a:off x="3947882" y="4267200"/>
              <a:ext cx="350096" cy="387799"/>
            </a:xfrm>
            <a:prstGeom prst="rect">
              <a:avLst/>
            </a:prstGeom>
            <a:noFill/>
          </p:spPr>
          <p:txBody>
            <a:bodyPr wrap="none" rtlCol="0">
              <a:spAutoFit/>
            </a:bodyPr>
            <a:lstStyle/>
            <a:p>
              <a:r>
                <a:rPr lang="en-US" b="1" dirty="0"/>
                <a:t>+</a:t>
              </a:r>
            </a:p>
          </p:txBody>
        </p:sp>
        <p:sp>
          <p:nvSpPr>
            <p:cNvPr id="30" name="TextBox 29"/>
            <p:cNvSpPr txBox="1"/>
            <p:nvPr/>
          </p:nvSpPr>
          <p:spPr>
            <a:xfrm>
              <a:off x="5624282" y="4572000"/>
              <a:ext cx="350096" cy="387799"/>
            </a:xfrm>
            <a:prstGeom prst="rect">
              <a:avLst/>
            </a:prstGeom>
            <a:noFill/>
          </p:spPr>
          <p:txBody>
            <a:bodyPr wrap="none" rtlCol="0">
              <a:spAutoFit/>
            </a:bodyPr>
            <a:lstStyle/>
            <a:p>
              <a:r>
                <a:rPr lang="en-US" b="1" dirty="0"/>
                <a:t>+</a:t>
              </a:r>
            </a:p>
          </p:txBody>
        </p:sp>
        <p:sp>
          <p:nvSpPr>
            <p:cNvPr id="31" name="TextBox 30"/>
            <p:cNvSpPr txBox="1"/>
            <p:nvPr/>
          </p:nvSpPr>
          <p:spPr>
            <a:xfrm>
              <a:off x="4481282" y="5040868"/>
              <a:ext cx="350096" cy="387799"/>
            </a:xfrm>
            <a:prstGeom prst="rect">
              <a:avLst/>
            </a:prstGeom>
            <a:noFill/>
          </p:spPr>
          <p:txBody>
            <a:bodyPr wrap="none" rtlCol="0">
              <a:spAutoFit/>
            </a:bodyPr>
            <a:lstStyle/>
            <a:p>
              <a:r>
                <a:rPr lang="en-US" b="1" dirty="0"/>
                <a:t>+</a:t>
              </a:r>
            </a:p>
          </p:txBody>
        </p:sp>
      </p:grpSp>
    </p:spTree>
    <p:extLst>
      <p:ext uri="{BB962C8B-B14F-4D97-AF65-F5344CB8AC3E}">
        <p14:creationId xmlns:p14="http://schemas.microsoft.com/office/powerpoint/2010/main" val="2745906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en-US" dirty="0" smtClean="0"/>
              <a:t>Input-Output models</a:t>
            </a:r>
          </a:p>
          <a:p>
            <a:endParaRPr lang="en-US" dirty="0"/>
          </a:p>
          <a:p>
            <a:r>
              <a:rPr lang="en-US" dirty="0" smtClean="0"/>
              <a:t>Feedback</a:t>
            </a:r>
          </a:p>
          <a:p>
            <a:endParaRPr lang="en-US" dirty="0"/>
          </a:p>
          <a:p>
            <a:r>
              <a:rPr lang="en-US" dirty="0" smtClean="0"/>
              <a:t>Time lags</a:t>
            </a:r>
          </a:p>
          <a:p>
            <a:endParaRPr lang="en-US" dirty="0"/>
          </a:p>
          <a:p>
            <a:r>
              <a:rPr lang="en-US" dirty="0" smtClean="0"/>
              <a:t>Exponential growth</a:t>
            </a:r>
          </a:p>
          <a:p>
            <a:endParaRPr lang="en-US" dirty="0"/>
          </a:p>
          <a:p>
            <a:r>
              <a:rPr lang="en-US" dirty="0" smtClean="0"/>
              <a:t>Irreversibility</a:t>
            </a:r>
          </a:p>
          <a:p>
            <a:endParaRPr lang="en-US" dirty="0"/>
          </a:p>
          <a:p>
            <a:endParaRPr lang="cs-CZ" dirty="0"/>
          </a:p>
        </p:txBody>
      </p:sp>
      <p:sp>
        <p:nvSpPr>
          <p:cNvPr id="3" name="Nadpis 2"/>
          <p:cNvSpPr>
            <a:spLocks noGrp="1"/>
          </p:cNvSpPr>
          <p:nvPr>
            <p:ph type="title"/>
          </p:nvPr>
        </p:nvSpPr>
        <p:spPr/>
        <p:txBody>
          <a:bodyPr/>
          <a:lstStyle/>
          <a:p>
            <a:r>
              <a:rPr lang="en-US" dirty="0" smtClean="0"/>
              <a:t>Key systems concepts</a:t>
            </a:r>
            <a:endParaRPr lang="cs-CZ" dirty="0"/>
          </a:p>
        </p:txBody>
      </p:sp>
    </p:spTree>
    <p:extLst>
      <p:ext uri="{BB962C8B-B14F-4D97-AF65-F5344CB8AC3E}">
        <p14:creationId xmlns:p14="http://schemas.microsoft.com/office/powerpoint/2010/main" val="3887571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Carrying Capacity</a:t>
            </a:r>
          </a:p>
        </p:txBody>
      </p:sp>
      <p:sp>
        <p:nvSpPr>
          <p:cNvPr id="3" name="Content Placeholder 2"/>
          <p:cNvSpPr>
            <a:spLocks noGrp="1"/>
          </p:cNvSpPr>
          <p:nvPr>
            <p:ph idx="1"/>
          </p:nvPr>
        </p:nvSpPr>
        <p:spPr/>
        <p:txBody>
          <a:bodyPr/>
          <a:lstStyle/>
          <a:p>
            <a:r>
              <a:rPr lang="en-US" dirty="0"/>
              <a:t>max number of individuals of a species that can be sustained by an environment without decreasing the capacity of the environment to sustain that same amount in the future.</a:t>
            </a:r>
          </a:p>
        </p:txBody>
      </p:sp>
      <p:pic>
        <p:nvPicPr>
          <p:cNvPr id="17410" name="Picture 2" descr="http://www.srs.fs.usda.gov/4159/images/Figure1.jpg"/>
          <p:cNvPicPr>
            <a:picLocks noChangeAspect="1" noChangeArrowheads="1"/>
          </p:cNvPicPr>
          <p:nvPr/>
        </p:nvPicPr>
        <p:blipFill>
          <a:blip r:embed="rId2" cstate="print"/>
          <a:srcRect/>
          <a:stretch>
            <a:fillRect/>
          </a:stretch>
        </p:blipFill>
        <p:spPr bwMode="auto">
          <a:xfrm>
            <a:off x="6400800" y="3695700"/>
            <a:ext cx="3657600" cy="3162300"/>
          </a:xfrm>
          <a:prstGeom prst="rect">
            <a:avLst/>
          </a:prstGeom>
          <a:noFill/>
        </p:spPr>
      </p:pic>
      <p:pic>
        <p:nvPicPr>
          <p:cNvPr id="4" name="Obráze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3429000"/>
            <a:ext cx="4118381" cy="2743200"/>
          </a:xfrm>
          <a:prstGeom prst="rect">
            <a:avLst/>
          </a:prstGeom>
        </p:spPr>
      </p:pic>
    </p:spTree>
    <p:extLst>
      <p:ext uri="{BB962C8B-B14F-4D97-AF65-F5344CB8AC3E}">
        <p14:creationId xmlns:p14="http://schemas.microsoft.com/office/powerpoint/2010/main" val="323098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313" y="1425732"/>
            <a:ext cx="10341429" cy="423834"/>
          </a:xfrm>
          <a:prstGeom prst="rect">
            <a:avLst/>
          </a:prstGeom>
        </p:spPr>
        <p:txBody>
          <a:bodyPr wrap="square">
            <a:spAutoFit/>
          </a:bodyPr>
          <a:lstStyle/>
          <a:p>
            <a:pPr>
              <a:lnSpc>
                <a:spcPct val="115000"/>
              </a:lnSpc>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Lecture </a:t>
            </a:r>
            <a:r>
              <a:rPr lang="en-US" sz="2000" dirty="0">
                <a:latin typeface="Times New Roman" panose="02020603050405020304" pitchFamily="18" charset="0"/>
                <a:ea typeface="Calibri" panose="020F0502020204030204" pitchFamily="34" charset="0"/>
                <a:cs typeface="Times New Roman" panose="02020603050405020304" pitchFamily="18" charset="0"/>
              </a:rPr>
              <a:t>2: Ecosystems, Succession, Dynamics, Complex systems cycle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Holling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8777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59567"/>
            <a:ext cx="10515600" cy="4351338"/>
          </a:xfrm>
        </p:spPr>
        <p:txBody>
          <a:bodyPr>
            <a:normAutofit/>
          </a:bodyPr>
          <a:lstStyle/>
          <a:p>
            <a:r>
              <a:rPr lang="en-US" sz="2000" dirty="0"/>
              <a:t>structure (parts) and </a:t>
            </a:r>
          </a:p>
          <a:p>
            <a:r>
              <a:rPr lang="en-US" sz="2000" dirty="0"/>
              <a:t>function (processes) and is </a:t>
            </a:r>
          </a:p>
          <a:p>
            <a:r>
              <a:rPr lang="en-US" sz="2000" dirty="0"/>
              <a:t>dynamic (orderly change called succession)</a:t>
            </a:r>
          </a:p>
          <a:p>
            <a:pPr>
              <a:buNone/>
            </a:pPr>
            <a:endParaRPr lang="en-US" sz="2000" dirty="0"/>
          </a:p>
          <a:p>
            <a:r>
              <a:rPr lang="en-US" sz="2000" dirty="0"/>
              <a:t>Two main functions are </a:t>
            </a:r>
          </a:p>
          <a:p>
            <a:pPr lvl="1"/>
            <a:r>
              <a:rPr lang="en-US" sz="1800" dirty="0"/>
              <a:t>Transfer/Exchange of energy</a:t>
            </a:r>
          </a:p>
          <a:p>
            <a:pPr lvl="1"/>
            <a:r>
              <a:rPr lang="en-US" sz="1800" dirty="0"/>
              <a:t>Cycling of material (particularly nutrients)</a:t>
            </a:r>
          </a:p>
          <a:p>
            <a:endParaRPr lang="en-US" sz="2000" dirty="0"/>
          </a:p>
        </p:txBody>
      </p:sp>
      <p:sp>
        <p:nvSpPr>
          <p:cNvPr id="3" name="Title 2"/>
          <p:cNvSpPr>
            <a:spLocks noGrp="1"/>
          </p:cNvSpPr>
          <p:nvPr>
            <p:ph type="title"/>
          </p:nvPr>
        </p:nvSpPr>
        <p:spPr/>
        <p:txBody>
          <a:bodyPr>
            <a:normAutofit/>
          </a:bodyPr>
          <a:lstStyle/>
          <a:p>
            <a:r>
              <a:rPr lang="en-US" sz="3600" dirty="0"/>
              <a:t>Ecosystem has</a:t>
            </a:r>
          </a:p>
        </p:txBody>
      </p:sp>
      <p:pic>
        <p:nvPicPr>
          <p:cNvPr id="4" name="Picture 3">
            <a:extLst>
              <a:ext uri="{FF2B5EF4-FFF2-40B4-BE49-F238E27FC236}">
                <a16:creationId xmlns:a16="http://schemas.microsoft.com/office/drawing/2014/main" id="{2E95B792-D47D-4112-902D-C2BDE3C123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4392175"/>
            <a:ext cx="3281516" cy="2465825"/>
          </a:xfrm>
          <a:prstGeom prst="rect">
            <a:avLst/>
          </a:prstGeom>
        </p:spPr>
      </p:pic>
      <p:pic>
        <p:nvPicPr>
          <p:cNvPr id="5" name="Picture 4">
            <a:extLst>
              <a:ext uri="{FF2B5EF4-FFF2-40B4-BE49-F238E27FC236}">
                <a16:creationId xmlns:a16="http://schemas.microsoft.com/office/drawing/2014/main" id="{FAE45F36-2AA7-4D3B-BBB0-96FB9FF51C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4267201"/>
            <a:ext cx="4572396" cy="2572735"/>
          </a:xfrm>
          <a:prstGeom prst="rect">
            <a:avLst/>
          </a:prstGeom>
        </p:spPr>
      </p:pic>
      <p:pic>
        <p:nvPicPr>
          <p:cNvPr id="6" name="Picture 5">
            <a:extLst>
              <a:ext uri="{FF2B5EF4-FFF2-40B4-BE49-F238E27FC236}">
                <a16:creationId xmlns:a16="http://schemas.microsoft.com/office/drawing/2014/main" id="{FEF5CA58-1EDC-4B18-8214-0765416909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0904" y="206287"/>
            <a:ext cx="2700955" cy="1774913"/>
          </a:xfrm>
          <a:prstGeom prst="rect">
            <a:avLst/>
          </a:prstGeom>
        </p:spPr>
      </p:pic>
    </p:spTree>
    <p:extLst>
      <p:ext uri="{BB962C8B-B14F-4D97-AF65-F5344CB8AC3E}">
        <p14:creationId xmlns:p14="http://schemas.microsoft.com/office/powerpoint/2010/main" val="3739881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905000" y="463551"/>
            <a:ext cx="8458200" cy="5762625"/>
            <a:chOff x="381000" y="464290"/>
            <a:chExt cx="8458200" cy="5761250"/>
          </a:xfrm>
        </p:grpSpPr>
        <p:grpSp>
          <p:nvGrpSpPr>
            <p:cNvPr id="36869" name="Group 7"/>
            <p:cNvGrpSpPr>
              <a:grpSpLocks/>
            </p:cNvGrpSpPr>
            <p:nvPr/>
          </p:nvGrpSpPr>
          <p:grpSpPr bwMode="auto">
            <a:xfrm>
              <a:off x="381000" y="464290"/>
              <a:ext cx="8458200" cy="5761250"/>
              <a:chOff x="381000" y="464290"/>
              <a:chExt cx="8458200" cy="5761250"/>
            </a:xfrm>
          </p:grpSpPr>
          <p:sp>
            <p:nvSpPr>
              <p:cNvPr id="36871" name="Text Box 84"/>
              <p:cNvSpPr txBox="1">
                <a:spLocks noChangeArrowheads="1"/>
              </p:cNvSpPr>
              <p:nvPr/>
            </p:nvSpPr>
            <p:spPr bwMode="auto">
              <a:xfrm>
                <a:off x="381000" y="464290"/>
                <a:ext cx="8458200" cy="9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800" b="1">
                    <a:latin typeface="Times New Roman" pitchFamily="18" charset="0"/>
                    <a:cs typeface="Times New Roman" pitchFamily="18" charset="0"/>
                  </a:rPr>
                  <a:t>Complex Systems Cycle</a:t>
                </a:r>
                <a:r>
                  <a:rPr lang="en-US" altLang="en-US" sz="2800" b="1">
                    <a:latin typeface="Times New Roman" pitchFamily="18" charset="0"/>
                  </a:rPr>
                  <a:t>: </a:t>
                </a:r>
                <a:r>
                  <a:rPr lang="en-US" altLang="en-US" sz="2800">
                    <a:latin typeface="Times New Roman" pitchFamily="18" charset="0"/>
                  </a:rPr>
                  <a:t>Holling’s 4-stage model of </a:t>
                </a:r>
                <a:r>
                  <a:rPr lang="en-US" altLang="en-US" sz="2800">
                    <a:latin typeface="Times New Roman" pitchFamily="18" charset="0"/>
                    <a:cs typeface="Times New Roman" pitchFamily="18" charset="0"/>
                  </a:rPr>
                  <a:t>ecosystem dynamics</a:t>
                </a:r>
                <a:endParaRPr lang="en-US" altLang="en-US" sz="2800">
                  <a:latin typeface="Times New Roman" pitchFamily="18" charset="0"/>
                </a:endParaRPr>
              </a:p>
            </p:txBody>
          </p:sp>
          <p:pic>
            <p:nvPicPr>
              <p:cNvPr id="3687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2286000"/>
                <a:ext cx="58674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0" name="TextBox 8"/>
            <p:cNvSpPr txBox="1">
              <a:spLocks noChangeArrowheads="1"/>
            </p:cNvSpPr>
            <p:nvPr/>
          </p:nvSpPr>
          <p:spPr bwMode="auto">
            <a:xfrm rot="16200000">
              <a:off x="1611426" y="4140322"/>
              <a:ext cx="156608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latin typeface="Times New Roman" pitchFamily="18" charset="0"/>
                </a:rPr>
                <a:t>complexity</a:t>
              </a:r>
            </a:p>
          </p:txBody>
        </p:sp>
      </p:grpSp>
      <p:sp>
        <p:nvSpPr>
          <p:cNvPr id="7" name="Freeform 6"/>
          <p:cNvSpPr/>
          <p:nvPr/>
        </p:nvSpPr>
        <p:spPr>
          <a:xfrm>
            <a:off x="5472113" y="2946401"/>
            <a:ext cx="2540000" cy="2162175"/>
          </a:xfrm>
          <a:custGeom>
            <a:avLst/>
            <a:gdLst>
              <a:gd name="connsiteX0" fmla="*/ 0 w 2540000"/>
              <a:gd name="connsiteY0" fmla="*/ 2162629 h 2162629"/>
              <a:gd name="connsiteX1" fmla="*/ 478971 w 2540000"/>
              <a:gd name="connsiteY1" fmla="*/ 2032000 h 2162629"/>
              <a:gd name="connsiteX2" fmla="*/ 928914 w 2540000"/>
              <a:gd name="connsiteY2" fmla="*/ 1480457 h 2162629"/>
              <a:gd name="connsiteX3" fmla="*/ 1364343 w 2540000"/>
              <a:gd name="connsiteY3" fmla="*/ 653143 h 2162629"/>
              <a:gd name="connsiteX4" fmla="*/ 1901371 w 2540000"/>
              <a:gd name="connsiteY4" fmla="*/ 130629 h 2162629"/>
              <a:gd name="connsiteX5" fmla="*/ 2540000 w 2540000"/>
              <a:gd name="connsiteY5" fmla="*/ 0 h 21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000" h="2162629">
                <a:moveTo>
                  <a:pt x="0" y="2162629"/>
                </a:moveTo>
                <a:cubicBezTo>
                  <a:pt x="162076" y="2154162"/>
                  <a:pt x="324152" y="2145695"/>
                  <a:pt x="478971" y="2032000"/>
                </a:cubicBezTo>
                <a:cubicBezTo>
                  <a:pt x="633790" y="1918305"/>
                  <a:pt x="781352" y="1710266"/>
                  <a:pt x="928914" y="1480457"/>
                </a:cubicBezTo>
                <a:cubicBezTo>
                  <a:pt x="1076476" y="1250648"/>
                  <a:pt x="1202267" y="878114"/>
                  <a:pt x="1364343" y="653143"/>
                </a:cubicBezTo>
                <a:cubicBezTo>
                  <a:pt x="1526419" y="428172"/>
                  <a:pt x="1705428" y="239486"/>
                  <a:pt x="1901371" y="130629"/>
                </a:cubicBezTo>
                <a:cubicBezTo>
                  <a:pt x="2097314" y="21772"/>
                  <a:pt x="2318657" y="10886"/>
                  <a:pt x="2540000" y="0"/>
                </a:cubicBezTo>
              </a:path>
            </a:pathLst>
          </a:custGeom>
          <a:ln w="101600">
            <a:solidFill>
              <a:schemeClr val="accent1">
                <a:shade val="60000"/>
                <a:satMod val="110000"/>
                <a:alpha val="72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Text Box 84"/>
          <p:cNvSpPr txBox="1">
            <a:spLocks noChangeArrowheads="1"/>
          </p:cNvSpPr>
          <p:nvPr/>
        </p:nvSpPr>
        <p:spPr bwMode="auto">
          <a:xfrm>
            <a:off x="2057400" y="1447801"/>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800">
                <a:latin typeface="Times New Roman" pitchFamily="18" charset="0"/>
                <a:cs typeface="Times New Roman" pitchFamily="18" charset="0"/>
              </a:rPr>
              <a:t>Logistic growth only captures part of the cycle</a:t>
            </a:r>
            <a:endParaRPr lang="en-US" altLang="en-US" sz="2800">
              <a:latin typeface="Times New Roman"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1882" y="4503499"/>
            <a:ext cx="1935718" cy="1935718"/>
          </a:xfrm>
          <a:prstGeom prst="rect">
            <a:avLst/>
          </a:prstGeom>
        </p:spPr>
      </p:pic>
    </p:spTree>
    <p:extLst>
      <p:ext uri="{BB962C8B-B14F-4D97-AF65-F5344CB8AC3E}">
        <p14:creationId xmlns:p14="http://schemas.microsoft.com/office/powerpoint/2010/main" val="796716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Widescreen</PresentationFormat>
  <Paragraphs>239</Paragraphs>
  <Slides>41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Bookman Old Style</vt:lpstr>
      <vt:lpstr>Calibri</vt:lpstr>
      <vt:lpstr>Calibri Light</vt:lpstr>
      <vt:lpstr>Times New Roman</vt:lpstr>
      <vt:lpstr>Wingdings</vt:lpstr>
      <vt:lpstr>Wingdings 3</vt:lpstr>
      <vt:lpstr>Office Theme</vt:lpstr>
      <vt:lpstr>PowerPoint Presentation</vt:lpstr>
      <vt:lpstr>PowerPoint Presentation</vt:lpstr>
      <vt:lpstr>System boundaries</vt:lpstr>
      <vt:lpstr>Unintended consequences</vt:lpstr>
      <vt:lpstr>Key systems concepts</vt:lpstr>
      <vt:lpstr>Carrying Capacity</vt:lpstr>
      <vt:lpstr>PowerPoint Presentation</vt:lpstr>
      <vt:lpstr>Ecosystem has</vt:lpstr>
      <vt:lpstr>PowerPoint Presentation</vt:lpstr>
      <vt:lpstr>PowerPoint Presentation</vt:lpstr>
      <vt:lpstr>Human Population</vt:lpstr>
      <vt:lpstr>Growth rate = Birth rate – Death rate</vt:lpstr>
      <vt:lpstr>Demographic Transition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Climate Basics</vt:lpstr>
      <vt:lpstr>PowerPoint Presentation</vt:lpstr>
      <vt:lpstr>PowerPoint Presentation</vt:lpstr>
      <vt:lpstr>Mitigation Measures</vt:lpstr>
      <vt:lpstr>PowerPoint Presentation</vt:lpstr>
      <vt:lpstr>Drivers of Unsustainability</vt:lpstr>
      <vt:lpstr>Why environmental resources have been poorly conserved in the past? </vt:lpstr>
      <vt:lpstr>Steps forward</vt:lpstr>
      <vt:lpstr>PowerPoint Presentation</vt:lpstr>
      <vt:lpstr>PowerPoint Presentation</vt:lpstr>
      <vt:lpstr>Importance of place</vt:lpstr>
      <vt:lpstr>PowerPoint Presentation</vt:lpstr>
      <vt:lpstr>Sustainable Development vs Sustainability</vt:lpstr>
      <vt:lpstr>PowerPoint Presentation</vt:lpstr>
      <vt:lpstr>PowerPoint Presentation</vt:lpstr>
      <vt:lpstr>Conclusions: Sustainability is a property of interaction networks</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D. Fath</dc:creator>
  <cp:lastModifiedBy>Brian D. Fath</cp:lastModifiedBy>
  <cp:revision>5</cp:revision>
  <dcterms:created xsi:type="dcterms:W3CDTF">2019-11-27T10:18:26Z</dcterms:created>
  <dcterms:modified xsi:type="dcterms:W3CDTF">2019-11-28T10:47:53Z</dcterms:modified>
</cp:coreProperties>
</file>